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7" r:id="rId2"/>
    <p:sldId id="276" r:id="rId3"/>
    <p:sldId id="256" r:id="rId4"/>
    <p:sldId id="27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2" r:id="rId14"/>
    <p:sldId id="283" r:id="rId15"/>
    <p:sldId id="285" r:id="rId16"/>
    <p:sldId id="279" r:id="rId17"/>
    <p:sldId id="280" r:id="rId18"/>
    <p:sldId id="28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8" autoAdjust="0"/>
    <p:restoredTop sz="95763" autoAdjust="0"/>
  </p:normalViewPr>
  <p:slideViewPr>
    <p:cSldViewPr>
      <p:cViewPr varScale="1">
        <p:scale>
          <a:sx n="66" d="100"/>
          <a:sy n="66" d="100"/>
        </p:scale>
        <p:origin x="-172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6A9F4-9FA0-4D0C-87B3-F857D033F761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86B4A-3963-4999-971A-F9B746C58D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056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46C2A7-74E5-4B94-934F-FD65D43F513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8575" y="801688"/>
            <a:ext cx="4260850" cy="319563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7738" y="4335121"/>
            <a:ext cx="4975225" cy="385245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7030A0"/>
                </a:solidFill>
                <a:latin typeface="American Typewriter"/>
              </a:rPr>
              <a:t>	Database Management System/BTCS-2405</a:t>
            </a:r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257800" y="6492875"/>
            <a:ext cx="3886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 algn="ctr" eaLnBrk="1" hangingPunct="1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5975" cy="1447800"/>
          </a:xfrm>
          <a:prstGeom prst="rect">
            <a:avLst/>
          </a:prstGeom>
        </p:spPr>
        <p:txBody>
          <a:bodyPr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Dr. Ashish Oberoi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148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Storage Structures (1)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648200"/>
          </a:xfrm>
          <a:noFill/>
        </p:spPr>
        <p:txBody>
          <a:bodyPr/>
          <a:lstStyle/>
          <a:p>
            <a:r>
              <a:rPr lang="en-US" sz="2400" smtClean="0"/>
              <a:t>stored files may have more than one method of access</a:t>
            </a:r>
          </a:p>
          <a:p>
            <a:pPr lvl="1"/>
            <a:r>
              <a:rPr lang="en-US" sz="2400" b="1" smtClean="0"/>
              <a:t>primary organisation</a:t>
            </a:r>
            <a:r>
              <a:rPr lang="en-US" sz="2400" smtClean="0"/>
              <a:t>: based on the physical location of individual records</a:t>
            </a:r>
          </a:p>
          <a:p>
            <a:pPr lvl="1"/>
            <a:r>
              <a:rPr lang="en-US" sz="2400" b="1" smtClean="0"/>
              <a:t>secondary organisation</a:t>
            </a:r>
            <a:r>
              <a:rPr lang="en-US" sz="2400" smtClean="0"/>
              <a:t>:  independent of physical storage</a:t>
            </a:r>
          </a:p>
          <a:p>
            <a:r>
              <a:rPr lang="en-US" sz="2400" smtClean="0"/>
              <a:t>file relationships implemented as access paths </a:t>
            </a:r>
          </a:p>
          <a:p>
            <a:pPr lvl="1"/>
            <a:r>
              <a:rPr lang="en-US" sz="2400" smtClean="0"/>
              <a:t>as pointers between records</a:t>
            </a:r>
            <a:endParaRPr lang="en-US" smtClean="0"/>
          </a:p>
          <a:p>
            <a:pPr lvl="1"/>
            <a:r>
              <a:rPr lang="en-US" sz="2400" smtClean="0"/>
              <a:t>as physical record clustering (records from both files stored  closely on the same or adjacent pages)</a:t>
            </a:r>
          </a:p>
          <a:p>
            <a:r>
              <a:rPr lang="en-US" sz="2400" smtClean="0"/>
              <a:t>file organisation options include sequential, indexing, hashing &amp; pointer chains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pic>
        <p:nvPicPr>
          <p:cNvPr id="7" name="Picture 6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Storage Structures (2)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2400" dirty="0" smtClean="0"/>
              <a:t>The </a:t>
            </a:r>
            <a:r>
              <a:rPr lang="en-US" sz="2400" b="1" dirty="0" smtClean="0"/>
              <a:t>storage structure</a:t>
            </a:r>
            <a:r>
              <a:rPr lang="en-US" sz="2400" dirty="0" smtClean="0"/>
              <a:t> is the arrangement of data on the hard disk</a:t>
            </a:r>
          </a:p>
          <a:p>
            <a:pPr lvl="1"/>
            <a:r>
              <a:rPr lang="en-US" sz="2400" dirty="0" smtClean="0"/>
              <a:t>many different storage structures are possible (e.g. ISAM, hashing, B-trees)</a:t>
            </a:r>
          </a:p>
          <a:p>
            <a:pPr lvl="1"/>
            <a:r>
              <a:rPr lang="en-US" sz="2400" dirty="0" smtClean="0"/>
              <a:t>different storage structures have different performance characteristics</a:t>
            </a:r>
          </a:p>
          <a:p>
            <a:pPr lvl="1"/>
            <a:r>
              <a:rPr lang="en-US" sz="2400" dirty="0" smtClean="0"/>
              <a:t>no single structure is best for all applications (depends on table size, access frequency &amp; type ,update frequency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pic>
        <p:nvPicPr>
          <p:cNvPr id="7" name="Picture 6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Sequential Organisation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648200"/>
          </a:xfrm>
          <a:noFill/>
        </p:spPr>
        <p:txBody>
          <a:bodyPr>
            <a:normAutofit lnSpcReduction="10000"/>
          </a:bodyPr>
          <a:lstStyle/>
          <a:p>
            <a:r>
              <a:rPr lang="en-US" sz="2400" smtClean="0"/>
              <a:t>records placed in sequence (e.g. ascending order of primary key values)</a:t>
            </a:r>
          </a:p>
          <a:p>
            <a:pPr lvl="1"/>
            <a:r>
              <a:rPr lang="en-US" sz="2000" smtClean="0"/>
              <a:t>useful for processing of most records in a table at one go (e.g. update of payroll system master file)</a:t>
            </a:r>
          </a:p>
          <a:p>
            <a:r>
              <a:rPr lang="en-US" sz="2400" smtClean="0"/>
              <a:t>two types of sequential organisation</a:t>
            </a:r>
          </a:p>
          <a:p>
            <a:pPr lvl="1"/>
            <a:r>
              <a:rPr lang="en-US" sz="2400" b="1" smtClean="0"/>
              <a:t>physical sequence</a:t>
            </a:r>
            <a:r>
              <a:rPr lang="en-US" sz="2400" smtClean="0"/>
              <a:t>:  </a:t>
            </a:r>
          </a:p>
          <a:p>
            <a:pPr lvl="2"/>
            <a:r>
              <a:rPr lang="en-US" sz="2000" smtClean="0"/>
              <a:t>records are physically stored in sequence</a:t>
            </a:r>
          </a:p>
          <a:p>
            <a:pPr lvl="2"/>
            <a:r>
              <a:rPr lang="en-US" sz="2000" smtClean="0"/>
              <a:t>insertion of records requires sorting entire file</a:t>
            </a:r>
          </a:p>
          <a:p>
            <a:pPr lvl="1"/>
            <a:r>
              <a:rPr lang="en-US" sz="2400" b="1" smtClean="0"/>
              <a:t>logical sequence</a:t>
            </a:r>
            <a:endParaRPr lang="en-US" smtClean="0"/>
          </a:p>
          <a:p>
            <a:pPr lvl="2"/>
            <a:r>
              <a:rPr lang="en-US" smtClean="0"/>
              <a:t> </a:t>
            </a:r>
            <a:r>
              <a:rPr lang="en-US" sz="2000" smtClean="0"/>
              <a:t>stored records are logically linked in sequence by pointers (e.g. in network/ hierarchical databases)</a:t>
            </a:r>
          </a:p>
          <a:p>
            <a:pPr lvl="2"/>
            <a:r>
              <a:rPr lang="en-US" sz="2000" smtClean="0"/>
              <a:t>insertion or deletion requires pointer redirection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pic>
        <p:nvPicPr>
          <p:cNvPr id="7" name="Picture 6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noFill/>
        </p:spPr>
        <p:txBody>
          <a:bodyPr/>
          <a:lstStyle/>
          <a:p>
            <a:r>
              <a:rPr lang="en-US" dirty="0" smtClean="0"/>
              <a:t>DBMSs &amp; Storage Options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648200"/>
          </a:xfrm>
          <a:noFill/>
        </p:spPr>
        <p:txBody>
          <a:bodyPr/>
          <a:lstStyle/>
          <a:p>
            <a:r>
              <a:rPr lang="en-US" sz="2400" b="1" dirty="0" smtClean="0"/>
              <a:t>MS ACCESS</a:t>
            </a:r>
            <a:r>
              <a:rPr lang="en-US" sz="2400" dirty="0" smtClean="0"/>
              <a:t>: provides ISAM</a:t>
            </a:r>
          </a:p>
          <a:p>
            <a:r>
              <a:rPr lang="en-US" sz="2400" b="1" dirty="0" smtClean="0"/>
              <a:t>INGRES: </a:t>
            </a:r>
            <a:r>
              <a:rPr lang="en-US" sz="2400" dirty="0" smtClean="0"/>
              <a:t>provides  a range of storage structures:	         </a:t>
            </a:r>
          </a:p>
          <a:p>
            <a:pPr>
              <a:buNone/>
            </a:pPr>
            <a:r>
              <a:rPr lang="en-US" sz="2400" dirty="0" smtClean="0"/>
              <a:t>		    </a:t>
            </a:r>
            <a:r>
              <a:rPr lang="en-US" sz="2000" dirty="0" smtClean="0"/>
              <a:t>HEAP		CHEAP   (C is the prefix for compression) 		     HEAPSORT        CHEAPSORT				      	     ISAM                 	 CISAM						     BTREE                 CBTREE				 		     HASH                	 CHASH		  plus secondary indexing</a:t>
            </a:r>
          </a:p>
          <a:p>
            <a:r>
              <a:rPr lang="en-US" sz="2400" dirty="0" smtClean="0"/>
              <a:t>In SQL indexes &amp; storage structures are applied using:</a:t>
            </a:r>
          </a:p>
          <a:p>
            <a:r>
              <a:rPr lang="en-US" sz="2000" b="1" dirty="0" smtClean="0"/>
              <a:t>INDEX ON &lt;table&gt; IS &lt;index&gt; (column name,{column name],.....);</a:t>
            </a:r>
            <a:r>
              <a:rPr lang="en-US" sz="2000" dirty="0" smtClean="0"/>
              <a:t> </a:t>
            </a:r>
            <a:r>
              <a:rPr lang="en-US" sz="2000" b="1" dirty="0" smtClean="0"/>
              <a:t>MODIFY &lt;table&gt; TO &lt;storage structure&gt; [UNIQUE] [ON column name, [column name],....];</a:t>
            </a:r>
            <a:endParaRPr lang="en-US" sz="2400" dirty="0" smtClean="0"/>
          </a:p>
          <a:p>
            <a:r>
              <a:rPr lang="en-US" sz="2000" dirty="0" smtClean="0"/>
              <a:t>HEAP  keeps records in order they are entered (unordered)</a:t>
            </a:r>
          </a:p>
          <a:p>
            <a:endParaRPr lang="en-US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pic>
        <p:nvPicPr>
          <p:cNvPr id="7" name="Picture 6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  <a:noFill/>
        </p:spPr>
        <p:txBody>
          <a:bodyPr/>
          <a:lstStyle/>
          <a:p>
            <a:r>
              <a:rPr lang="en-US" dirty="0" smtClean="0"/>
              <a:t>Storage Method Comparison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5029200"/>
          </a:xfrm>
          <a:noFill/>
        </p:spPr>
        <p:txBody>
          <a:bodyPr>
            <a:normAutofit lnSpcReduction="10000"/>
          </a:bodyPr>
          <a:lstStyle/>
          <a:p>
            <a:r>
              <a:rPr lang="en-US" sz="2400" b="1" dirty="0" smtClean="0"/>
              <a:t>Hashing: 						  	   </a:t>
            </a:r>
            <a:r>
              <a:rPr lang="en-US" sz="2000" dirty="0" smtClean="0"/>
              <a:t>Most efficient method for direct access  to an individual record.       Not efficient for accessing a sequence of records. 		   Large amount of 'overflow’ (collisions) cause direct access efficiency reduction (requiring physical </a:t>
            </a:r>
            <a:r>
              <a:rPr lang="en-US" sz="2000" dirty="0" err="1" smtClean="0"/>
              <a:t>reorganisation</a:t>
            </a:r>
            <a:r>
              <a:rPr lang="en-US" sz="2000" dirty="0" smtClean="0"/>
              <a:t> of data on disk)</a:t>
            </a:r>
          </a:p>
          <a:p>
            <a:r>
              <a:rPr lang="en-US" sz="2400" b="1" dirty="0" smtClean="0"/>
              <a:t>Indexing:(ISAM)</a:t>
            </a:r>
            <a:r>
              <a:rPr lang="en-US" sz="2400" dirty="0" smtClean="0"/>
              <a:t>						 </a:t>
            </a:r>
            <a:r>
              <a:rPr lang="en-US" sz="2000" dirty="0" smtClean="0"/>
              <a:t> Efficient method for small files or non-dynamic files (low update) for sequential and direct access. 					      Can also suffer from 'overflow’ problems when memory allocated for their storage is exceeded</a:t>
            </a:r>
          </a:p>
          <a:p>
            <a:r>
              <a:rPr lang="en-US" sz="2400" b="1" dirty="0" smtClean="0"/>
              <a:t>B-Tree:							 	    </a:t>
            </a:r>
            <a:r>
              <a:rPr lang="en-US" sz="2000" dirty="0" smtClean="0"/>
              <a:t>Good all round performer for sequential and direct access. 	     Best for large  or dynamic files (large update rate) due to certain 'overhead’ in B-Tree maintenance. Due to tree balancing 'overflow’ is not a problem.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pic>
        <p:nvPicPr>
          <p:cNvPr id="7" name="Picture 6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52525" y="290513"/>
            <a:ext cx="7200900" cy="935037"/>
          </a:xfrm>
          <a:noFill/>
        </p:spPr>
        <p:txBody>
          <a:bodyPr lIns="90488" tIns="44450" rIns="90488" bIns="44450" anchor="b">
            <a:normAutofit/>
          </a:bodyPr>
          <a:lstStyle/>
          <a:p>
            <a:pPr eaLnBrk="1" hangingPunct="1"/>
            <a:r>
              <a:rPr lang="en-GB" b="1" dirty="0" smtClean="0">
                <a:latin typeface="Trebuchet MS" pitchFamily="34" charset="0"/>
              </a:rPr>
              <a:t>Data Model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720725" y="1609725"/>
            <a:ext cx="7848600" cy="4010025"/>
          </a:xfrm>
        </p:spPr>
        <p:txBody>
          <a:bodyPr lIns="90488" tIns="44450" rIns="90488" bIns="44450">
            <a:normAutofit/>
          </a:bodyPr>
          <a:lstStyle/>
          <a:p>
            <a:pPr algn="just" eaLnBrk="1" hangingPunct="1"/>
            <a:r>
              <a:rPr lang="en-GB" sz="2000" b="1" dirty="0" smtClean="0"/>
              <a:t>Integrated collection of concepts for describing data, relationships between data, and constraints on the data.</a:t>
            </a:r>
          </a:p>
          <a:p>
            <a:pPr eaLnBrk="1" hangingPunct="1"/>
            <a:r>
              <a:rPr lang="en-GB" sz="2000" b="1" dirty="0" smtClean="0"/>
              <a:t>Has three components:</a:t>
            </a:r>
          </a:p>
          <a:p>
            <a:pPr lvl="1" eaLnBrk="1" hangingPunct="1"/>
            <a:r>
              <a:rPr lang="en-GB" sz="2000" b="1" dirty="0" smtClean="0"/>
              <a:t>a structural part;</a:t>
            </a:r>
          </a:p>
          <a:p>
            <a:pPr lvl="1" eaLnBrk="1" hangingPunct="1"/>
            <a:r>
              <a:rPr lang="en-GB" sz="2000" b="1" dirty="0" smtClean="0"/>
              <a:t>a manipulative part;</a:t>
            </a:r>
          </a:p>
          <a:p>
            <a:pPr lvl="1" eaLnBrk="1" hangingPunct="1"/>
            <a:r>
              <a:rPr lang="en-GB" sz="2000" b="1" dirty="0" smtClean="0"/>
              <a:t>a set of integrity rules.</a:t>
            </a:r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 lIns="0" tIns="0" rIns="0" bIns="0" anchor="b"/>
          <a:lstStyle/>
          <a:p>
            <a:pPr>
              <a:defRPr/>
            </a:pPr>
            <a:fld id="{C172E765-988C-4782-BA86-8A95A9FD6FA5}" type="slidenum">
              <a:rPr lang="en-US" sz="1200">
                <a:solidFill>
                  <a:schemeClr val="tx2">
                    <a:shade val="90000"/>
                  </a:schemeClr>
                </a:solidFill>
                <a:latin typeface="Tahoma" pitchFamily="34" charset="0"/>
              </a:rPr>
              <a:pPr>
                <a:defRPr/>
              </a:pPr>
              <a:t>15</a:t>
            </a:fld>
            <a:endParaRPr lang="en-US" sz="1200">
              <a:solidFill>
                <a:schemeClr val="tx2">
                  <a:shade val="90000"/>
                </a:schemeClr>
              </a:solidFill>
              <a:latin typeface="Tahoma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RIMT-IET CSE Department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RDBMS-II (CS-302)</a:t>
            </a:r>
          </a:p>
        </p:txBody>
      </p:sp>
      <p:pic>
        <p:nvPicPr>
          <p:cNvPr id="7" name="Picture 6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316038"/>
          </a:xfrm>
        </p:spPr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524000"/>
            <a:ext cx="8058150" cy="4754563"/>
          </a:xfrm>
        </p:spPr>
        <p:txBody>
          <a:bodyPr rtlCol="0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GB" sz="2800" dirty="0" smtClean="0">
                <a:solidFill>
                  <a:schemeClr val="tx1"/>
                </a:solidFill>
              </a:rPr>
              <a:t>In this lecture we learnt about Data Independence and its types</a:t>
            </a:r>
            <a:endParaRPr lang="en-GB" sz="2400" dirty="0" smtClean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</a:pPr>
            <a:r>
              <a:rPr lang="en-GB" sz="2800" dirty="0" smtClean="0">
                <a:solidFill>
                  <a:schemeClr val="tx1"/>
                </a:solidFill>
              </a:rPr>
              <a:t>Storage Structure</a:t>
            </a:r>
          </a:p>
          <a:p>
            <a:pPr lvl="1" algn="l">
              <a:lnSpc>
                <a:spcPct val="90000"/>
              </a:lnSpc>
              <a:buFont typeface="Wingdings" pitchFamily="2" charset="2"/>
              <a:buChar char="Ø"/>
            </a:pPr>
            <a:r>
              <a:rPr lang="en-GB" dirty="0" smtClean="0">
                <a:solidFill>
                  <a:schemeClr val="tx1"/>
                </a:solidFill>
              </a:rPr>
              <a:t>Background Issues</a:t>
            </a:r>
          </a:p>
          <a:p>
            <a:pPr lvl="1" algn="l">
              <a:lnSpc>
                <a:spcPct val="90000"/>
              </a:lnSpc>
              <a:buFont typeface="Wingdings" pitchFamily="2" charset="2"/>
              <a:buChar char="Ø"/>
            </a:pPr>
            <a:r>
              <a:rPr lang="en-GB" dirty="0" smtClean="0">
                <a:solidFill>
                  <a:schemeClr val="tx1"/>
                </a:solidFill>
              </a:rPr>
              <a:t>Disk Access, </a:t>
            </a:r>
          </a:p>
          <a:p>
            <a:pPr lvl="1" algn="l">
              <a:lnSpc>
                <a:spcPct val="90000"/>
              </a:lnSpc>
              <a:buFont typeface="Wingdings" pitchFamily="2" charset="2"/>
              <a:buChar char="Ø"/>
            </a:pPr>
            <a:r>
              <a:rPr lang="en-GB" dirty="0" smtClean="0">
                <a:solidFill>
                  <a:schemeClr val="tx1"/>
                </a:solidFill>
              </a:rPr>
              <a:t>Physical Sequence,</a:t>
            </a:r>
          </a:p>
          <a:p>
            <a:pPr lvl="1" algn="l">
              <a:lnSpc>
                <a:spcPct val="90000"/>
              </a:lnSpc>
              <a:buFont typeface="Wingdings" pitchFamily="2" charset="2"/>
              <a:buChar char="Ø"/>
            </a:pPr>
            <a:r>
              <a:rPr lang="en-GB" dirty="0" smtClean="0">
                <a:solidFill>
                  <a:schemeClr val="tx1"/>
                </a:solidFill>
              </a:rPr>
              <a:t> Virtual Sequence</a:t>
            </a:r>
          </a:p>
          <a:p>
            <a:pPr algn="l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07CFBF-5732-4D36-8D41-FE343BC76D0F}" type="slidenum">
              <a:rPr lang="ar-SA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RDBMS-II (BTCS-602)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References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Henry F.korth, Abraham, “ database system concepts”, McGraw hill Inc.</a:t>
            </a:r>
          </a:p>
          <a:p>
            <a:r>
              <a:rPr lang="en-US" smtClean="0"/>
              <a:t>Prateek Bhatia, Gurvinder singh,”A simplified Approach to DBMS”, Kalyani publication.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35EE3E-95CC-4FB8-8C43-0BED7D71636D}" type="slidenum">
              <a:rPr lang="ar-SA"/>
              <a:pPr>
                <a:defRPr/>
              </a:pPr>
              <a:t>17</a:t>
            </a:fld>
            <a:endParaRPr lang="en-US"/>
          </a:p>
        </p:txBody>
      </p:sp>
      <p:pic>
        <p:nvPicPr>
          <p:cNvPr id="7" name="Picture 6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dirty="0" smtClean="0"/>
              <a:t>Topics to be covered in next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Introduction to SQL: </a:t>
            </a:r>
            <a:r>
              <a:rPr lang="en-US" dirty="0" err="1" smtClean="0"/>
              <a:t>DDl</a:t>
            </a:r>
            <a:r>
              <a:rPr lang="en-US" dirty="0" smtClean="0"/>
              <a:t>, DML and DCL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RIMT-IET CSE Department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RDBMS-II (BTCS-602)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04A7D0-A2BD-493D-BABA-A6EA49CCA484}" type="slidenum">
              <a:rPr lang="ar-SA"/>
              <a:pPr>
                <a:defRPr/>
              </a:pPr>
              <a:t>18</a:t>
            </a:fld>
            <a:endParaRPr lang="en-US"/>
          </a:p>
        </p:txBody>
      </p:sp>
      <p:pic>
        <p:nvPicPr>
          <p:cNvPr id="7" name="Picture 6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Topics to be covered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28800"/>
            <a:ext cx="8280400" cy="4267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800" dirty="0" smtClean="0"/>
              <a:t>Data Independence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400" dirty="0" smtClean="0"/>
              <a:t>Logical Independence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400" dirty="0" smtClean="0"/>
              <a:t>Physical Independence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Storage Structure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GB" dirty="0" smtClean="0"/>
              <a:t>Disk Access,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GB" dirty="0" smtClean="0"/>
              <a:t>Physical Sequence,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GB" dirty="0" smtClean="0"/>
              <a:t> Virtual Sequence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pic>
        <p:nvPicPr>
          <p:cNvPr id="7" name="Picture 6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228600" y="304800"/>
            <a:ext cx="84582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tabLst>
                <a:tab pos="622300" algn="l"/>
                <a:tab pos="4686300" algn="l"/>
                <a:tab pos="5943600" algn="l"/>
              </a:tabLst>
            </a:pPr>
            <a:r>
              <a:rPr lang="en-US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US" sz="3600" dirty="0">
                <a:latin typeface="Times New Roman" charset="0"/>
                <a:cs typeface="Times New Roman" charset="0"/>
              </a:rPr>
              <a:t>Data Independence</a:t>
            </a:r>
          </a:p>
          <a:p>
            <a:pPr algn="just" eaLnBrk="0" hangingPunct="0">
              <a:tabLst>
                <a:tab pos="622300" algn="l"/>
                <a:tab pos="4686300" algn="l"/>
                <a:tab pos="5943600" algn="l"/>
              </a:tabLst>
            </a:pPr>
            <a:r>
              <a:rPr lang="en-US" sz="2800" dirty="0">
                <a:latin typeface="Times New Roman" charset="0"/>
                <a:cs typeface="Times New Roman" charset="0"/>
              </a:rPr>
              <a:t> </a:t>
            </a:r>
          </a:p>
          <a:p>
            <a:pPr algn="just" eaLnBrk="0" hangingPunct="0">
              <a:tabLst>
                <a:tab pos="622300" algn="l"/>
                <a:tab pos="4686300" algn="l"/>
                <a:tab pos="5943600" algn="l"/>
              </a:tabLst>
            </a:pPr>
            <a:r>
              <a:rPr lang="en-US" sz="2800" dirty="0">
                <a:latin typeface="Times New Roman" charset="0"/>
                <a:cs typeface="Times New Roman" charset="0"/>
              </a:rPr>
              <a:t>Logical Data Independence: The capacity to change the conceptual schema without having to change the external schemas and their application programs.</a:t>
            </a:r>
          </a:p>
          <a:p>
            <a:pPr algn="just" eaLnBrk="0" hangingPunct="0">
              <a:tabLst>
                <a:tab pos="622300" algn="l"/>
                <a:tab pos="4686300" algn="l"/>
                <a:tab pos="5943600" algn="l"/>
              </a:tabLst>
            </a:pPr>
            <a:r>
              <a:rPr lang="en-US" sz="2800" dirty="0">
                <a:latin typeface="Times New Roman" charset="0"/>
                <a:cs typeface="Times New Roman" charset="0"/>
              </a:rPr>
              <a:t> </a:t>
            </a:r>
          </a:p>
          <a:p>
            <a:pPr algn="just" eaLnBrk="0" hangingPunct="0">
              <a:tabLst>
                <a:tab pos="622300" algn="l"/>
                <a:tab pos="4686300" algn="l"/>
                <a:tab pos="5943600" algn="l"/>
              </a:tabLst>
            </a:pPr>
            <a:r>
              <a:rPr lang="en-US" sz="2800" dirty="0">
                <a:latin typeface="Times New Roman" charset="0"/>
                <a:cs typeface="Times New Roman" charset="0"/>
              </a:rPr>
              <a:t>Physical Data Independence: The capacity to change the internal schema without having to change the conceptual schema.</a:t>
            </a:r>
          </a:p>
          <a:p>
            <a:pPr algn="just" eaLnBrk="0" hangingPunct="0">
              <a:tabLst>
                <a:tab pos="622300" algn="l"/>
                <a:tab pos="4686300" algn="l"/>
                <a:tab pos="5943600" algn="l"/>
              </a:tabLst>
            </a:pPr>
            <a:r>
              <a:rPr lang="en-US" sz="2800" dirty="0">
                <a:latin typeface="Times New Roman" charset="0"/>
                <a:cs typeface="Times New Roman" charset="0"/>
              </a:rPr>
              <a:t> 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pic>
        <p:nvPicPr>
          <p:cNvPr id="6" name="Picture 5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4648199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200" dirty="0" smtClean="0">
                <a:latin typeface="Times New Roman" charset="0"/>
                <a:cs typeface="Times New Roman" charset="0"/>
              </a:rPr>
              <a:t>When a schema at a lower level is changed, only the mappings between this schema and higher-level schemas need to be changed in a DBMS that fully supports data independence. The higher-level schemas themselves are </a:t>
            </a:r>
            <a:r>
              <a:rPr lang="en-US" sz="3200" i="1" dirty="0" smtClean="0">
                <a:latin typeface="Times New Roman" charset="0"/>
                <a:cs typeface="Times New Roman" charset="0"/>
              </a:rPr>
              <a:t>unchanged</a:t>
            </a:r>
            <a:r>
              <a:rPr lang="en-US" sz="3200" dirty="0" smtClean="0">
                <a:latin typeface="Times New Roman" charset="0"/>
                <a:cs typeface="Times New Roman" charset="0"/>
              </a:rPr>
              <a:t>.  Hence, the application programs need not be changed since they refer to the external schemas.</a:t>
            </a:r>
            <a:br>
              <a:rPr lang="en-US" sz="3200" dirty="0" smtClean="0">
                <a:latin typeface="Times New Roman" charset="0"/>
                <a:cs typeface="Times New Roman" charset="0"/>
              </a:rPr>
            </a:br>
            <a:r>
              <a:rPr lang="en-US" sz="3200" dirty="0" smtClean="0">
                <a:latin typeface="Times New Roman" charset="0"/>
              </a:rPr>
              <a:t/>
            </a:r>
            <a:br>
              <a:rPr lang="en-US" sz="3200" dirty="0" smtClean="0">
                <a:latin typeface="Times New Roman" charset="0"/>
              </a:rPr>
            </a:b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pic>
        <p:nvPicPr>
          <p:cNvPr id="7" name="Picture 6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Disk Access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14800"/>
          </a:xfrm>
          <a:noFill/>
        </p:spPr>
        <p:txBody>
          <a:bodyPr/>
          <a:lstStyle/>
          <a:p>
            <a:r>
              <a:rPr lang="en-US" sz="2400" dirty="0" smtClean="0"/>
              <a:t>Physical database design is the process of selecting the appropriate storage representation for database tables. </a:t>
            </a:r>
          </a:p>
          <a:p>
            <a:pPr lvl="1"/>
            <a:r>
              <a:rPr lang="en-US" sz="2400" dirty="0" smtClean="0"/>
              <a:t>requires details &amp; frequency of common accesses</a:t>
            </a:r>
          </a:p>
          <a:p>
            <a:r>
              <a:rPr lang="en-US" sz="2400" dirty="0" smtClean="0"/>
              <a:t>Basic Storage Concepts (Hard Disk)</a:t>
            </a:r>
          </a:p>
          <a:p>
            <a:pPr lvl="1"/>
            <a:r>
              <a:rPr lang="en-US" sz="2400" dirty="0" smtClean="0"/>
              <a:t>disk access time = seek time + rotational delay</a:t>
            </a:r>
            <a:endParaRPr lang="en-US" dirty="0" smtClean="0"/>
          </a:p>
          <a:p>
            <a:pPr lvl="1"/>
            <a:r>
              <a:rPr lang="en-US" sz="2400" dirty="0" smtClean="0"/>
              <a:t>disk access times are much slower than access to main memory.</a:t>
            </a:r>
          </a:p>
          <a:p>
            <a:pPr lvl="1"/>
            <a:r>
              <a:rPr lang="en-US" sz="2400" dirty="0" smtClean="0"/>
              <a:t>overriding DBMS performance objective is to </a:t>
            </a:r>
            <a:r>
              <a:rPr lang="en-US" sz="2400" u="sng" dirty="0" err="1" smtClean="0"/>
              <a:t>minimise</a:t>
            </a:r>
            <a:r>
              <a:rPr lang="en-US" sz="2400" dirty="0" smtClean="0"/>
              <a:t> the number of disk accesses (disk I/Os)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pic>
        <p:nvPicPr>
          <p:cNvPr id="7" name="Picture 6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Hard Disk</a:t>
            </a:r>
            <a:endParaRPr lang="en-US" smtClean="0"/>
          </a:p>
        </p:txBody>
      </p:sp>
      <p:pic>
        <p:nvPicPr>
          <p:cNvPr id="5123" name="Picture 4" descr="disk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81138" y="2976563"/>
            <a:ext cx="6181725" cy="2124075"/>
          </a:xfr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pic>
        <p:nvPicPr>
          <p:cNvPr id="7" name="Picture 6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GB" dirty="0" smtClean="0"/>
              <a:t>Physical </a:t>
            </a:r>
            <a:r>
              <a:rPr lang="en-GB" dirty="0" err="1" smtClean="0"/>
              <a:t>vs</a:t>
            </a:r>
            <a:r>
              <a:rPr lang="en-GB" dirty="0" smtClean="0"/>
              <a:t> Logical Records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 dirty="0" smtClean="0"/>
              <a:t>Physical Record</a:t>
            </a:r>
          </a:p>
          <a:p>
            <a:pPr lvl="1"/>
            <a:r>
              <a:rPr lang="en-GB" sz="2400" dirty="0" smtClean="0"/>
              <a:t>Unit of transfer between disk and primary storage</a:t>
            </a:r>
          </a:p>
          <a:p>
            <a:pPr lvl="1"/>
            <a:r>
              <a:rPr lang="en-GB" sz="2400" dirty="0" smtClean="0"/>
              <a:t>generally contains more than one logical record</a:t>
            </a:r>
          </a:p>
          <a:p>
            <a:pPr lvl="1"/>
            <a:r>
              <a:rPr lang="en-GB" sz="2400" dirty="0" smtClean="0"/>
              <a:t>based on a page or block, which is a storage unit containing several database records (generally one disk access involves several pages and hence a number of records)</a:t>
            </a:r>
            <a:endParaRPr lang="en-GB" sz="2000" dirty="0" smtClean="0"/>
          </a:p>
          <a:p>
            <a:r>
              <a:rPr lang="en-GB" sz="2400" dirty="0" smtClean="0"/>
              <a:t>Logical Record</a:t>
            </a:r>
          </a:p>
          <a:p>
            <a:pPr lvl="1"/>
            <a:r>
              <a:rPr lang="en-GB" sz="2400" dirty="0" smtClean="0"/>
              <a:t>a database record consisting of a set of field (attribute) value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pic>
        <p:nvPicPr>
          <p:cNvPr id="7" name="Picture 6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  <a:noFill/>
        </p:spPr>
        <p:txBody>
          <a:bodyPr/>
          <a:lstStyle/>
          <a:p>
            <a:r>
              <a:rPr lang="en-US" dirty="0" smtClean="0"/>
              <a:t>DBMS/Hard Disk Interaction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911350" y="1606550"/>
            <a:ext cx="17399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835150" y="4578350"/>
            <a:ext cx="1816100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911350" y="2901950"/>
            <a:ext cx="1739900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01000" cy="4876800"/>
          </a:xfrm>
          <a:noFill/>
        </p:spPr>
        <p:txBody>
          <a:bodyPr/>
          <a:lstStyle/>
          <a:p>
            <a:pPr>
              <a:buFontTx/>
              <a:buNone/>
            </a:pPr>
            <a:r>
              <a:rPr lang="en-US" sz="2000" dirty="0" smtClean="0"/>
              <a:t>   		          </a:t>
            </a:r>
            <a:r>
              <a:rPr lang="en-US" sz="1800" dirty="0" smtClean="0"/>
              <a:t>DBMS</a:t>
            </a:r>
          </a:p>
          <a:p>
            <a:pPr>
              <a:buFontTx/>
              <a:buNone/>
            </a:pPr>
            <a:r>
              <a:rPr lang="en-US" sz="1800" dirty="0" smtClean="0"/>
              <a:t>	request 		         stored      		Smallest unit of disk</a:t>
            </a:r>
          </a:p>
          <a:p>
            <a:pPr>
              <a:buFontTx/>
              <a:buNone/>
            </a:pPr>
            <a:r>
              <a:rPr lang="en-US" sz="1800" dirty="0" smtClean="0"/>
              <a:t>	stored 		         record       		access is the page (or</a:t>
            </a:r>
          </a:p>
          <a:p>
            <a:pPr>
              <a:buFontTx/>
              <a:buNone/>
            </a:pPr>
            <a:r>
              <a:rPr lang="en-US" sz="1800" dirty="0" smtClean="0"/>
              <a:t>	record 		         returned     		block) made up of a</a:t>
            </a:r>
          </a:p>
          <a:p>
            <a:pPr>
              <a:buFontTx/>
              <a:buNone/>
            </a:pPr>
            <a:r>
              <a:rPr lang="en-US" sz="1800" dirty="0" smtClean="0"/>
              <a:t>		         File Manager 				number of records</a:t>
            </a:r>
          </a:p>
          <a:p>
            <a:pPr>
              <a:buFontTx/>
              <a:buNone/>
            </a:pPr>
            <a:r>
              <a:rPr lang="en-US" sz="1800" dirty="0" smtClean="0"/>
              <a:t>		</a:t>
            </a:r>
          </a:p>
          <a:p>
            <a:pPr>
              <a:buFontTx/>
              <a:buNone/>
            </a:pPr>
            <a:r>
              <a:rPr lang="en-US" sz="1800" dirty="0" smtClean="0"/>
              <a:t>	request 		         stored        	DBMS may allow</a:t>
            </a:r>
          </a:p>
          <a:p>
            <a:pPr>
              <a:buFontTx/>
              <a:buNone/>
            </a:pPr>
            <a:r>
              <a:rPr lang="en-US" sz="1800" dirty="0" smtClean="0"/>
              <a:t>  	stored 		         page          	 	users to specify:</a:t>
            </a:r>
          </a:p>
          <a:p>
            <a:pPr>
              <a:buFontTx/>
              <a:buNone/>
            </a:pPr>
            <a:r>
              <a:rPr lang="en-US" sz="1800" dirty="0" smtClean="0"/>
              <a:t>	page 		        returned        	      	- page size</a:t>
            </a:r>
          </a:p>
          <a:p>
            <a:pPr>
              <a:buFontTx/>
              <a:buNone/>
            </a:pPr>
            <a:r>
              <a:rPr lang="en-US" sz="1800" dirty="0" smtClean="0"/>
              <a:t>		        Disk Manager 				- page storage density</a:t>
            </a:r>
          </a:p>
          <a:p>
            <a:pPr>
              <a:buFontTx/>
              <a:buNone/>
            </a:pPr>
            <a:r>
              <a:rPr lang="en-US" sz="1800" dirty="0" smtClean="0"/>
              <a:t>		</a:t>
            </a:r>
          </a:p>
          <a:p>
            <a:pPr>
              <a:buFontTx/>
              <a:buNone/>
            </a:pPr>
            <a:r>
              <a:rPr lang="en-US" sz="1800" dirty="0" smtClean="0"/>
              <a:t>	disk I/O 		       data read</a:t>
            </a:r>
          </a:p>
          <a:p>
            <a:pPr>
              <a:buFontTx/>
              <a:buNone/>
            </a:pPr>
            <a:r>
              <a:rPr lang="en-US" sz="1800" dirty="0" smtClean="0"/>
              <a:t>	operation 		       from disk</a:t>
            </a:r>
          </a:p>
          <a:p>
            <a:pPr>
              <a:buFontTx/>
              <a:buNone/>
            </a:pPr>
            <a:r>
              <a:rPr lang="en-US" sz="1800" dirty="0" smtClean="0"/>
              <a:t>	                     Stored DB</a:t>
            </a:r>
          </a:p>
          <a:p>
            <a:pPr>
              <a:buFontTx/>
              <a:buNone/>
            </a:pPr>
            <a:endParaRPr lang="en-US" sz="1800" dirty="0" smtClean="0"/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2139950" y="5721350"/>
            <a:ext cx="1282700" cy="1397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2139950" y="6254750"/>
            <a:ext cx="1282700" cy="1397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2133600" y="5791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3429000" y="5791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2057400" y="19812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3429000" y="19812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2057400" y="33528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3429000" y="33528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2362200" y="50292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3124200" y="50292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pic>
        <p:nvPicPr>
          <p:cNvPr id="20" name="Picture 19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  <a:noFill/>
        </p:spPr>
        <p:txBody>
          <a:bodyPr/>
          <a:lstStyle/>
          <a:p>
            <a:r>
              <a:rPr lang="en-US" dirty="0" smtClean="0"/>
              <a:t>DBMS/Hard Disk Interaction (2)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648200"/>
          </a:xfrm>
          <a:noFill/>
        </p:spPr>
        <p:txBody>
          <a:bodyPr/>
          <a:lstStyle/>
          <a:p>
            <a:r>
              <a:rPr lang="en-US" sz="2400" b="1" dirty="0" smtClean="0"/>
              <a:t>File Manager</a:t>
            </a:r>
            <a:r>
              <a:rPr lang="en-US" sz="2400" dirty="0" smtClean="0"/>
              <a:t>: operating system or DBMS Component</a:t>
            </a:r>
          </a:p>
          <a:p>
            <a:pPr lvl="1"/>
            <a:r>
              <a:rPr lang="en-US" sz="2400" dirty="0" smtClean="0"/>
              <a:t>regards the disk as a collection of stored physical records (pages) each containing a number of stored logical records)</a:t>
            </a:r>
          </a:p>
          <a:p>
            <a:pPr lvl="1"/>
            <a:r>
              <a:rPr lang="en-US" sz="2400" dirty="0" smtClean="0"/>
              <a:t>performs operations such as retrieve, add or remove a record from a stored file or create/destroy a stored file</a:t>
            </a:r>
            <a:endParaRPr lang="en-US" sz="2000" b="1" dirty="0" smtClean="0"/>
          </a:p>
          <a:p>
            <a:r>
              <a:rPr lang="en-US" sz="2400" b="1" dirty="0" smtClean="0"/>
              <a:t>Disk Manager</a:t>
            </a:r>
            <a:r>
              <a:rPr lang="en-US" sz="2400" dirty="0" smtClean="0"/>
              <a:t>:  a component of the operating system</a:t>
            </a:r>
          </a:p>
          <a:p>
            <a:pPr lvl="1"/>
            <a:r>
              <a:rPr lang="en-US" sz="2400" dirty="0" smtClean="0"/>
              <a:t>responsible for all physical I/O operations</a:t>
            </a:r>
          </a:p>
          <a:p>
            <a:pPr lvl="1"/>
            <a:r>
              <a:rPr lang="en-US" sz="2400" dirty="0" smtClean="0"/>
              <a:t>deals with physical disk addresses</a:t>
            </a:r>
          </a:p>
          <a:p>
            <a:pPr lvl="1"/>
            <a:r>
              <a:rPr lang="en-US" sz="2400" dirty="0" smtClean="0"/>
              <a:t>performs tasks such as retrieving, adding or removing pages of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RDBMS-II (BTCS-602)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 CSE Department</a:t>
            </a:r>
            <a:endParaRPr lang="en-US"/>
          </a:p>
        </p:txBody>
      </p:sp>
      <p:pic>
        <p:nvPicPr>
          <p:cNvPr id="7" name="Picture 6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874</Words>
  <Application>Microsoft Office PowerPoint</Application>
  <PresentationFormat>On-screen Show (4:3)</PresentationFormat>
  <Paragraphs>178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 Database Management System/BTCS-2405</vt:lpstr>
      <vt:lpstr>Topics to be covered</vt:lpstr>
      <vt:lpstr>PowerPoint Presentation</vt:lpstr>
      <vt:lpstr>When a schema at a lower level is changed, only the mappings between this schema and higher-level schemas need to be changed in a DBMS that fully supports data independence. The higher-level schemas themselves are unchanged.  Hence, the application programs need not be changed since they refer to the external schemas.  </vt:lpstr>
      <vt:lpstr>Disk Access </vt:lpstr>
      <vt:lpstr>Hard Disk</vt:lpstr>
      <vt:lpstr>Physical vs Logical Records</vt:lpstr>
      <vt:lpstr>DBMS/Hard Disk Interaction</vt:lpstr>
      <vt:lpstr>DBMS/Hard Disk Interaction (2)</vt:lpstr>
      <vt:lpstr>Storage Structures (1)</vt:lpstr>
      <vt:lpstr>Storage Structures (2)</vt:lpstr>
      <vt:lpstr>Sequential Organisation</vt:lpstr>
      <vt:lpstr>DBMSs &amp; Storage Options</vt:lpstr>
      <vt:lpstr>Storage Method Comparison</vt:lpstr>
      <vt:lpstr>Data Model</vt:lpstr>
      <vt:lpstr>Summary</vt:lpstr>
      <vt:lpstr>References</vt:lpstr>
      <vt:lpstr>Topics to be covered in next lecture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jasmeet</dc:creator>
  <cp:lastModifiedBy>HOD CSE</cp:lastModifiedBy>
  <cp:revision>24</cp:revision>
  <dcterms:created xsi:type="dcterms:W3CDTF">2006-08-16T00:00:00Z</dcterms:created>
  <dcterms:modified xsi:type="dcterms:W3CDTF">2023-06-23T08:53:27Z</dcterms:modified>
</cp:coreProperties>
</file>