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58258D-4AE9-4A1E-AF2E-91DC31D7F5A8}"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58258D-4AE9-4A1E-AF2E-91DC31D7F5A8}"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58258D-4AE9-4A1E-AF2E-91DC31D7F5A8}"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58258D-4AE9-4A1E-AF2E-91DC31D7F5A8}"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58258D-4AE9-4A1E-AF2E-91DC31D7F5A8}"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58258D-4AE9-4A1E-AF2E-91DC31D7F5A8}"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58258D-4AE9-4A1E-AF2E-91DC31D7F5A8}" type="datetimeFigureOut">
              <a:rPr lang="en-US" smtClean="0"/>
              <a:pPr/>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58258D-4AE9-4A1E-AF2E-91DC31D7F5A8}" type="datetimeFigureOut">
              <a:rPr lang="en-US" smtClean="0"/>
              <a:pPr/>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58258D-4AE9-4A1E-AF2E-91DC31D7F5A8}" type="datetimeFigureOut">
              <a:rPr lang="en-US" smtClean="0"/>
              <a:pPr/>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58258D-4AE9-4A1E-AF2E-91DC31D7F5A8}"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58258D-4AE9-4A1E-AF2E-91DC31D7F5A8}"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CB2DE-2A80-4F57-A454-EBC6C5A9DA1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58258D-4AE9-4A1E-AF2E-91DC31D7F5A8}" type="datetimeFigureOut">
              <a:rPr lang="en-US" smtClean="0"/>
              <a:pPr/>
              <a:t>6/23/2023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DCB2DE-2A80-4F57-A454-EBC6C5A9DA1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066800"/>
            <a:ext cx="8229600" cy="1470025"/>
          </a:xfrm>
        </p:spPr>
        <p:txBody>
          <a:bodyPr/>
          <a:lstStyle/>
          <a:p>
            <a:pPr eaLnBrk="1" hangingPunct="1"/>
            <a:r>
              <a:rPr lang="en-US" sz="3200" dirty="0" smtClean="0">
                <a:solidFill>
                  <a:srgbClr val="7030A0"/>
                </a:solidFill>
                <a:latin typeface="American Typewriter"/>
              </a:rPr>
              <a:t>	Data Structure/BTCS-2304</a:t>
            </a:r>
          </a:p>
        </p:txBody>
      </p:sp>
      <p:pic>
        <p:nvPicPr>
          <p:cNvPr id="2051"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2052" name="Footer Placeholder 4"/>
          <p:cNvSpPr txBox="1">
            <a:spLocks/>
          </p:cNvSpPr>
          <p:nvPr/>
        </p:nvSpPr>
        <p:spPr bwMode="auto">
          <a:xfrm>
            <a:off x="5257800" y="6492875"/>
            <a:ext cx="3886200" cy="365125"/>
          </a:xfrm>
          <a:prstGeom prst="rect">
            <a:avLst/>
          </a:prstGeom>
          <a:noFill/>
          <a:ln w="9525">
            <a:noFill/>
            <a:miter lim="800000"/>
            <a:headEnd/>
            <a:tailEnd/>
          </a:ln>
        </p:spPr>
        <p:txBody>
          <a:bodyPr anchor="ctr"/>
          <a:lstStyle/>
          <a:p>
            <a:pPr algn="ctr" eaLnBrk="1" hangingPunct="1"/>
            <a:r>
              <a:rPr lang="en-US" sz="1400" b="1">
                <a:latin typeface="Calibri" pitchFamily="34" charset="0"/>
              </a:rPr>
              <a:t>Department of Computer Science &amp; Engineering</a:t>
            </a:r>
          </a:p>
        </p:txBody>
      </p:sp>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a:latin typeface="+mn-lt"/>
              </a:rPr>
              <a:t/>
            </a:r>
            <a:br>
              <a:rPr lang="en-US" sz="9600">
                <a:latin typeface="+mn-lt"/>
              </a:rPr>
            </a:br>
            <a:r>
              <a:rPr lang="en-US" sz="9600" smtClean="0">
                <a:latin typeface="+mn-lt"/>
              </a:rPr>
              <a:t>Semester:3</a:t>
            </a:r>
            <a:r>
              <a:rPr lang="en-US" sz="9600" baseline="30000" smtClean="0">
                <a:latin typeface="+mn-lt"/>
              </a:rPr>
              <a:t>rd</a:t>
            </a:r>
            <a:r>
              <a:rPr lang="en-US" sz="960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5975" cy="1447800"/>
          </a:xfrm>
          <a:prstGeom prst="rect">
            <a:avLst/>
          </a:prstGeom>
        </p:spPr>
        <p:txBody>
          <a:bodyPr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 Covered</a:t>
            </a:r>
            <a:endParaRPr lang="en-US" dirty="0"/>
          </a:p>
        </p:txBody>
      </p:sp>
      <p:sp>
        <p:nvSpPr>
          <p:cNvPr id="3" name="Content Placeholder 2"/>
          <p:cNvSpPr>
            <a:spLocks noGrp="1"/>
          </p:cNvSpPr>
          <p:nvPr>
            <p:ph idx="1"/>
          </p:nvPr>
        </p:nvSpPr>
        <p:spPr/>
        <p:txBody>
          <a:bodyPr/>
          <a:lstStyle/>
          <a:p>
            <a:pPr marL="0" lvl="0" indent="0" eaLnBrk="0" fontAlgn="base" hangingPunct="0">
              <a:spcBef>
                <a:spcPct val="0"/>
              </a:spcBef>
              <a:spcAft>
                <a:spcPct val="0"/>
              </a:spcAft>
              <a:buFontTx/>
              <a:buChar char="•"/>
              <a:tabLst>
                <a:tab pos="457200" algn="l"/>
              </a:tabLst>
            </a:pPr>
            <a:r>
              <a:rPr kumimoji="0" lang="en-US" sz="2800" b="1" i="0" u="none" strike="noStrike" cap="none" normalizeH="0" baseline="0" dirty="0" smtClean="0">
                <a:ln>
                  <a:noFill/>
                </a:ln>
                <a:solidFill>
                  <a:srgbClr val="333333"/>
                </a:solidFill>
                <a:effectLst/>
                <a:latin typeface="Verdana" pitchFamily="34" charset="0"/>
                <a:ea typeface="Times New Roman" pitchFamily="18" charset="0"/>
                <a:cs typeface="Times New Roman" pitchFamily="18" charset="0"/>
              </a:rPr>
              <a:t>Data Structure Purpose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FontTx/>
              <a:buChar char="•"/>
              <a:tabLst>
                <a:tab pos="457200" algn="l"/>
              </a:tabLst>
            </a:pPr>
            <a:r>
              <a:rPr kumimoji="0" lang="en-US" sz="2800" b="1" i="0" u="none" strike="noStrike" cap="none" normalizeH="0" baseline="0" dirty="0" smtClean="0">
                <a:ln>
                  <a:noFill/>
                </a:ln>
                <a:solidFill>
                  <a:srgbClr val="333333"/>
                </a:solidFill>
                <a:effectLst/>
                <a:latin typeface="Verdana" pitchFamily="34" charset="0"/>
                <a:ea typeface="Times New Roman" pitchFamily="18" charset="0"/>
                <a:cs typeface="Times New Roman" pitchFamily="18" charset="0"/>
              </a:rPr>
              <a:t>Data Structure Operations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FontTx/>
              <a:buChar char="•"/>
              <a:tabLst>
                <a:tab pos="457200" algn="l"/>
              </a:tabLst>
            </a:pPr>
            <a:r>
              <a:rPr kumimoji="0" lang="en-US" sz="2800" b="1" i="0" u="none" strike="noStrike" cap="none" normalizeH="0" baseline="0" dirty="0" smtClean="0">
                <a:ln>
                  <a:noFill/>
                </a:ln>
                <a:solidFill>
                  <a:srgbClr val="333333"/>
                </a:solidFill>
                <a:effectLst/>
                <a:latin typeface="Verdana" pitchFamily="34" charset="0"/>
                <a:ea typeface="Times New Roman" pitchFamily="18" charset="0"/>
                <a:cs typeface="Times New Roman" pitchFamily="18" charset="0"/>
              </a:rPr>
              <a:t>Importance of Data Structure</a:t>
            </a:r>
            <a:endParaRPr kumimoji="0" lang="en-US" sz="5400"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pic>
        <p:nvPicPr>
          <p:cNvPr id="4"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DATA STRUCTURE PURPOSE</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smtClean="0"/>
              <a:t>Data </a:t>
            </a:r>
            <a:r>
              <a:rPr lang="en-US" dirty="0"/>
              <a:t>structure is very important subject as the topics covered in it will be encountered by you again and again in the future courses. Due to its great applicability, this is usually called as the foundation course.</a:t>
            </a:r>
          </a:p>
          <a:p>
            <a:pPr lvl="0"/>
            <a:r>
              <a:rPr lang="en-US" dirty="0"/>
              <a:t>The study of computer science teaches us how to use computers and how to organize the data so that they can be manipulated by a program.</a:t>
            </a:r>
          </a:p>
          <a:p>
            <a:pPr lvl="0"/>
            <a:r>
              <a:rPr lang="en-US" dirty="0"/>
              <a:t>The term data structure refers to a scheme for organizing data into memory.</a:t>
            </a:r>
          </a:p>
          <a:p>
            <a:pPr lvl="0"/>
            <a:r>
              <a:rPr lang="en-US" dirty="0"/>
              <a:t>Organization of data in some cases is of immense importance. Therefore, the data will be stored in a special way so that the required result should be calculated as fast as possible.</a:t>
            </a:r>
          </a:p>
          <a:p>
            <a:pPr>
              <a:buNone/>
            </a:pPr>
            <a:r>
              <a:rPr lang="en-US" b="1" dirty="0"/>
              <a:t> </a:t>
            </a:r>
            <a:endParaRPr lang="en-US" dirty="0"/>
          </a:p>
          <a:p>
            <a:endParaRPr lang="en-US" dirty="0"/>
          </a:p>
        </p:txBody>
      </p:sp>
      <p:pic>
        <p:nvPicPr>
          <p:cNvPr id="5"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GOALS OF DATA STRUCTURE</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Following </a:t>
            </a:r>
            <a:r>
              <a:rPr lang="en-US" dirty="0"/>
              <a:t>are the goals of this course:</a:t>
            </a:r>
          </a:p>
          <a:p>
            <a:pPr lvl="0"/>
            <a:r>
              <a:rPr lang="en-US" dirty="0"/>
              <a:t>Prepare the students for the more advance material students will encounter in later courses.</a:t>
            </a:r>
          </a:p>
          <a:p>
            <a:pPr lvl="0"/>
            <a:r>
              <a:rPr lang="en-US" dirty="0"/>
              <a:t>In this course we will cover well-known data structures such as Array, Linked List, Stack, Queues, trees and Graphs and we will discuss how to decide which data structure are appropriate for given program.</a:t>
            </a:r>
          </a:p>
          <a:p>
            <a:pPr lvl="0"/>
            <a:r>
              <a:rPr lang="en-US" dirty="0"/>
              <a:t>In this course we will also discuss various techniques or algorithms that can be used to access, manipulate, and maintain data.</a:t>
            </a:r>
          </a:p>
          <a:p>
            <a:pPr lvl="0"/>
            <a:r>
              <a:rPr lang="en-US" dirty="0"/>
              <a:t>Implement different operations on data structure using algorithms.</a:t>
            </a:r>
          </a:p>
          <a:p>
            <a:endParaRPr lang="en-US" dirty="0"/>
          </a:p>
        </p:txBody>
      </p:sp>
      <p:pic>
        <p:nvPicPr>
          <p:cNvPr id="5"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DS</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Let’s discuss why we need data structures and what sort of problems can be solved with their use. Data structures help us to organize the data in the computer, resulting in more efficient programs.</a:t>
            </a:r>
          </a:p>
          <a:p>
            <a:pPr lvl="0"/>
            <a:r>
              <a:rPr lang="en-US" dirty="0"/>
              <a:t>An efficient program executes faster and helps minimize the usage of resources like memory, disk.</a:t>
            </a:r>
          </a:p>
          <a:p>
            <a:pPr lvl="0"/>
            <a:r>
              <a:rPr lang="en-US" dirty="0"/>
              <a:t>Computers are getting more powerful with the passage of time with the increase in CPU speed in GHz, availability of faster network and the maximization of disk space. Therefore people have started solving more and more complex problems.</a:t>
            </a:r>
          </a:p>
          <a:p>
            <a:pPr lvl="0"/>
            <a:r>
              <a:rPr lang="en-US" dirty="0"/>
              <a:t>As computer applications are becoming complex, so there is need for more resources. This does not mean that we should buy a new computer to make the application execute faster. Our effort should be to ensue that the solution is achieved with the help of programming, data structures and algorithm.</a:t>
            </a:r>
          </a:p>
          <a:p>
            <a:endParaRPr lang="en-US" dirty="0"/>
          </a:p>
        </p:txBody>
      </p:sp>
      <p:pic>
        <p:nvPicPr>
          <p:cNvPr id="4"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What does organizing the data mean?</a:t>
            </a:r>
          </a:p>
          <a:p>
            <a:pPr lvl="0"/>
            <a:r>
              <a:rPr lang="en-US" dirty="0" smtClean="0"/>
              <a:t>It means that the data should be arranged in a way that it is easily accessible.</a:t>
            </a:r>
          </a:p>
          <a:p>
            <a:pPr lvl="0"/>
            <a:r>
              <a:rPr lang="en-US" dirty="0" smtClean="0"/>
              <a:t>Because data is inside the computer and we want to see it. We may also perform some calculations on it.</a:t>
            </a:r>
          </a:p>
          <a:p>
            <a:pPr lvl="0"/>
            <a:r>
              <a:rPr lang="en-US" dirty="0" smtClean="0"/>
              <a:t>Suppose the data contains some numbers and the programmer wants to calculate the average, standard deviation etc. May be we have a list of names and want to search a particular name in it. To solve such problems, data structures and algorithm are used.</a:t>
            </a:r>
          </a:p>
          <a:p>
            <a:pPr lvl="0"/>
            <a:r>
              <a:rPr lang="en-US" dirty="0" smtClean="0"/>
              <a:t>Sometimes you may realize that the application is too slow and taking more time. There are chances that it may be due to the data structure used, not due to the CPU speed and memory.</a:t>
            </a:r>
          </a:p>
          <a:p>
            <a:r>
              <a:rPr lang="en-US" b="1" dirty="0" smtClean="0"/>
              <a:t> </a:t>
            </a:r>
            <a:endParaRPr lang="en-US" dirty="0" smtClean="0"/>
          </a:p>
          <a:p>
            <a:endParaRPr lang="en-US" dirty="0"/>
          </a:p>
        </p:txBody>
      </p:sp>
      <p:pic>
        <p:nvPicPr>
          <p:cNvPr id="4"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Structure Operations</a:t>
            </a:r>
            <a:endParaRPr lang="en-US" dirty="0"/>
          </a:p>
        </p:txBody>
      </p:sp>
      <p:sp>
        <p:nvSpPr>
          <p:cNvPr id="3" name="Content Placeholder 2"/>
          <p:cNvSpPr>
            <a:spLocks noGrp="1"/>
          </p:cNvSpPr>
          <p:nvPr>
            <p:ph idx="1"/>
          </p:nvPr>
        </p:nvSpPr>
        <p:spPr/>
        <p:txBody>
          <a:bodyPr>
            <a:normAutofit lnSpcReduction="10000"/>
          </a:bodyPr>
          <a:lstStyle/>
          <a:p>
            <a:r>
              <a:rPr lang="en-US" dirty="0"/>
              <a:t>Data Structure Operations:-</a:t>
            </a:r>
          </a:p>
          <a:p>
            <a:pPr lvl="0"/>
            <a:r>
              <a:rPr lang="en-US" dirty="0"/>
              <a:t>The data appearing in our data structure is processed by means of certain operations.</a:t>
            </a:r>
          </a:p>
          <a:p>
            <a:r>
              <a:rPr lang="en-US" b="1" u="sng" dirty="0"/>
              <a:t>FOUR OPERATIONS OF DATA STRUCTURE</a:t>
            </a:r>
            <a:endParaRPr lang="en-US" dirty="0"/>
          </a:p>
          <a:p>
            <a:pPr lvl="0"/>
            <a:r>
              <a:rPr lang="en-US" b="1" dirty="0" err="1"/>
              <a:t>Transversing</a:t>
            </a:r>
            <a:endParaRPr lang="en-US" dirty="0"/>
          </a:p>
          <a:p>
            <a:pPr lvl="0"/>
            <a:r>
              <a:rPr lang="en-US" b="1" dirty="0"/>
              <a:t>Searching</a:t>
            </a:r>
            <a:endParaRPr lang="en-US" dirty="0"/>
          </a:p>
          <a:p>
            <a:pPr lvl="0"/>
            <a:r>
              <a:rPr lang="en-US" b="1" dirty="0"/>
              <a:t>Inserting</a:t>
            </a:r>
            <a:endParaRPr lang="en-US" dirty="0"/>
          </a:p>
          <a:p>
            <a:pPr lvl="0"/>
            <a:r>
              <a:rPr lang="en-US" b="1" dirty="0"/>
              <a:t>Deleting</a:t>
            </a:r>
            <a:endParaRPr lang="en-US" dirty="0"/>
          </a:p>
          <a:p>
            <a:endParaRPr lang="en-US" dirty="0"/>
          </a:p>
        </p:txBody>
      </p:sp>
      <p:pic>
        <p:nvPicPr>
          <p:cNvPr id="4"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normAutofit fontScale="77500" lnSpcReduction="20000"/>
          </a:bodyPr>
          <a:lstStyle/>
          <a:p>
            <a:pPr lvl="0"/>
            <a:r>
              <a:rPr lang="en-US" b="1" dirty="0" err="1"/>
              <a:t>Transversing</a:t>
            </a:r>
            <a:r>
              <a:rPr lang="en-US" b="1" dirty="0"/>
              <a:t> :</a:t>
            </a:r>
            <a:r>
              <a:rPr lang="en-US" dirty="0"/>
              <a:t> Accessing each record exactly once so that certain items in the record may be processed.</a:t>
            </a:r>
          </a:p>
          <a:p>
            <a:pPr lvl="0"/>
            <a:r>
              <a:rPr lang="en-US" dirty="0"/>
              <a:t>This accessing or processing is sometimes called ‘visiting’ the records.</a:t>
            </a:r>
          </a:p>
          <a:p>
            <a:pPr lvl="0"/>
            <a:r>
              <a:rPr lang="en-US" b="1" dirty="0"/>
              <a:t>Searching:</a:t>
            </a:r>
            <a:r>
              <a:rPr lang="en-US" dirty="0"/>
              <a:t> finding the location of the record or finding the location of all records, which satisfy one or more conditions.</a:t>
            </a:r>
          </a:p>
          <a:p>
            <a:pPr lvl="0"/>
            <a:r>
              <a:rPr lang="en-US" b="1" dirty="0"/>
              <a:t>Inserting:</a:t>
            </a:r>
            <a:r>
              <a:rPr lang="en-US" dirty="0"/>
              <a:t> Adding new records to the structure.</a:t>
            </a:r>
          </a:p>
          <a:p>
            <a:pPr lvl="0"/>
            <a:r>
              <a:rPr lang="en-US" b="1" dirty="0"/>
              <a:t>Deleting:</a:t>
            </a:r>
            <a:r>
              <a:rPr lang="en-US" dirty="0"/>
              <a:t> Removing a record from the structure.</a:t>
            </a:r>
          </a:p>
          <a:p>
            <a:pPr lvl="0"/>
            <a:r>
              <a:rPr lang="en-US" dirty="0"/>
              <a:t>Sometimes two or more operations may be used in a given situation; </a:t>
            </a:r>
            <a:r>
              <a:rPr lang="en-US" dirty="0" err="1"/>
              <a:t>e.g</a:t>
            </a:r>
            <a:r>
              <a:rPr lang="en-US" dirty="0"/>
              <a:t> we may want to delete the record which may mean we first need to search for record and then delete it from structure.</a:t>
            </a:r>
          </a:p>
          <a:p>
            <a:endParaRPr lang="en-US" dirty="0"/>
          </a:p>
        </p:txBody>
      </p:sp>
      <p:pic>
        <p:nvPicPr>
          <p:cNvPr id="4"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US" dirty="0"/>
          </a:p>
        </p:txBody>
      </p:sp>
      <p:sp>
        <p:nvSpPr>
          <p:cNvPr id="3" name="Content Placeholder 2"/>
          <p:cNvSpPr>
            <a:spLocks noGrp="1"/>
          </p:cNvSpPr>
          <p:nvPr>
            <p:ph idx="1"/>
          </p:nvPr>
        </p:nvSpPr>
        <p:spPr/>
        <p:txBody>
          <a:bodyPr/>
          <a:lstStyle/>
          <a:p>
            <a:pPr lvl="0"/>
            <a:r>
              <a:rPr lang="en-US" dirty="0"/>
              <a:t>The following two operations which are used in special situations will also be considered.</a:t>
            </a:r>
          </a:p>
          <a:p>
            <a:pPr lvl="0"/>
            <a:r>
              <a:rPr lang="en-US" b="1" dirty="0"/>
              <a:t>Sorting:</a:t>
            </a:r>
            <a:r>
              <a:rPr lang="en-US" dirty="0"/>
              <a:t> Arranging the records in some logical orders.</a:t>
            </a:r>
          </a:p>
          <a:p>
            <a:pPr lvl="0"/>
            <a:r>
              <a:rPr lang="en-US" b="1" dirty="0"/>
              <a:t>Merging:</a:t>
            </a:r>
            <a:r>
              <a:rPr lang="en-US" dirty="0"/>
              <a:t> Combining the records in two different sorted files into a single file.</a:t>
            </a:r>
          </a:p>
          <a:p>
            <a:pPr>
              <a:buNone/>
            </a:pPr>
            <a:endParaRPr lang="en-US" dirty="0"/>
          </a:p>
          <a:p>
            <a:endParaRPr lang="en-US" dirty="0"/>
          </a:p>
        </p:txBody>
      </p:sp>
      <p:pic>
        <p:nvPicPr>
          <p:cNvPr id="4"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614</Words>
  <Application>Microsoft Office PowerPoint</Application>
  <PresentationFormat>On-screen Show (4:3)</PresentationFormat>
  <Paragraphs>60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Data Structure/BTCS-2304</vt:lpstr>
      <vt:lpstr>Topic Covered</vt:lpstr>
      <vt:lpstr>DATA STRUCTURE PURPOSE </vt:lpstr>
      <vt:lpstr>GOALS OF DATA STRUCTURE </vt:lpstr>
      <vt:lpstr>Importance of DS</vt:lpstr>
      <vt:lpstr>Continue…</vt:lpstr>
      <vt:lpstr>Data Structure Operations</vt:lpstr>
      <vt:lpstr>Continue..</vt:lpstr>
      <vt:lpstr>Continue..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Data Structure/BTCS-</dc:title>
  <dc:creator>Yogesh</dc:creator>
  <cp:lastModifiedBy>Yogesh</cp:lastModifiedBy>
  <cp:revision>3</cp:revision>
  <dcterms:created xsi:type="dcterms:W3CDTF">2023-06-20T09:16:48Z</dcterms:created>
  <dcterms:modified xsi:type="dcterms:W3CDTF">2023-06-23T05:00:41Z</dcterms:modified>
</cp:coreProperties>
</file>