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427" r:id="rId2"/>
    <p:sldId id="282" r:id="rId3"/>
    <p:sldId id="385" r:id="rId4"/>
    <p:sldId id="409" r:id="rId5"/>
    <p:sldId id="410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34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66FF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59" autoAdjust="0"/>
    <p:restoredTop sz="94729"/>
  </p:normalViewPr>
  <p:slideViewPr>
    <p:cSldViewPr>
      <p:cViewPr>
        <p:scale>
          <a:sx n="50" d="100"/>
          <a:sy n="50" d="100"/>
        </p:scale>
        <p:origin x="-1578" y="-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934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762000"/>
            <a:ext cx="12192000" cy="2286000"/>
          </a:xfrm>
        </p:spPr>
        <p:txBody>
          <a:bodyPr>
            <a:noAutofit/>
          </a:bodyPr>
          <a:lstStyle/>
          <a:p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Numerical and Statistical Methods</a:t>
            </a:r>
            <a:b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(BTEE-3604)</a:t>
            </a: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 smtClean="0"/>
              <a:t/>
            </a:r>
            <a:br>
              <a:rPr lang="en-US" sz="8800" dirty="0" smtClean="0"/>
            </a:br>
            <a:r>
              <a:rPr lang="en-US" sz="8800" dirty="0"/>
              <a:t/>
            </a:r>
            <a:br>
              <a:rPr lang="en-US" sz="8800" dirty="0"/>
            </a:br>
            <a:endParaRPr lang="en-US" sz="88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6th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39764"/>
            <a:ext cx="1219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An important aspect of the sampling theory is to study the test of significance</a:t>
            </a:r>
            <a:br>
              <a:rPr lang="en-IN" sz="2800" dirty="0" smtClean="0"/>
            </a:br>
            <a:r>
              <a:rPr lang="en-IN" sz="2800" dirty="0" smtClean="0"/>
              <a:t>which will enable us to decide, on the basis of the results of the sample, whether</a:t>
            </a:r>
            <a:br>
              <a:rPr lang="en-IN" sz="2800" dirty="0" smtClean="0"/>
            </a:br>
            <a:r>
              <a:rPr lang="en-IN" sz="2800" dirty="0" smtClean="0"/>
              <a:t>(i) the deviation between the observed sample statistic and the hypothetical</a:t>
            </a:r>
            <a:br>
              <a:rPr lang="en-IN" sz="2800" dirty="0" smtClean="0"/>
            </a:br>
            <a:r>
              <a:rPr lang="en-IN" sz="2800" dirty="0" smtClean="0"/>
              <a:t>parameter value or</a:t>
            </a:r>
            <a:br>
              <a:rPr lang="en-IN" sz="2800" dirty="0" smtClean="0"/>
            </a:br>
            <a:r>
              <a:rPr lang="en-IN" sz="2800" dirty="0" smtClean="0"/>
              <a:t>(ii) the deviation between two sample statistics is significant or might be</a:t>
            </a:r>
            <a:br>
              <a:rPr lang="en-IN" sz="2800" dirty="0" smtClean="0"/>
            </a:br>
            <a:r>
              <a:rPr lang="en-IN" sz="2800" dirty="0" smtClean="0"/>
              <a:t>attributed due to chance or the fluctuations of the sampling. </a:t>
            </a:r>
          </a:p>
          <a:p>
            <a:endParaRPr lang="en-IN" sz="2800" dirty="0" smtClean="0"/>
          </a:p>
          <a:p>
            <a:r>
              <a:rPr lang="en-IN" sz="2800" dirty="0" smtClean="0"/>
              <a:t>For applying the tests of significance, we first set up a hypothesis which is</a:t>
            </a:r>
            <a:br>
              <a:rPr lang="en-IN" sz="2800" dirty="0" smtClean="0"/>
            </a:br>
            <a:r>
              <a:rPr lang="en-IN" sz="2800" dirty="0" smtClean="0"/>
              <a:t>a definite statement about the population parameter called </a:t>
            </a:r>
            <a:r>
              <a:rPr lang="en-IN" sz="2800" b="1" dirty="0" smtClean="0"/>
              <a:t>Null hypothesis</a:t>
            </a:r>
            <a:br>
              <a:rPr lang="en-IN" sz="2800" b="1" dirty="0" smtClean="0"/>
            </a:br>
            <a:r>
              <a:rPr lang="en-IN" sz="2800" dirty="0" smtClean="0"/>
              <a:t>denoted by H</a:t>
            </a:r>
            <a:r>
              <a:rPr lang="en-IN" sz="2800" baseline="-25000" dirty="0" smtClean="0"/>
              <a:t>0</a:t>
            </a:r>
            <a:r>
              <a:rPr lang="en-IN" sz="2800" dirty="0" smtClean="0"/>
              <a:t>. </a:t>
            </a:r>
          </a:p>
          <a:p>
            <a:endParaRPr lang="en-IN" sz="2800" dirty="0" smtClean="0"/>
          </a:p>
          <a:p>
            <a:r>
              <a:rPr lang="en-IN" sz="2800" dirty="0" smtClean="0"/>
              <a:t>Any hypothesis which is complementary to the null hypothesis (</a:t>
            </a:r>
            <a:r>
              <a:rPr lang="en-IN" sz="2800" b="1" dirty="0" smtClean="0"/>
              <a:t>H</a:t>
            </a:r>
            <a:r>
              <a:rPr lang="en-IN" sz="2800" b="1" baseline="-25000" dirty="0" smtClean="0"/>
              <a:t>0</a:t>
            </a:r>
            <a:r>
              <a:rPr lang="en-IN" sz="2800" dirty="0" smtClean="0"/>
              <a:t>) is called</a:t>
            </a:r>
            <a:br>
              <a:rPr lang="en-IN" sz="2800" dirty="0" smtClean="0"/>
            </a:br>
            <a:r>
              <a:rPr lang="en-IN" sz="2800" dirty="0" smtClean="0"/>
              <a:t>an </a:t>
            </a:r>
            <a:r>
              <a:rPr lang="en-IN" sz="2800" b="1" dirty="0" smtClean="0"/>
              <a:t>Alternative hypothesis </a:t>
            </a:r>
            <a:r>
              <a:rPr lang="en-IN" sz="2800" dirty="0" smtClean="0"/>
              <a:t>denoted by </a:t>
            </a:r>
            <a:r>
              <a:rPr lang="en-IN" sz="2800" b="1" dirty="0" smtClean="0"/>
              <a:t>H</a:t>
            </a:r>
            <a:r>
              <a:rPr lang="en-IN" sz="2800" b="1" baseline="-25000" dirty="0" smtClean="0"/>
              <a:t>1</a:t>
            </a:r>
            <a:r>
              <a:rPr lang="en-IN" sz="2800" dirty="0" smtClean="0"/>
              <a:t> </a:t>
            </a: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68236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TEST OF SIGNIFICANCE </a:t>
            </a:r>
            <a:endParaRPr lang="en-IN" sz="54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739764"/>
            <a:ext cx="12192000" cy="6329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For example, if we want to test the null hypothesis that the population has a specified mean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, then we have </a:t>
            </a:r>
            <a:br>
              <a:rPr lang="en-IN" sz="3200" dirty="0" smtClean="0"/>
            </a:br>
            <a:r>
              <a:rPr lang="en-IN" sz="3200" b="1" dirty="0" smtClean="0"/>
              <a:t> </a:t>
            </a:r>
          </a:p>
          <a:p>
            <a:r>
              <a:rPr lang="en-IN" sz="3200" b="1" dirty="0" smtClean="0"/>
              <a:t>                                                           H</a:t>
            </a:r>
            <a:r>
              <a:rPr lang="en-IN" sz="3200" b="1" baseline="-25000" dirty="0" smtClean="0"/>
              <a:t>0</a:t>
            </a:r>
            <a:r>
              <a:rPr lang="en-IN" sz="3200" dirty="0" smtClean="0"/>
              <a:t>: </a:t>
            </a:r>
            <a:r>
              <a:rPr lang="el-GR" sz="3200" dirty="0" smtClean="0"/>
              <a:t>μ = μ</a:t>
            </a:r>
            <a:r>
              <a:rPr lang="el-GR" sz="3200" baseline="-25000" dirty="0" smtClean="0"/>
              <a:t>0</a:t>
            </a:r>
            <a:endParaRPr lang="en-IN" sz="3200" baseline="-25000" dirty="0" smtClean="0"/>
          </a:p>
          <a:p>
            <a:endParaRPr lang="en-IN" sz="3200" baseline="-25000" dirty="0" smtClean="0"/>
          </a:p>
          <a:p>
            <a:r>
              <a:rPr lang="en-IN" sz="3200" dirty="0" smtClean="0"/>
              <a:t>Alternative hypothesis will be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≠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(μ &gt;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</a:t>
            </a:r>
            <a:r>
              <a:rPr lang="en-IN" sz="3200" i="1" dirty="0" smtClean="0"/>
              <a:t>or </a:t>
            </a:r>
            <a:r>
              <a:rPr lang="en-IN" sz="3200" dirty="0" smtClean="0"/>
              <a:t>μ &lt;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) (two tailed alternative hypothesis).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&gt;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(right tailed alternative hypothesis (</a:t>
            </a:r>
            <a:r>
              <a:rPr lang="en-IN" sz="3200" i="1" dirty="0" smtClean="0"/>
              <a:t>or</a:t>
            </a:r>
            <a:r>
              <a:rPr lang="en-IN" sz="3200" dirty="0" smtClean="0"/>
              <a:t>) single tailed).</a:t>
            </a:r>
            <a:br>
              <a:rPr lang="en-IN" sz="3200" dirty="0" smtClean="0"/>
            </a:br>
            <a:r>
              <a:rPr lang="en-IN" sz="3200" dirty="0" smtClean="0"/>
              <a:t>(</a:t>
            </a:r>
            <a:r>
              <a:rPr lang="en-IN" sz="3200" i="1" dirty="0" smtClean="0"/>
              <a:t>iii</a:t>
            </a:r>
            <a:r>
              <a:rPr lang="en-IN" sz="3200" dirty="0" smtClean="0"/>
              <a:t>)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: μ &lt; μ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(left tailed alternative hypothesis (</a:t>
            </a:r>
            <a:r>
              <a:rPr lang="en-IN" sz="3200" i="1" dirty="0" smtClean="0"/>
              <a:t>or</a:t>
            </a:r>
            <a:r>
              <a:rPr lang="en-IN" sz="3200" dirty="0" smtClean="0"/>
              <a:t>) single tailed).</a:t>
            </a:r>
            <a:br>
              <a:rPr lang="en-IN" sz="3200" dirty="0" smtClean="0"/>
            </a:br>
            <a:r>
              <a:rPr lang="en-IN" sz="3200" dirty="0" smtClean="0"/>
              <a:t>Hence alternative hypothesis helps to know whether the test is two tailed test or one tailed test. </a:t>
            </a:r>
            <a:br>
              <a:rPr lang="en-IN" sz="3200" dirty="0" smtClean="0"/>
            </a:br>
            <a:r>
              <a:rPr lang="el-GR" sz="3200" dirty="0" smtClean="0"/>
              <a:t> </a:t>
            </a:r>
            <a:br>
              <a:rPr lang="el-GR" sz="3200" dirty="0" smtClean="0"/>
            </a:br>
            <a:endParaRPr lang="en-IN" sz="32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68236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TEST OF SIGNIFICANCE </a:t>
            </a:r>
            <a:endParaRPr lang="en-IN" sz="54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5340"/>
            <a:ext cx="531536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CRITICAL REGION 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1224021"/>
            <a:ext cx="113586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A region corresponding to a statistic </a:t>
            </a:r>
            <a:r>
              <a:rPr lang="en-IN" sz="3200" i="1" dirty="0" smtClean="0"/>
              <a:t>t</a:t>
            </a:r>
            <a:r>
              <a:rPr lang="en-IN" sz="3200" dirty="0" smtClean="0"/>
              <a:t>, in the sample space S which amounts to rejection of the null hypothesis H0 is called as </a:t>
            </a:r>
            <a:r>
              <a:rPr lang="en-IN" sz="3200" b="1" dirty="0" smtClean="0"/>
              <a:t>critical region </a:t>
            </a:r>
            <a:r>
              <a:rPr lang="en-IN" sz="3200" dirty="0" smtClean="0"/>
              <a:t>or </a:t>
            </a:r>
            <a:r>
              <a:rPr lang="en-IN" sz="3200" b="1" dirty="0" smtClean="0"/>
              <a:t>region of rejection. </a:t>
            </a:r>
          </a:p>
          <a:p>
            <a:endParaRPr lang="en-IN" sz="3200" b="1" dirty="0" smtClean="0"/>
          </a:p>
          <a:p>
            <a:r>
              <a:rPr lang="en-IN" sz="3200" dirty="0" smtClean="0"/>
              <a:t>The region of the sample space S which amounts to the acceptance of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called </a:t>
            </a:r>
            <a:r>
              <a:rPr lang="en-IN" sz="3200" b="1" dirty="0" smtClean="0"/>
              <a:t>acceptance region 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715772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LEVEL OF SIGNIFICANCE 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1224021"/>
            <a:ext cx="113586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probability of the value of the variate falling in the critical region is known as </a:t>
            </a:r>
            <a:r>
              <a:rPr lang="en-IN" sz="3200" b="1" dirty="0" smtClean="0"/>
              <a:t>level of significance.</a:t>
            </a:r>
            <a:r>
              <a:rPr lang="en-IN" sz="3200" dirty="0" smtClean="0"/>
              <a:t> The probability α that a random value of the statistic </a:t>
            </a:r>
            <a:r>
              <a:rPr lang="en-IN" sz="3200" i="1" dirty="0" smtClean="0"/>
              <a:t>t </a:t>
            </a:r>
            <a:r>
              <a:rPr lang="en-IN" sz="3200" dirty="0" smtClean="0"/>
              <a:t>belongs to the critical region is known as the </a:t>
            </a:r>
            <a:r>
              <a:rPr lang="en-IN" sz="3200" b="1" dirty="0" smtClean="0"/>
              <a:t>level of significance.</a:t>
            </a:r>
            <a:br>
              <a:rPr lang="en-IN" sz="3200" b="1" dirty="0" smtClean="0"/>
            </a:br>
            <a:r>
              <a:rPr lang="en-IN" sz="3200" b="1" dirty="0" smtClean="0"/>
              <a:t>                                            </a:t>
            </a:r>
            <a:r>
              <a:rPr lang="en-IN" sz="3200" dirty="0" smtClean="0"/>
              <a:t>P(</a:t>
            </a:r>
            <a:r>
              <a:rPr lang="en-IN" sz="3200" i="1" dirty="0" smtClean="0"/>
              <a:t>t </a:t>
            </a:r>
            <a:r>
              <a:rPr lang="en-IN" sz="3200" dirty="0" smtClean="0"/>
              <a:t>∈ ω|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) = α</a:t>
            </a:r>
            <a:br>
              <a:rPr lang="en-IN" sz="3200" dirty="0" smtClean="0"/>
            </a:br>
            <a:r>
              <a:rPr lang="en-IN" sz="3200" i="1" dirty="0" smtClean="0"/>
              <a:t>i.e., </a:t>
            </a:r>
            <a:r>
              <a:rPr lang="en-IN" sz="3200" dirty="0" smtClean="0"/>
              <a:t>the level of significance is the size of the type I error or the maximum producer’s risk. </a:t>
            </a:r>
            <a:br>
              <a:rPr lang="en-IN" sz="3200" dirty="0" smtClean="0"/>
            </a:b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166646" y="785794"/>
            <a:ext cx="1171583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main aim of the sampling theory is to draw a valid conclusion about the population parameters on the basis of the sample results. In doing this we may commit the following two types of errors:</a:t>
            </a:r>
            <a:br>
              <a:rPr lang="en-IN" sz="3200" dirty="0" smtClean="0"/>
            </a:br>
            <a:r>
              <a:rPr lang="en-IN" sz="3200" b="1" dirty="0" smtClean="0"/>
              <a:t>Type I 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true, we may reject it.</a:t>
            </a:r>
            <a:br>
              <a:rPr lang="en-IN" sz="3200" dirty="0" smtClean="0"/>
            </a:br>
            <a:r>
              <a:rPr lang="en-IN" sz="3200" dirty="0" smtClean="0"/>
              <a:t>                     P(Reject H0 when it is true) = P(Reject H0/H0) = α</a:t>
            </a:r>
            <a:br>
              <a:rPr lang="en-IN" sz="3200" dirty="0" smtClean="0"/>
            </a:br>
            <a:r>
              <a:rPr lang="en-IN" sz="3200" b="1" dirty="0" smtClean="0"/>
              <a:t>α</a:t>
            </a:r>
            <a:r>
              <a:rPr lang="en-IN" sz="3200" dirty="0" smtClean="0"/>
              <a:t> is called the size of the type I error also referred to as </a:t>
            </a:r>
            <a:r>
              <a:rPr lang="en-IN" sz="3200" b="1" dirty="0" smtClean="0"/>
              <a:t>producer’s risk.</a:t>
            </a:r>
          </a:p>
          <a:p>
            <a:r>
              <a:rPr lang="en-IN" sz="3200" b="1" dirty="0" smtClean="0"/>
              <a:t>Type II 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wrong we may accept it </a:t>
            </a:r>
          </a:p>
          <a:p>
            <a:r>
              <a:rPr lang="en-IN" sz="3200" dirty="0" smtClean="0"/>
              <a:t>                   P(Accept H0 when it is wrong) = P(Accept H0/H1) = β . </a:t>
            </a:r>
          </a:p>
          <a:p>
            <a:r>
              <a:rPr lang="en-IN" sz="3200" b="1" dirty="0" smtClean="0"/>
              <a:t>β</a:t>
            </a:r>
            <a:r>
              <a:rPr lang="en-IN" sz="3200" dirty="0" smtClean="0"/>
              <a:t> is called the size of the type II error, also referred to as </a:t>
            </a:r>
            <a:r>
              <a:rPr lang="en-IN" sz="3200" b="1" dirty="0" smtClean="0"/>
              <a:t>consumer’s risk</a:t>
            </a:r>
            <a:r>
              <a:rPr lang="en-IN" sz="3200" dirty="0" smtClean="0"/>
              <a:t>  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166646" y="785794"/>
            <a:ext cx="1171583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main aim of the sampling theory is to draw a valid conclusion about the population parameters on the basis of the sample results. In doing this we may commit the following two types of errors:</a:t>
            </a:r>
            <a:br>
              <a:rPr lang="en-IN" sz="3200" dirty="0" smtClean="0"/>
            </a:br>
            <a:r>
              <a:rPr lang="en-IN" sz="3200" b="1" dirty="0" smtClean="0"/>
              <a:t>Type I 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true, we may reject it.</a:t>
            </a:r>
            <a:br>
              <a:rPr lang="en-IN" sz="3200" dirty="0" smtClean="0"/>
            </a:br>
            <a:r>
              <a:rPr lang="en-IN" sz="3200" dirty="0" smtClean="0"/>
              <a:t>                     P(Reject H0 when it is true) = P(Reject H0/H0) = α</a:t>
            </a:r>
            <a:br>
              <a:rPr lang="en-IN" sz="3200" dirty="0" smtClean="0"/>
            </a:br>
            <a:r>
              <a:rPr lang="en-IN" sz="3200" b="1" dirty="0" smtClean="0"/>
              <a:t>α</a:t>
            </a:r>
            <a:r>
              <a:rPr lang="en-IN" sz="3200" dirty="0" smtClean="0"/>
              <a:t> is called the size of the type I error also referred to as </a:t>
            </a:r>
            <a:r>
              <a:rPr lang="en-IN" sz="3200" b="1" dirty="0" smtClean="0"/>
              <a:t>producer’s risk.</a:t>
            </a:r>
          </a:p>
          <a:p>
            <a:r>
              <a:rPr lang="en-IN" sz="3200" b="1" dirty="0" smtClean="0"/>
              <a:t>Type II Error: </a:t>
            </a:r>
            <a:r>
              <a:rPr lang="en-IN" sz="3200" dirty="0" smtClean="0"/>
              <a:t>When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is wrong we may accept it </a:t>
            </a:r>
          </a:p>
          <a:p>
            <a:r>
              <a:rPr lang="en-IN" sz="3200" dirty="0" smtClean="0"/>
              <a:t>                   P(Accept H0 when it is wrong) = P(Accept H0/H1) = β . </a:t>
            </a:r>
          </a:p>
          <a:p>
            <a:r>
              <a:rPr lang="en-IN" sz="3200" b="1" dirty="0" smtClean="0"/>
              <a:t>β</a:t>
            </a:r>
            <a:r>
              <a:rPr lang="en-IN" sz="3200" dirty="0" smtClean="0"/>
              <a:t> is called the size of the type II error, also referred to as </a:t>
            </a:r>
            <a:r>
              <a:rPr lang="en-IN" sz="3200" b="1" dirty="0" smtClean="0"/>
              <a:t>consumer’s risk</a:t>
            </a:r>
            <a:r>
              <a:rPr lang="en-IN" sz="3200" dirty="0" smtClean="0"/>
              <a:t>  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309522" y="989374"/>
            <a:ext cx="1171583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For larger samples corresponding to the statistic </a:t>
            </a:r>
            <a:r>
              <a:rPr lang="en-IN" sz="2800" i="1" dirty="0" smtClean="0"/>
              <a:t>t</a:t>
            </a:r>
            <a:r>
              <a:rPr lang="en-IN" sz="2800" dirty="0" smtClean="0"/>
              <a:t>, the variable </a:t>
            </a:r>
            <a:r>
              <a:rPr lang="en-IN" sz="3200" dirty="0" smtClean="0"/>
              <a:t/>
            </a:r>
            <a:br>
              <a:rPr lang="en-IN" sz="3200" dirty="0" smtClean="0"/>
            </a:br>
            <a:endParaRPr lang="en-IN" sz="3200" dirty="0" smtClean="0"/>
          </a:p>
          <a:p>
            <a:endParaRPr lang="en-IN" sz="3200" dirty="0" smtClean="0"/>
          </a:p>
          <a:p>
            <a:r>
              <a:rPr lang="en-IN" sz="2800" dirty="0" smtClean="0"/>
              <a:t>is normally distributed with mean 0 and variance 1. The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given above under the null hypothesis is known as </a:t>
            </a:r>
            <a:r>
              <a:rPr lang="en-IN" sz="2800" b="1" dirty="0" smtClean="0"/>
              <a:t>test statistic.</a:t>
            </a:r>
            <a:br>
              <a:rPr lang="en-IN" sz="2800" b="1" dirty="0" smtClean="0"/>
            </a:br>
            <a:r>
              <a:rPr lang="en-IN" sz="2800" dirty="0" smtClean="0"/>
              <a:t>The critical value of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of the test statistic at level of significance α for a two-tailed test is given by      </a:t>
            </a:r>
          </a:p>
          <a:p>
            <a:r>
              <a:rPr lang="en-IN" sz="2800" i="1" dirty="0" smtClean="0"/>
              <a:t>				p</a:t>
            </a:r>
            <a:r>
              <a:rPr lang="en-IN" sz="2800" dirty="0" smtClean="0"/>
              <a:t>(| </a:t>
            </a:r>
            <a:r>
              <a:rPr lang="en-IN" sz="2800" i="1" dirty="0" smtClean="0"/>
              <a:t>z </a:t>
            </a:r>
            <a:r>
              <a:rPr lang="en-IN" sz="2800" dirty="0" smtClean="0"/>
              <a:t>| 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                   ____(1)</a:t>
            </a:r>
            <a:br>
              <a:rPr lang="en-IN" sz="2800" dirty="0" smtClean="0"/>
            </a:br>
            <a:r>
              <a:rPr lang="en-IN" sz="2800" i="1" dirty="0" smtClean="0"/>
              <a:t>i.e.,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is the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so that the total area of the critical region on both tails is α. Since the normal curve is symmetrical, from equation (1), we get</a:t>
            </a:r>
            <a:br>
              <a:rPr lang="en-IN" sz="2800" dirty="0" smtClean="0"/>
            </a:br>
            <a:r>
              <a:rPr lang="en-IN" sz="2800" dirty="0" smtClean="0"/>
              <a:t>       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+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i.e., </a:t>
            </a:r>
            <a:r>
              <a:rPr lang="en-IN" sz="2800" dirty="0" smtClean="0"/>
              <a:t>2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α/2</a:t>
            </a:r>
            <a:br>
              <a:rPr lang="en-IN" sz="2800" dirty="0" smtClean="0"/>
            </a:br>
            <a:r>
              <a:rPr lang="en-IN" sz="2800" i="1" dirty="0" smtClean="0"/>
              <a:t>i.e., </a:t>
            </a:r>
            <a:r>
              <a:rPr lang="en-IN" sz="2800" dirty="0" smtClean="0"/>
              <a:t>the area of each tail is α/2 </a:t>
            </a:r>
            <a:r>
              <a:rPr lang="en-IN" sz="3200" dirty="0" smtClean="0"/>
              <a:t/>
            </a:r>
            <a:br>
              <a:rPr lang="en-IN" sz="3200" dirty="0" smtClean="0"/>
            </a:br>
            <a:endParaRPr lang="en-IN" sz="3200" b="1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2992" y="1528749"/>
            <a:ext cx="1500198" cy="90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1026" y="962499"/>
            <a:ext cx="9715568" cy="525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sp>
        <p:nvSpPr>
          <p:cNvPr id="7" name="Rectangle 6"/>
          <p:cNvSpPr/>
          <p:nvPr/>
        </p:nvSpPr>
        <p:spPr>
          <a:xfrm>
            <a:off x="238084" y="804708"/>
            <a:ext cx="1157295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The critical value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is that value such that the area to the right of </a:t>
            </a:r>
            <a:r>
              <a:rPr lang="en-IN" sz="2800" i="1" dirty="0" err="1" smtClean="0"/>
              <a:t>z</a:t>
            </a:r>
            <a:r>
              <a:rPr lang="en-IN" sz="2800" dirty="0" err="1" smtClean="0"/>
              <a:t>α</a:t>
            </a:r>
            <a:r>
              <a:rPr lang="en-IN" sz="2800" dirty="0" smtClean="0"/>
              <a:t> is α/2 and the area to the left of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 is α/2.</a:t>
            </a:r>
            <a:br>
              <a:rPr lang="en-IN" sz="2800" dirty="0" smtClean="0"/>
            </a:br>
            <a:r>
              <a:rPr lang="en-IN" sz="2800" dirty="0" smtClean="0"/>
              <a:t>In the case of the one-tailed test,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if it is right-tailed;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if it is left-tailed </a:t>
            </a:r>
          </a:p>
          <a:p>
            <a:endParaRPr lang="en-IN" sz="2800" dirty="0" smtClean="0"/>
          </a:p>
          <a:p>
            <a:r>
              <a:rPr lang="en-IN" sz="2800" dirty="0" smtClean="0"/>
              <a:t>The 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for a single-tailed test (right or left) at level of</a:t>
            </a:r>
            <a:br>
              <a:rPr lang="en-IN" sz="2800" dirty="0" smtClean="0"/>
            </a:br>
            <a:r>
              <a:rPr lang="en-IN" sz="2800" dirty="0" smtClean="0"/>
              <a:t>significance α is same as the 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for two-tailed test at level of</a:t>
            </a:r>
            <a:br>
              <a:rPr lang="en-IN" sz="2800" dirty="0" smtClean="0"/>
            </a:br>
            <a:r>
              <a:rPr lang="en-IN" sz="2800" dirty="0" smtClean="0"/>
              <a:t>significance 2α.</a:t>
            </a:r>
            <a:br>
              <a:rPr lang="en-IN" sz="2800" dirty="0" smtClean="0"/>
            </a:br>
            <a:endParaRPr lang="en-IN" sz="2800" dirty="0" smtClean="0"/>
          </a:p>
          <a:p>
            <a:r>
              <a:rPr lang="en-IN" sz="2800" dirty="0" smtClean="0"/>
              <a:t>Using the equation, also using the normal tables, the critical value of </a:t>
            </a:r>
            <a:r>
              <a:rPr lang="en-IN" sz="2800" i="1" dirty="0" smtClean="0"/>
              <a:t>z </a:t>
            </a:r>
            <a:r>
              <a:rPr lang="en-IN" sz="2800" dirty="0" smtClean="0"/>
              <a:t>at</a:t>
            </a:r>
            <a:br>
              <a:rPr lang="en-IN" sz="2800" dirty="0" smtClean="0"/>
            </a:br>
            <a:r>
              <a:rPr lang="en-IN" sz="2800" dirty="0" smtClean="0"/>
              <a:t>different levels of significance (α) for both single tailed and two tailed test are</a:t>
            </a:r>
            <a:br>
              <a:rPr lang="en-IN" sz="2800" dirty="0" smtClean="0"/>
            </a:br>
            <a:r>
              <a:rPr lang="en-IN" sz="2800" dirty="0" smtClean="0"/>
              <a:t>calculated and listed below. The equations are</a:t>
            </a:r>
            <a:br>
              <a:rPr lang="en-IN" sz="2800" dirty="0" smtClean="0"/>
            </a:br>
            <a:r>
              <a:rPr lang="en-IN" sz="2800" dirty="0" smtClean="0"/>
              <a:t>		</a:t>
            </a:r>
            <a:r>
              <a:rPr lang="en-IN" sz="2800" i="1" dirty="0" smtClean="0"/>
              <a:t>p</a:t>
            </a:r>
            <a:r>
              <a:rPr lang="en-IN" sz="2800" dirty="0" smtClean="0"/>
              <a:t>(| </a:t>
            </a:r>
            <a:r>
              <a:rPr lang="en-IN" sz="2800" i="1" dirty="0" smtClean="0"/>
              <a:t>z </a:t>
            </a:r>
            <a:r>
              <a:rPr lang="en-IN" sz="2800" dirty="0" smtClean="0"/>
              <a:t>| 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&gt;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α; </a:t>
            </a:r>
            <a:r>
              <a:rPr lang="en-IN" sz="2800" i="1" dirty="0" smtClean="0"/>
              <a:t>p</a:t>
            </a:r>
            <a:r>
              <a:rPr lang="en-IN" sz="2800" dirty="0" smtClean="0"/>
              <a:t>(</a:t>
            </a:r>
            <a:r>
              <a:rPr lang="en-IN" sz="2800" i="1" dirty="0" smtClean="0"/>
              <a:t>z </a:t>
            </a:r>
            <a:r>
              <a:rPr lang="en-IN" sz="2800" dirty="0" smtClean="0"/>
              <a:t>&lt; – </a:t>
            </a:r>
            <a:r>
              <a:rPr lang="en-IN" sz="2800" i="1" dirty="0" err="1" smtClean="0"/>
              <a:t>z</a:t>
            </a:r>
            <a:r>
              <a:rPr lang="en-IN" sz="2800" baseline="-25000" dirty="0" err="1" smtClean="0"/>
              <a:t>α</a:t>
            </a:r>
            <a:r>
              <a:rPr lang="en-IN" sz="2800" dirty="0" smtClean="0"/>
              <a:t>) = α </a:t>
            </a:r>
            <a:br>
              <a:rPr lang="en-IN" sz="2800" dirty="0" smtClean="0"/>
            </a:b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24100" y="5340"/>
            <a:ext cx="651704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ERRORS IN SAMPLING</a:t>
            </a:r>
            <a:endParaRPr lang="en-IN" sz="54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12" y="1714489"/>
            <a:ext cx="10849022" cy="28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68346"/>
          </a:xfrm>
        </p:spPr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 fontScale="85000" lnSpcReduction="20000"/>
          </a:bodyPr>
          <a:lstStyle/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Population </a:t>
            </a:r>
            <a:r>
              <a:rPr lang="en-IN" sz="4400" smtClean="0"/>
              <a:t>or Universe </a:t>
            </a: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>
                <a:latin typeface="Andalus" pitchFamily="18" charset="-78"/>
                <a:cs typeface="Andalus" pitchFamily="18" charset="-78"/>
              </a:rPr>
              <a:t>P</a:t>
            </a:r>
            <a:r>
              <a:rPr lang="en-IN" sz="4400" dirty="0" smtClean="0"/>
              <a:t>arameter of sampling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Standard Errors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Test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Critical Region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Level of Significance</a:t>
            </a:r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r>
              <a:rPr lang="en-IN" sz="4400" dirty="0" smtClean="0"/>
              <a:t>Errors in Sampling</a:t>
            </a:r>
          </a:p>
          <a:p>
            <a:r>
              <a:rPr lang="en-IN" sz="4400" dirty="0" smtClean="0"/>
              <a:t>Steps in testing of Statistical Hypothesis</a:t>
            </a:r>
            <a:endParaRPr lang="en-IN" sz="4400" b="1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 smtClean="0"/>
          </a:p>
          <a:p>
            <a:pPr marR="895350">
              <a:lnSpc>
                <a:spcPct val="111500"/>
              </a:lnSpc>
              <a:spcBef>
                <a:spcPts val="15"/>
              </a:spcBef>
            </a:pP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769" y="5340"/>
            <a:ext cx="994419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STEPS IN TESTING OF STATISTICAL </a:t>
            </a:r>
          </a:p>
          <a:p>
            <a:r>
              <a:rPr lang="en-IN" sz="5400" b="1" dirty="0" smtClean="0"/>
              <a:t>                   HYPOTHESIS </a:t>
            </a:r>
            <a:endParaRPr lang="en-IN" sz="5400" b="1" dirty="0"/>
          </a:p>
        </p:txBody>
      </p:sp>
      <p:sp>
        <p:nvSpPr>
          <p:cNvPr id="12" name="Rectangle 11"/>
          <p:cNvSpPr/>
          <p:nvPr/>
        </p:nvSpPr>
        <p:spPr>
          <a:xfrm>
            <a:off x="380960" y="1714488"/>
            <a:ext cx="1093001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Step 1. Null hypothesis. </a:t>
            </a:r>
            <a:r>
              <a:rPr lang="en-IN" sz="3200" dirty="0" smtClean="0"/>
              <a:t>Set up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in clear terms.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2. Alternative hypothesis. </a:t>
            </a:r>
            <a:r>
              <a:rPr lang="en-IN" sz="3200" dirty="0" smtClean="0"/>
              <a:t>Set up H</a:t>
            </a:r>
            <a:r>
              <a:rPr lang="en-IN" sz="3200" baseline="-25000" dirty="0" smtClean="0"/>
              <a:t>1</a:t>
            </a:r>
            <a:r>
              <a:rPr lang="en-IN" sz="3200" dirty="0" smtClean="0"/>
              <a:t>, so that we could decide whether we should use one tailed test or two tailed test.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3. Level of significance. </a:t>
            </a:r>
            <a:r>
              <a:rPr lang="en-IN" sz="3200" dirty="0" smtClean="0"/>
              <a:t>Select the appropriate level of significance in advance depending on the reliability of the estimates. </a:t>
            </a:r>
            <a:br>
              <a:rPr lang="en-IN" sz="3200" dirty="0" smtClean="0"/>
            </a:b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769" y="-142900"/>
            <a:ext cx="9944197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STEPS IN TESTING OF STATISTICAL </a:t>
            </a:r>
          </a:p>
          <a:p>
            <a:r>
              <a:rPr lang="en-IN" sz="5400" b="1" dirty="0" smtClean="0"/>
              <a:t>                   HYPOTHESIS </a:t>
            </a:r>
            <a:endParaRPr lang="en-IN" sz="5400" b="1" dirty="0"/>
          </a:p>
        </p:txBody>
      </p:sp>
      <p:sp>
        <p:nvSpPr>
          <p:cNvPr id="12" name="Rectangle 11"/>
          <p:cNvSpPr/>
          <p:nvPr/>
        </p:nvSpPr>
        <p:spPr>
          <a:xfrm>
            <a:off x="238084" y="1356447"/>
            <a:ext cx="119539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Step 4. Test statistic. </a:t>
            </a:r>
            <a:r>
              <a:rPr lang="en-IN" sz="3200" dirty="0" smtClean="0"/>
              <a:t>Compute the test statistic                   under the null hypothesis.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b="1" dirty="0" smtClean="0"/>
              <a:t>Step 5. Conclusion. </a:t>
            </a:r>
            <a:r>
              <a:rPr lang="en-IN" sz="3200" dirty="0" smtClean="0"/>
              <a:t>Compare the computed value of </a:t>
            </a:r>
            <a:r>
              <a:rPr lang="en-IN" sz="3200" i="1" dirty="0" smtClean="0"/>
              <a:t>z </a:t>
            </a:r>
            <a:r>
              <a:rPr lang="en-IN" sz="3200" dirty="0" smtClean="0"/>
              <a:t>with the critical value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 at level of significance (α).</a:t>
            </a:r>
            <a:br>
              <a:rPr lang="en-IN" sz="3200" dirty="0" smtClean="0"/>
            </a:br>
            <a:endParaRPr lang="en-IN" sz="3200" dirty="0" smtClean="0"/>
          </a:p>
          <a:p>
            <a:r>
              <a:rPr lang="en-IN" sz="3200" dirty="0" smtClean="0"/>
              <a:t>If | </a:t>
            </a:r>
            <a:r>
              <a:rPr lang="en-IN" sz="3200" i="1" dirty="0" smtClean="0"/>
              <a:t>z </a:t>
            </a:r>
            <a:r>
              <a:rPr lang="en-IN" sz="3200" dirty="0" smtClean="0"/>
              <a:t>| &gt;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, we reject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and conclude that there is significant</a:t>
            </a:r>
            <a:br>
              <a:rPr lang="en-IN" sz="3200" dirty="0" smtClean="0"/>
            </a:br>
            <a:r>
              <a:rPr lang="en-IN" sz="3200" dirty="0" smtClean="0"/>
              <a:t>difference. </a:t>
            </a:r>
          </a:p>
          <a:p>
            <a:r>
              <a:rPr lang="en-IN" sz="3200" dirty="0" smtClean="0"/>
              <a:t>If | </a:t>
            </a:r>
            <a:r>
              <a:rPr lang="en-IN" sz="3200" i="1" dirty="0" smtClean="0"/>
              <a:t>z </a:t>
            </a:r>
            <a:r>
              <a:rPr lang="en-IN" sz="3200" dirty="0" smtClean="0"/>
              <a:t>| &lt; </a:t>
            </a:r>
            <a:r>
              <a:rPr lang="en-IN" sz="3200" i="1" dirty="0" err="1" smtClean="0"/>
              <a:t>z</a:t>
            </a:r>
            <a:r>
              <a:rPr lang="en-IN" sz="3200" baseline="-25000" dirty="0" err="1" smtClean="0"/>
              <a:t>α</a:t>
            </a:r>
            <a:r>
              <a:rPr lang="en-IN" sz="3200" dirty="0" smtClean="0"/>
              <a:t>, we accept H</a:t>
            </a:r>
            <a:r>
              <a:rPr lang="en-IN" sz="3200" baseline="-25000" dirty="0" smtClean="0"/>
              <a:t>0</a:t>
            </a:r>
            <a:r>
              <a:rPr lang="en-IN" sz="3200" dirty="0" smtClean="0"/>
              <a:t> and conclude that there is no</a:t>
            </a:r>
            <a:br>
              <a:rPr lang="en-IN" sz="3200" dirty="0" smtClean="0"/>
            </a:br>
            <a:r>
              <a:rPr lang="en-IN" sz="3200" dirty="0" smtClean="0"/>
              <a:t>significant difference. </a:t>
            </a:r>
            <a:br>
              <a:rPr lang="en-IN" sz="3200" dirty="0" smtClean="0"/>
            </a:br>
            <a:r>
              <a:rPr lang="en-IN" sz="3200" dirty="0" smtClean="0"/>
              <a:t> </a:t>
            </a:r>
            <a:br>
              <a:rPr lang="en-IN" sz="3200" dirty="0" smtClean="0"/>
            </a:br>
            <a:endParaRPr lang="en-IN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05798" y="1242717"/>
            <a:ext cx="1633540" cy="828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39784"/>
          </a:xfrm>
        </p:spPr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1344316" cy="4840306"/>
          </a:xfrm>
        </p:spPr>
        <p:txBody>
          <a:bodyPr>
            <a:normAutofit/>
          </a:bodyPr>
          <a:lstStyle/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t-test 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F-test</a:t>
            </a:r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r>
              <a:rPr lang="en-US" sz="4400" b="1" dirty="0" smtClean="0"/>
              <a:t>Chi-square test</a:t>
            </a:r>
            <a:endParaRPr lang="en-IN" sz="4400" dirty="0" smtClean="0"/>
          </a:p>
          <a:p>
            <a:pPr marL="12700" marR="895350">
              <a:lnSpc>
                <a:spcPct val="111500"/>
              </a:lnSpc>
              <a:spcBef>
                <a:spcPts val="15"/>
              </a:spcBef>
            </a:pPr>
            <a:endParaRPr lang="en-IN" sz="4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0" name="Rectangle 9"/>
          <p:cNvSpPr/>
          <p:nvPr/>
        </p:nvSpPr>
        <p:spPr>
          <a:xfrm>
            <a:off x="166646" y="1214422"/>
            <a:ext cx="11501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An aggregate of objects (animate or inanimate) under study is called </a:t>
            </a:r>
            <a:r>
              <a:rPr lang="en-IN" sz="2800" b="1" dirty="0" smtClean="0"/>
              <a:t>population or universe. </a:t>
            </a:r>
            <a:r>
              <a:rPr lang="en-IN" sz="2800" dirty="0" smtClean="0"/>
              <a:t>their attributes (qualities) or of results of operations which can be It is thus a collection of individuals or of numerically specified. </a:t>
            </a:r>
            <a:endParaRPr lang="en-IN" sz="2800" dirty="0"/>
          </a:p>
        </p:txBody>
      </p:sp>
      <p:sp>
        <p:nvSpPr>
          <p:cNvPr id="11" name="Rectangle 10"/>
          <p:cNvSpPr/>
          <p:nvPr/>
        </p:nvSpPr>
        <p:spPr>
          <a:xfrm>
            <a:off x="380960" y="2847330"/>
            <a:ext cx="115729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Finite inverse</a:t>
            </a:r>
            <a:r>
              <a:rPr lang="en-IN" sz="3200" b="1" dirty="0" smtClean="0"/>
              <a:t>:</a:t>
            </a:r>
          </a:p>
          <a:p>
            <a:r>
              <a:rPr lang="en-IN" sz="2800" dirty="0" smtClean="0"/>
              <a:t>A universe containing a finite number of individuals or members is called</a:t>
            </a:r>
            <a:br>
              <a:rPr lang="en-IN" sz="2800" dirty="0" smtClean="0"/>
            </a:br>
            <a:r>
              <a:rPr lang="en-IN" sz="2800" dirty="0" smtClean="0"/>
              <a:t>a </a:t>
            </a:r>
            <a:r>
              <a:rPr lang="en-IN" sz="2800" b="1" dirty="0" smtClean="0"/>
              <a:t>finite inverse. </a:t>
            </a:r>
            <a:r>
              <a:rPr lang="en-IN" sz="2800" dirty="0" smtClean="0"/>
              <a:t>For example, the universe of the weights of students in a</a:t>
            </a:r>
            <a:br>
              <a:rPr lang="en-IN" sz="2800" dirty="0" smtClean="0"/>
            </a:br>
            <a:r>
              <a:rPr lang="en-IN" sz="2800" dirty="0" smtClean="0"/>
              <a:t>particular class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4788298"/>
            <a:ext cx="11501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Infinite Universe </a:t>
            </a:r>
            <a:r>
              <a:rPr lang="en-IN" sz="3200" dirty="0" smtClean="0"/>
              <a:t>:A universe with infinite number of members is known as an </a:t>
            </a:r>
            <a:r>
              <a:rPr lang="en-IN" sz="3200" b="1" dirty="0" smtClean="0"/>
              <a:t>infinite universe. </a:t>
            </a:r>
            <a:r>
              <a:rPr lang="en-IN" sz="3200" dirty="0" smtClean="0"/>
              <a:t>For example, the universe of pressures at various points in the atmosphere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852846"/>
            <a:ext cx="115729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Existent universe</a:t>
            </a:r>
            <a:r>
              <a:rPr lang="en-IN" sz="3200" b="1" dirty="0" smtClean="0"/>
              <a:t>: </a:t>
            </a:r>
            <a:r>
              <a:rPr lang="en-IN" sz="2800" dirty="0" smtClean="0"/>
              <a:t>The universe of concrete objects is an </a:t>
            </a:r>
            <a:r>
              <a:rPr lang="en-IN" sz="2800" b="1" dirty="0" smtClean="0"/>
              <a:t>existent universe</a:t>
            </a:r>
            <a:r>
              <a:rPr lang="en-IN" sz="2800" dirty="0" smtClean="0"/>
              <a:t> </a:t>
            </a:r>
            <a:br>
              <a:rPr lang="en-IN" sz="2800" dirty="0" smtClean="0"/>
            </a:b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3494790"/>
            <a:ext cx="115015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Hypothetical universe</a:t>
            </a:r>
            <a:r>
              <a:rPr lang="en-IN" sz="3200" dirty="0" smtClean="0"/>
              <a:t>: The collection of all possible ways in which a specified event can happen is called a </a:t>
            </a:r>
            <a:r>
              <a:rPr lang="en-IN" sz="3200" b="1" dirty="0" smtClean="0"/>
              <a:t>hypothetical universe</a:t>
            </a:r>
            <a:r>
              <a:rPr lang="en-IN" sz="3200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54103" y="214290"/>
            <a:ext cx="80137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POPULATION OR UNIVERSE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852846"/>
            <a:ext cx="115729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Existent universe</a:t>
            </a:r>
            <a:r>
              <a:rPr lang="en-IN" sz="3200" b="1" dirty="0" smtClean="0"/>
              <a:t>: </a:t>
            </a:r>
            <a:r>
              <a:rPr lang="en-IN" sz="2800" dirty="0" smtClean="0"/>
              <a:t>The universe of concrete objects is an </a:t>
            </a:r>
            <a:r>
              <a:rPr lang="en-IN" sz="2800" b="1" dirty="0" smtClean="0"/>
              <a:t>existent universe</a:t>
            </a:r>
            <a:r>
              <a:rPr lang="en-IN" sz="2800" dirty="0" smtClean="0"/>
              <a:t> </a:t>
            </a:r>
            <a:br>
              <a:rPr lang="en-IN" sz="2800" dirty="0" smtClean="0"/>
            </a:b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3494790"/>
            <a:ext cx="115015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Hypothetical universe</a:t>
            </a:r>
            <a:r>
              <a:rPr lang="en-IN" sz="3200" dirty="0" smtClean="0"/>
              <a:t>: The collection of all possible ways in which a specified event can happen is called a </a:t>
            </a:r>
            <a:r>
              <a:rPr lang="en-IN" sz="3200" b="1" dirty="0" smtClean="0"/>
              <a:t>hypothetical universe</a:t>
            </a:r>
            <a:r>
              <a:rPr lang="en-IN" sz="3200" dirty="0" smtClean="0"/>
              <a:t>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81488" y="214290"/>
            <a:ext cx="34302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SAMPLING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80960" y="1272589"/>
            <a:ext cx="11572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u="sng" dirty="0" smtClean="0"/>
              <a:t>Sample</a:t>
            </a:r>
            <a:r>
              <a:rPr lang="en-IN" sz="3200" b="1" dirty="0" smtClean="0"/>
              <a:t> : </a:t>
            </a:r>
            <a:r>
              <a:rPr lang="en-IN" sz="2800" dirty="0" smtClean="0"/>
              <a:t>A finite subset of a universe is called a </a:t>
            </a:r>
            <a:r>
              <a:rPr lang="en-IN" sz="2800" b="1" dirty="0" smtClean="0"/>
              <a:t>sample</a:t>
            </a:r>
            <a:r>
              <a:rPr lang="en-IN" sz="2800" dirty="0" smtClean="0"/>
              <a:t>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380960" y="2423220"/>
            <a:ext cx="116681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Sample size</a:t>
            </a:r>
            <a:r>
              <a:rPr lang="en-IN" sz="3200" dirty="0" smtClean="0"/>
              <a:t>: The number of individuals in a sample is called the          </a:t>
            </a:r>
            <a:r>
              <a:rPr lang="en-IN" sz="3200" b="1" dirty="0" smtClean="0"/>
              <a:t>sample size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452398" y="3789295"/>
            <a:ext cx="116681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Sampling</a:t>
            </a:r>
            <a:r>
              <a:rPr lang="en-IN" sz="3200" dirty="0" smtClean="0"/>
              <a:t>: The process of selecting a sample from a universe is called </a:t>
            </a:r>
            <a:r>
              <a:rPr lang="en-IN" sz="3200" b="1" dirty="0" smtClean="0"/>
              <a:t>sampling.</a:t>
            </a:r>
            <a:r>
              <a:rPr lang="en-IN" sz="3200" dirty="0" smtClean="0"/>
              <a:t> </a:t>
            </a:r>
            <a:br>
              <a:rPr lang="en-IN" sz="3200" dirty="0" smtClean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24749" y="214290"/>
            <a:ext cx="83717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PARAMETERS OF STATISTICS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09522" y="1280212"/>
            <a:ext cx="11811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2650" indent="-2152650"/>
            <a:r>
              <a:rPr lang="en-IN" sz="3200" b="1" u="sng" dirty="0" smtClean="0"/>
              <a:t>Parameters</a:t>
            </a:r>
            <a:r>
              <a:rPr lang="en-IN" sz="3200" b="1" dirty="0" smtClean="0"/>
              <a:t> : </a:t>
            </a:r>
            <a:r>
              <a:rPr lang="en-IN" sz="3200" dirty="0" smtClean="0"/>
              <a:t>The statistical constants of the population such as mean, the variance, etc. are known as the parameters </a:t>
            </a:r>
            <a:endParaRPr lang="en-IN" dirty="0"/>
          </a:p>
        </p:txBody>
      </p:sp>
      <p:sp>
        <p:nvSpPr>
          <p:cNvPr id="12" name="Rectangle 11"/>
          <p:cNvSpPr/>
          <p:nvPr/>
        </p:nvSpPr>
        <p:spPr>
          <a:xfrm>
            <a:off x="523836" y="2500306"/>
            <a:ext cx="111443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00" indent="-1524000" algn="just"/>
            <a:r>
              <a:rPr lang="en-IN" sz="3200" b="1" u="sng" dirty="0" smtClean="0"/>
              <a:t>Statistic</a:t>
            </a:r>
            <a:r>
              <a:rPr lang="en-IN" sz="3200" b="1" dirty="0" smtClean="0"/>
              <a:t>: </a:t>
            </a:r>
            <a:r>
              <a:rPr lang="en-IN" sz="3200" dirty="0" smtClean="0"/>
              <a:t>The statistical concepts of the sample from the</a:t>
            </a:r>
            <a:br>
              <a:rPr lang="en-IN" sz="3200" dirty="0" smtClean="0"/>
            </a:br>
            <a:r>
              <a:rPr lang="en-IN" sz="3200" dirty="0" smtClean="0"/>
              <a:t>members of the sample to estimate the parameters of the population from which the sample has been drawn is known as </a:t>
            </a:r>
            <a:r>
              <a:rPr lang="en-IN" sz="3200" b="1" dirty="0" smtClean="0"/>
              <a:t>statistic</a:t>
            </a:r>
            <a:r>
              <a:rPr lang="en-IN" sz="3200" dirty="0" smtClean="0"/>
              <a:t> </a:t>
            </a:r>
            <a:endParaRPr lang="en-IN" dirty="0"/>
          </a:p>
        </p:txBody>
      </p:sp>
      <p:sp>
        <p:nvSpPr>
          <p:cNvPr id="13" name="Rectangle 12"/>
          <p:cNvSpPr/>
          <p:nvPr/>
        </p:nvSpPr>
        <p:spPr>
          <a:xfrm>
            <a:off x="452398" y="4788298"/>
            <a:ext cx="117396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5850" indent="-1085850"/>
            <a:r>
              <a:rPr lang="en-IN" sz="3200" b="1" dirty="0" smtClean="0"/>
              <a:t>Note</a:t>
            </a:r>
            <a:r>
              <a:rPr lang="en-IN" sz="3200" dirty="0" smtClean="0"/>
              <a:t>: Population mean and variance are denoted by μ and σ2, while those of the samples are given by </a:t>
            </a:r>
            <a:r>
              <a:rPr lang="en-IN" sz="3200" i="1" dirty="0" smtClean="0"/>
              <a:t>x </a:t>
            </a:r>
            <a:r>
              <a:rPr lang="en-IN" sz="3200" dirty="0" smtClean="0"/>
              <a:t>, </a:t>
            </a:r>
            <a:r>
              <a:rPr lang="en-IN" sz="3200" i="1" dirty="0" smtClean="0"/>
              <a:t>s</a:t>
            </a:r>
            <a:r>
              <a:rPr lang="en-IN" sz="3200" dirty="0" smtClean="0"/>
              <a:t>2 </a:t>
            </a:r>
            <a:br>
              <a:rPr lang="en-IN" sz="3200" dirty="0" smtClean="0"/>
            </a:b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78188" y="214290"/>
            <a:ext cx="56180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STANDARD ERROR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309522" y="1280212"/>
            <a:ext cx="1181104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 smtClean="0"/>
              <a:t>The standard deviation of the sampling distribution of a statistic is known as the </a:t>
            </a:r>
            <a:r>
              <a:rPr lang="en-IN" sz="3200" b="1" dirty="0" smtClean="0"/>
              <a:t>standard error (S.E.). </a:t>
            </a:r>
            <a:r>
              <a:rPr lang="en-IN" sz="3200" dirty="0" smtClean="0"/>
              <a:t>It plays an important role in the theory of large samples and it forms a basis of the testing of hypothesis. If </a:t>
            </a:r>
            <a:r>
              <a:rPr lang="en-IN" sz="3200" i="1" dirty="0" smtClean="0"/>
              <a:t>t </a:t>
            </a:r>
            <a:r>
              <a:rPr lang="en-IN" sz="3200" dirty="0" smtClean="0"/>
              <a:t>is any statistic, for large sample. </a:t>
            </a:r>
            <a:br>
              <a:rPr lang="en-IN" sz="3200" dirty="0" smtClean="0"/>
            </a:br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2926" y="4026768"/>
            <a:ext cx="2071702" cy="118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523836" y="5497313"/>
            <a:ext cx="94298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is normally distributed with mean 0 and variance unity </a:t>
            </a:r>
            <a:br>
              <a:rPr lang="en-IN" sz="2800" dirty="0" smtClean="0"/>
            </a:b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9692" y="-142900"/>
            <a:ext cx="561807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5400" b="1" dirty="0" smtClean="0"/>
              <a:t>STANDARD ERROR </a:t>
            </a:r>
            <a:endParaRPr lang="en-IN" sz="5400" b="1" dirty="0"/>
          </a:p>
        </p:txBody>
      </p:sp>
      <p:sp>
        <p:nvSpPr>
          <p:cNvPr id="11" name="Rectangle 10"/>
          <p:cNvSpPr/>
          <p:nvPr/>
        </p:nvSpPr>
        <p:spPr>
          <a:xfrm>
            <a:off x="0" y="837183"/>
            <a:ext cx="12192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/>
              <a:t>For large sample, the standard errors of some of the well known statistic are listed below: </a:t>
            </a:r>
            <a:br>
              <a:rPr lang="en-IN" sz="2800" dirty="0" smtClean="0"/>
            </a:br>
            <a:r>
              <a:rPr lang="en-IN" sz="2800" i="1" dirty="0" smtClean="0"/>
              <a:t>n</a:t>
            </a:r>
            <a:r>
              <a:rPr lang="en-IN" sz="2800" dirty="0" smtClean="0"/>
              <a:t>—sample size; σ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—population variance; </a:t>
            </a:r>
            <a:r>
              <a:rPr lang="en-IN" sz="2800" i="1" dirty="0" smtClean="0"/>
              <a:t>s</a:t>
            </a:r>
            <a:r>
              <a:rPr lang="en-IN" sz="2800" baseline="30000" dirty="0" smtClean="0"/>
              <a:t>2</a:t>
            </a:r>
            <a:r>
              <a:rPr lang="en-IN" sz="2800" dirty="0" smtClean="0"/>
              <a:t>—sample variance; </a:t>
            </a:r>
            <a:r>
              <a:rPr lang="en-IN" sz="2800" i="1" dirty="0" smtClean="0"/>
              <a:t>p</a:t>
            </a:r>
            <a:r>
              <a:rPr lang="en-IN" sz="2800" dirty="0" smtClean="0"/>
              <a:t>—population</a:t>
            </a:r>
            <a:br>
              <a:rPr lang="en-IN" sz="2800" dirty="0" smtClean="0"/>
            </a:br>
            <a:r>
              <a:rPr lang="en-IN" sz="2800" dirty="0" smtClean="0"/>
              <a:t>proportion ; Q = 1 – </a:t>
            </a:r>
            <a:r>
              <a:rPr lang="en-IN" sz="2800" i="1" dirty="0" smtClean="0"/>
              <a:t>p</a:t>
            </a:r>
            <a:r>
              <a:rPr lang="en-IN" sz="2800" dirty="0" smtClean="0"/>
              <a:t>; </a:t>
            </a:r>
            <a:r>
              <a:rPr lang="en-IN" sz="2800" i="1" dirty="0" smtClean="0"/>
              <a:t>n</a:t>
            </a:r>
            <a:r>
              <a:rPr lang="en-IN" sz="2800" baseline="-25000" dirty="0" smtClean="0"/>
              <a:t>1</a:t>
            </a:r>
            <a:r>
              <a:rPr lang="en-IN" sz="2800" dirty="0" smtClean="0"/>
              <a:t>, </a:t>
            </a:r>
            <a:r>
              <a:rPr lang="en-IN" sz="2800" i="1" dirty="0" smtClean="0"/>
              <a:t>n</a:t>
            </a:r>
            <a:r>
              <a:rPr lang="en-IN" sz="2800" baseline="-25000" dirty="0" smtClean="0"/>
              <a:t>2</a:t>
            </a:r>
            <a:r>
              <a:rPr lang="en-IN" sz="2800" dirty="0" smtClean="0"/>
              <a:t>—are sizes of two independent random samples</a:t>
            </a:r>
            <a:r>
              <a:rPr lang="en-IN" sz="3200" dirty="0" smtClean="0"/>
              <a:t>. </a:t>
            </a:r>
            <a:endParaRPr lang="en-I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20000" contrast="53000"/>
          </a:blip>
          <a:srcRect/>
          <a:stretch>
            <a:fillRect/>
          </a:stretch>
        </p:blipFill>
        <p:spPr bwMode="auto">
          <a:xfrm>
            <a:off x="2533656" y="2714620"/>
            <a:ext cx="6562740" cy="353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881</Words>
  <Application>Microsoft Office PowerPoint</Application>
  <PresentationFormat>Custom</PresentationFormat>
  <Paragraphs>138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   Numerical and Statistical Methods (BTEE-3604)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115</cp:revision>
  <dcterms:created xsi:type="dcterms:W3CDTF">2020-11-12T04:35:12Z</dcterms:created>
  <dcterms:modified xsi:type="dcterms:W3CDTF">2023-07-26T17:59:07Z</dcterms:modified>
</cp:coreProperties>
</file>