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82" r:id="rId3"/>
    <p:sldId id="344" r:id="rId4"/>
    <p:sldId id="346" r:id="rId5"/>
    <p:sldId id="347" r:id="rId6"/>
    <p:sldId id="34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180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Electromagnetic Field Theory BTEE-3504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Pragya</a:t>
            </a:r>
            <a:r>
              <a:rPr lang="en-IN" sz="4000" dirty="0" smtClean="0"/>
              <a:t> </a:t>
            </a:r>
            <a:r>
              <a:rPr lang="en-IN" sz="4000" dirty="0" err="1" smtClean="0"/>
              <a:t>Dhingra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334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. Electrical Engineering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Review of Vector Algebra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Scalar </a:t>
            </a:r>
            <a:r>
              <a:rPr lang="en-US" sz="2400" dirty="0" smtClean="0">
                <a:latin typeface="Times New Roman"/>
                <a:cs typeface="Times New Roman"/>
              </a:rPr>
              <a:t>is a quantity having magnitude but no direction, e.g. mass,  length, </a:t>
            </a:r>
            <a:r>
              <a:rPr lang="en-US" sz="2400" spc="-5" dirty="0" smtClean="0">
                <a:latin typeface="Times New Roman"/>
                <a:cs typeface="Times New Roman"/>
              </a:rPr>
              <a:t>time, </a:t>
            </a:r>
            <a:r>
              <a:rPr lang="en-US" sz="2400" dirty="0" smtClean="0">
                <a:latin typeface="Times New Roman"/>
                <a:cs typeface="Times New Roman"/>
              </a:rPr>
              <a:t>temperature, and any real </a:t>
            </a:r>
            <a:r>
              <a:rPr lang="en-US" sz="2400" spc="-5" dirty="0" smtClean="0">
                <a:latin typeface="Times New Roman"/>
                <a:cs typeface="Times New Roman"/>
              </a:rPr>
              <a:t>number. For</a:t>
            </a:r>
            <a:r>
              <a:rPr lang="en-US" sz="2400" dirty="0" smtClean="0">
                <a:latin typeface="Times New Roman"/>
                <a:cs typeface="Times New Roman"/>
              </a:rPr>
              <a:t> example mass, speed, temperature, energy.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Vector </a:t>
            </a:r>
            <a:r>
              <a:rPr lang="en-US" sz="2400" dirty="0" smtClean="0">
                <a:latin typeface="Times New Roman"/>
                <a:cs typeface="Times New Roman"/>
              </a:rPr>
              <a:t>is a quantity having </a:t>
            </a:r>
            <a:r>
              <a:rPr lang="en-US" sz="2400" spc="-5" dirty="0" smtClean="0">
                <a:latin typeface="Times New Roman"/>
                <a:cs typeface="Times New Roman"/>
              </a:rPr>
              <a:t>both magnitude </a:t>
            </a:r>
            <a:r>
              <a:rPr lang="en-US" sz="2400" dirty="0" smtClean="0">
                <a:latin typeface="Times New Roman"/>
                <a:cs typeface="Times New Roman"/>
              </a:rPr>
              <a:t>and direction </a:t>
            </a:r>
            <a:r>
              <a:rPr lang="en-US" sz="2400" spc="-5" dirty="0" smtClean="0">
                <a:latin typeface="Times New Roman"/>
                <a:cs typeface="Times New Roman"/>
              </a:rPr>
              <a:t>such </a:t>
            </a:r>
            <a:r>
              <a:rPr lang="en-US" sz="2400" dirty="0" smtClean="0">
                <a:latin typeface="Times New Roman"/>
                <a:cs typeface="Times New Roman"/>
              </a:rPr>
              <a:t>as  displacement, </a:t>
            </a:r>
            <a:r>
              <a:rPr lang="en-US" sz="2400" spc="-5" dirty="0" smtClean="0">
                <a:latin typeface="Times New Roman"/>
                <a:cs typeface="Times New Roman"/>
              </a:rPr>
              <a:t>velocity, </a:t>
            </a:r>
            <a:r>
              <a:rPr lang="en-US" sz="2400" dirty="0" smtClean="0">
                <a:latin typeface="Times New Roman"/>
                <a:cs typeface="Times New Roman"/>
              </a:rPr>
              <a:t>force and</a:t>
            </a:r>
            <a:r>
              <a:rPr lang="en-US" sz="2400" spc="15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acceleration.</a:t>
            </a:r>
          </a:p>
          <a:p>
            <a:endParaRPr lang="en-IN" dirty="0" smtClean="0"/>
          </a:p>
          <a:p>
            <a:pPr marL="76200">
              <a:lnSpc>
                <a:spcPct val="100000"/>
              </a:lnSpc>
              <a:spcBef>
                <a:spcPts val="105"/>
              </a:spcBef>
              <a:buNone/>
            </a:pP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Analytically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 vector is represented by a letter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 arrow over it, as</a:t>
            </a:r>
            <a:r>
              <a:rPr lang="en-US" sz="1800"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630" baseline="11904" dirty="0" smtClean="0">
                <a:latin typeface="Times New Roman" pitchFamily="18" charset="0"/>
                <a:cs typeface="Times New Roman" pitchFamily="18" charset="0"/>
              </a:rPr>
              <a:t>⃗</a:t>
            </a:r>
            <a:r>
              <a:rPr lang="en-US" sz="1800" spc="-42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 spc="254" baseline="119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6200">
              <a:lnSpc>
                <a:spcPct val="100000"/>
              </a:lnSpc>
              <a:spcBef>
                <a:spcPts val="1055"/>
              </a:spcBef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18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8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magnitude</a:t>
            </a:r>
            <a:r>
              <a:rPr lang="en-US" sz="18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8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denoted</a:t>
            </a:r>
            <a:r>
              <a:rPr lang="en-US" sz="1800" spc="-1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18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785" dirty="0" smtClean="0">
                <a:latin typeface="Times New Roman" pitchFamily="18" charset="0"/>
                <a:cs typeface="Times New Roman" pitchFamily="18" charset="0"/>
              </a:rPr>
              <a:t>|𝐴</a:t>
            </a:r>
            <a:r>
              <a:rPr lang="en-US" sz="1800" spc="232" baseline="119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76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or</a:t>
            </a:r>
            <a:r>
              <a:rPr lang="en-US" sz="18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18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8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printed</a:t>
            </a:r>
            <a:r>
              <a:rPr lang="en-US" sz="18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works,</a:t>
            </a:r>
            <a:r>
              <a:rPr lang="en-US" sz="1800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bold</a:t>
            </a:r>
            <a:r>
              <a:rPr lang="en-US" sz="18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faced</a:t>
            </a:r>
            <a:r>
              <a:rPr lang="en-US" sz="18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type,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76200" marR="71120">
              <a:lnSpc>
                <a:spcPct val="144300"/>
              </a:lnSpc>
              <a:spcBef>
                <a:spcPts val="409"/>
              </a:spcBef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such as </a:t>
            </a:r>
            <a:r>
              <a:rPr lang="en-US" sz="1800" b="1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is used to indicate the vector </a:t>
            </a:r>
            <a:r>
              <a:rPr lang="en-US" sz="1800" spc="-630" baseline="11904" dirty="0" smtClean="0">
                <a:latin typeface="Times New Roman" pitchFamily="18" charset="0"/>
                <a:cs typeface="Times New Roman" pitchFamily="18" charset="0"/>
              </a:rPr>
              <a:t>⃗</a:t>
            </a:r>
            <a:r>
              <a:rPr lang="en-US" sz="1800" spc="-42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 spc="907" baseline="119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US" sz="1800" spc="-525" baseline="1984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800" spc="-350" dirty="0" smtClean="0">
                <a:latin typeface="Times New Roman" pitchFamily="18" charset="0"/>
                <a:cs typeface="Times New Roman" pitchFamily="18" charset="0"/>
              </a:rPr>
              <a:t>𝐴</a:t>
            </a:r>
            <a:r>
              <a:rPr lang="en-US" sz="1800" spc="-525" baseline="1984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800" spc="-35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indicates </a:t>
            </a:r>
            <a:r>
              <a:rPr lang="en-US" sz="1800" spc="-10" dirty="0" smtClean="0">
                <a:latin typeface="Times New Roman" pitchFamily="18" charset="0"/>
                <a:cs typeface="Times New Roman" pitchFamily="18" charset="0"/>
              </a:rPr>
              <a:t>its   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magnitude.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pSp>
        <p:nvGrpSpPr>
          <p:cNvPr id="9" name="object 6"/>
          <p:cNvGrpSpPr/>
          <p:nvPr/>
        </p:nvGrpSpPr>
        <p:grpSpPr>
          <a:xfrm>
            <a:off x="8763000" y="4267200"/>
            <a:ext cx="1981200" cy="1524000"/>
            <a:chOff x="5128005" y="2677667"/>
            <a:chExt cx="957580" cy="1012190"/>
          </a:xfrm>
        </p:grpSpPr>
        <p:sp>
          <p:nvSpPr>
            <p:cNvPr id="10" name="object 7"/>
            <p:cNvSpPr/>
            <p:nvPr/>
          </p:nvSpPr>
          <p:spPr>
            <a:xfrm>
              <a:off x="5204205" y="2677667"/>
              <a:ext cx="881380" cy="1012190"/>
            </a:xfrm>
            <a:custGeom>
              <a:avLst/>
              <a:gdLst/>
              <a:ahLst/>
              <a:cxnLst/>
              <a:rect l="l" t="t" r="r" b="b"/>
              <a:pathLst>
                <a:path w="881379" h="1012189">
                  <a:moveTo>
                    <a:pt x="826286" y="53299"/>
                  </a:moveTo>
                  <a:lnTo>
                    <a:pt x="0" y="1003554"/>
                  </a:lnTo>
                  <a:lnTo>
                    <a:pt x="9652" y="1011936"/>
                  </a:lnTo>
                  <a:lnTo>
                    <a:pt x="835931" y="61688"/>
                  </a:lnTo>
                  <a:lnTo>
                    <a:pt x="826286" y="53299"/>
                  </a:lnTo>
                  <a:close/>
                </a:path>
                <a:path w="881379" h="1012189">
                  <a:moveTo>
                    <a:pt x="869901" y="43688"/>
                  </a:moveTo>
                  <a:lnTo>
                    <a:pt x="834644" y="43688"/>
                  </a:lnTo>
                  <a:lnTo>
                    <a:pt x="844296" y="52070"/>
                  </a:lnTo>
                  <a:lnTo>
                    <a:pt x="835931" y="61688"/>
                  </a:lnTo>
                  <a:lnTo>
                    <a:pt x="859917" y="82550"/>
                  </a:lnTo>
                  <a:lnTo>
                    <a:pt x="869901" y="43688"/>
                  </a:lnTo>
                  <a:close/>
                </a:path>
                <a:path w="881379" h="1012189">
                  <a:moveTo>
                    <a:pt x="834644" y="43688"/>
                  </a:moveTo>
                  <a:lnTo>
                    <a:pt x="826286" y="53299"/>
                  </a:lnTo>
                  <a:lnTo>
                    <a:pt x="835931" y="61688"/>
                  </a:lnTo>
                  <a:lnTo>
                    <a:pt x="844296" y="52070"/>
                  </a:lnTo>
                  <a:lnTo>
                    <a:pt x="834644" y="43688"/>
                  </a:lnTo>
                  <a:close/>
                </a:path>
                <a:path w="881379" h="1012189">
                  <a:moveTo>
                    <a:pt x="881126" y="0"/>
                  </a:moveTo>
                  <a:lnTo>
                    <a:pt x="802386" y="32512"/>
                  </a:lnTo>
                  <a:lnTo>
                    <a:pt x="826286" y="53299"/>
                  </a:lnTo>
                  <a:lnTo>
                    <a:pt x="834644" y="43688"/>
                  </a:lnTo>
                  <a:lnTo>
                    <a:pt x="869901" y="43688"/>
                  </a:lnTo>
                  <a:lnTo>
                    <a:pt x="8811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8"/>
            <p:cNvSpPr/>
            <p:nvPr/>
          </p:nvSpPr>
          <p:spPr>
            <a:xfrm>
              <a:off x="5128005" y="3172967"/>
              <a:ext cx="184785" cy="2199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9"/>
            <p:cNvSpPr/>
            <p:nvPr/>
          </p:nvSpPr>
          <p:spPr>
            <a:xfrm>
              <a:off x="5246115" y="3124199"/>
              <a:ext cx="279400" cy="325755"/>
            </a:xfrm>
            <a:custGeom>
              <a:avLst/>
              <a:gdLst/>
              <a:ahLst/>
              <a:cxnLst/>
              <a:rect l="l" t="t" r="r" b="b"/>
              <a:pathLst>
                <a:path w="279400" h="325754">
                  <a:moveTo>
                    <a:pt x="1905" y="198119"/>
                  </a:moveTo>
                  <a:lnTo>
                    <a:pt x="0" y="200532"/>
                  </a:lnTo>
                  <a:lnTo>
                    <a:pt x="45974" y="295528"/>
                  </a:lnTo>
                  <a:lnTo>
                    <a:pt x="50164" y="303910"/>
                  </a:lnTo>
                  <a:lnTo>
                    <a:pt x="52197" y="310006"/>
                  </a:lnTo>
                  <a:lnTo>
                    <a:pt x="52450" y="314070"/>
                  </a:lnTo>
                  <a:lnTo>
                    <a:pt x="52450" y="316102"/>
                  </a:lnTo>
                  <a:lnTo>
                    <a:pt x="51308" y="319277"/>
                  </a:lnTo>
                  <a:lnTo>
                    <a:pt x="48641" y="323595"/>
                  </a:lnTo>
                  <a:lnTo>
                    <a:pt x="51054" y="325754"/>
                  </a:lnTo>
                  <a:lnTo>
                    <a:pt x="71245" y="302513"/>
                  </a:lnTo>
                  <a:lnTo>
                    <a:pt x="61595" y="302513"/>
                  </a:lnTo>
                  <a:lnTo>
                    <a:pt x="59817" y="302132"/>
                  </a:lnTo>
                  <a:lnTo>
                    <a:pt x="58547" y="300989"/>
                  </a:lnTo>
                  <a:lnTo>
                    <a:pt x="56769" y="299465"/>
                  </a:lnTo>
                  <a:lnTo>
                    <a:pt x="54863" y="296544"/>
                  </a:lnTo>
                  <a:lnTo>
                    <a:pt x="52705" y="291973"/>
                  </a:lnTo>
                  <a:lnTo>
                    <a:pt x="43942" y="273684"/>
                  </a:lnTo>
                  <a:lnTo>
                    <a:pt x="49361" y="267461"/>
                  </a:lnTo>
                  <a:lnTo>
                    <a:pt x="40767" y="267461"/>
                  </a:lnTo>
                  <a:lnTo>
                    <a:pt x="18287" y="220725"/>
                  </a:lnTo>
                  <a:lnTo>
                    <a:pt x="70065" y="220725"/>
                  </a:lnTo>
                  <a:lnTo>
                    <a:pt x="1905" y="198119"/>
                  </a:lnTo>
                  <a:close/>
                </a:path>
                <a:path w="279400" h="325754">
                  <a:moveTo>
                    <a:pt x="73025" y="295528"/>
                  </a:moveTo>
                  <a:lnTo>
                    <a:pt x="68961" y="299592"/>
                  </a:lnTo>
                  <a:lnTo>
                    <a:pt x="65912" y="301751"/>
                  </a:lnTo>
                  <a:lnTo>
                    <a:pt x="61595" y="302513"/>
                  </a:lnTo>
                  <a:lnTo>
                    <a:pt x="71245" y="302513"/>
                  </a:lnTo>
                  <a:lnTo>
                    <a:pt x="75437" y="297687"/>
                  </a:lnTo>
                  <a:lnTo>
                    <a:pt x="73025" y="295528"/>
                  </a:lnTo>
                  <a:close/>
                </a:path>
                <a:path w="279400" h="325754">
                  <a:moveTo>
                    <a:pt x="70065" y="220725"/>
                  </a:moveTo>
                  <a:lnTo>
                    <a:pt x="18287" y="220725"/>
                  </a:lnTo>
                  <a:lnTo>
                    <a:pt x="67437" y="236854"/>
                  </a:lnTo>
                  <a:lnTo>
                    <a:pt x="40767" y="267461"/>
                  </a:lnTo>
                  <a:lnTo>
                    <a:pt x="49361" y="267461"/>
                  </a:lnTo>
                  <a:lnTo>
                    <a:pt x="73913" y="239267"/>
                  </a:lnTo>
                  <a:lnTo>
                    <a:pt x="126167" y="239267"/>
                  </a:lnTo>
                  <a:lnTo>
                    <a:pt x="129593" y="235330"/>
                  </a:lnTo>
                  <a:lnTo>
                    <a:pt x="116967" y="235330"/>
                  </a:lnTo>
                  <a:lnTo>
                    <a:pt x="111125" y="234314"/>
                  </a:lnTo>
                  <a:lnTo>
                    <a:pt x="70065" y="220725"/>
                  </a:lnTo>
                  <a:close/>
                </a:path>
                <a:path w="279400" h="325754">
                  <a:moveTo>
                    <a:pt x="126167" y="239267"/>
                  </a:moveTo>
                  <a:lnTo>
                    <a:pt x="73913" y="239267"/>
                  </a:lnTo>
                  <a:lnTo>
                    <a:pt x="97028" y="246887"/>
                  </a:lnTo>
                  <a:lnTo>
                    <a:pt x="100837" y="248665"/>
                  </a:lnTo>
                  <a:lnTo>
                    <a:pt x="102743" y="250316"/>
                  </a:lnTo>
                  <a:lnTo>
                    <a:pt x="104267" y="251586"/>
                  </a:lnTo>
                  <a:lnTo>
                    <a:pt x="104901" y="253237"/>
                  </a:lnTo>
                  <a:lnTo>
                    <a:pt x="104775" y="257555"/>
                  </a:lnTo>
                  <a:lnTo>
                    <a:pt x="103250" y="260350"/>
                  </a:lnTo>
                  <a:lnTo>
                    <a:pt x="100330" y="264159"/>
                  </a:lnTo>
                  <a:lnTo>
                    <a:pt x="102743" y="266191"/>
                  </a:lnTo>
                  <a:lnTo>
                    <a:pt x="126167" y="239267"/>
                  </a:lnTo>
                  <a:close/>
                </a:path>
                <a:path w="279400" h="325754">
                  <a:moveTo>
                    <a:pt x="130937" y="228980"/>
                  </a:moveTo>
                  <a:lnTo>
                    <a:pt x="127508" y="232409"/>
                  </a:lnTo>
                  <a:lnTo>
                    <a:pt x="124079" y="234314"/>
                  </a:lnTo>
                  <a:lnTo>
                    <a:pt x="116967" y="235330"/>
                  </a:lnTo>
                  <a:lnTo>
                    <a:pt x="129593" y="235330"/>
                  </a:lnTo>
                  <a:lnTo>
                    <a:pt x="133350" y="231012"/>
                  </a:lnTo>
                  <a:lnTo>
                    <a:pt x="130937" y="228980"/>
                  </a:lnTo>
                  <a:close/>
                </a:path>
                <a:path w="279400" h="325754">
                  <a:moveTo>
                    <a:pt x="188849" y="62991"/>
                  </a:moveTo>
                  <a:lnTo>
                    <a:pt x="155067" y="80899"/>
                  </a:lnTo>
                  <a:lnTo>
                    <a:pt x="149733" y="100202"/>
                  </a:lnTo>
                  <a:lnTo>
                    <a:pt x="150622" y="107314"/>
                  </a:lnTo>
                  <a:lnTo>
                    <a:pt x="178927" y="140938"/>
                  </a:lnTo>
                  <a:lnTo>
                    <a:pt x="193039" y="144272"/>
                  </a:lnTo>
                  <a:lnTo>
                    <a:pt x="201539" y="144081"/>
                  </a:lnTo>
                  <a:lnTo>
                    <a:pt x="209311" y="141985"/>
                  </a:lnTo>
                  <a:lnTo>
                    <a:pt x="216346" y="137985"/>
                  </a:lnTo>
                  <a:lnTo>
                    <a:pt x="221955" y="132714"/>
                  </a:lnTo>
                  <a:lnTo>
                    <a:pt x="208280" y="132714"/>
                  </a:lnTo>
                  <a:lnTo>
                    <a:pt x="198882" y="130682"/>
                  </a:lnTo>
                  <a:lnTo>
                    <a:pt x="162433" y="106933"/>
                  </a:lnTo>
                  <a:lnTo>
                    <a:pt x="160274" y="102488"/>
                  </a:lnTo>
                  <a:lnTo>
                    <a:pt x="157987" y="98043"/>
                  </a:lnTo>
                  <a:lnTo>
                    <a:pt x="157225" y="93979"/>
                  </a:lnTo>
                  <a:lnTo>
                    <a:pt x="158010" y="90297"/>
                  </a:lnTo>
                  <a:lnTo>
                    <a:pt x="158623" y="86867"/>
                  </a:lnTo>
                  <a:lnTo>
                    <a:pt x="159893" y="83947"/>
                  </a:lnTo>
                  <a:lnTo>
                    <a:pt x="161925" y="81660"/>
                  </a:lnTo>
                  <a:lnTo>
                    <a:pt x="166116" y="76834"/>
                  </a:lnTo>
                  <a:lnTo>
                    <a:pt x="171704" y="74675"/>
                  </a:lnTo>
                  <a:lnTo>
                    <a:pt x="216545" y="74675"/>
                  </a:lnTo>
                  <a:lnTo>
                    <a:pt x="215392" y="73659"/>
                  </a:lnTo>
                  <a:lnTo>
                    <a:pt x="209440" y="69278"/>
                  </a:lnTo>
                  <a:lnTo>
                    <a:pt x="203025" y="66039"/>
                  </a:lnTo>
                  <a:lnTo>
                    <a:pt x="196157" y="63944"/>
                  </a:lnTo>
                  <a:lnTo>
                    <a:pt x="188849" y="62991"/>
                  </a:lnTo>
                  <a:close/>
                </a:path>
                <a:path w="279400" h="325754">
                  <a:moveTo>
                    <a:pt x="216545" y="74675"/>
                  </a:moveTo>
                  <a:lnTo>
                    <a:pt x="171704" y="74675"/>
                  </a:lnTo>
                  <a:lnTo>
                    <a:pt x="178562" y="75310"/>
                  </a:lnTo>
                  <a:lnTo>
                    <a:pt x="186229" y="76616"/>
                  </a:lnTo>
                  <a:lnTo>
                    <a:pt x="218312" y="97662"/>
                  </a:lnTo>
                  <a:lnTo>
                    <a:pt x="225425" y="115950"/>
                  </a:lnTo>
                  <a:lnTo>
                    <a:pt x="224155" y="121030"/>
                  </a:lnTo>
                  <a:lnTo>
                    <a:pt x="220472" y="125222"/>
                  </a:lnTo>
                  <a:lnTo>
                    <a:pt x="215519" y="130936"/>
                  </a:lnTo>
                  <a:lnTo>
                    <a:pt x="208280" y="132714"/>
                  </a:lnTo>
                  <a:lnTo>
                    <a:pt x="221955" y="132714"/>
                  </a:lnTo>
                  <a:lnTo>
                    <a:pt x="222631" y="132079"/>
                  </a:lnTo>
                  <a:lnTo>
                    <a:pt x="227457" y="126491"/>
                  </a:lnTo>
                  <a:lnTo>
                    <a:pt x="230505" y="120268"/>
                  </a:lnTo>
                  <a:lnTo>
                    <a:pt x="231521" y="113283"/>
                  </a:lnTo>
                  <a:lnTo>
                    <a:pt x="232663" y="106299"/>
                  </a:lnTo>
                  <a:lnTo>
                    <a:pt x="231648" y="99186"/>
                  </a:lnTo>
                  <a:lnTo>
                    <a:pt x="227674" y="90297"/>
                  </a:lnTo>
                  <a:lnTo>
                    <a:pt x="225044" y="84327"/>
                  </a:lnTo>
                  <a:lnTo>
                    <a:pt x="220725" y="78358"/>
                  </a:lnTo>
                  <a:lnTo>
                    <a:pt x="216545" y="74675"/>
                  </a:lnTo>
                  <a:close/>
                </a:path>
                <a:path w="279400" h="325754">
                  <a:moveTo>
                    <a:pt x="232324" y="40893"/>
                  </a:moveTo>
                  <a:lnTo>
                    <a:pt x="207899" y="40893"/>
                  </a:lnTo>
                  <a:lnTo>
                    <a:pt x="209296" y="41148"/>
                  </a:lnTo>
                  <a:lnTo>
                    <a:pt x="210947" y="42036"/>
                  </a:lnTo>
                  <a:lnTo>
                    <a:pt x="212471" y="42925"/>
                  </a:lnTo>
                  <a:lnTo>
                    <a:pt x="216788" y="46481"/>
                  </a:lnTo>
                  <a:lnTo>
                    <a:pt x="236927" y="63944"/>
                  </a:lnTo>
                  <a:lnTo>
                    <a:pt x="250698" y="75818"/>
                  </a:lnTo>
                  <a:lnTo>
                    <a:pt x="252730" y="77850"/>
                  </a:lnTo>
                  <a:lnTo>
                    <a:pt x="253237" y="78739"/>
                  </a:lnTo>
                  <a:lnTo>
                    <a:pt x="254381" y="80517"/>
                  </a:lnTo>
                  <a:lnTo>
                    <a:pt x="254888" y="82168"/>
                  </a:lnTo>
                  <a:lnTo>
                    <a:pt x="254571" y="84327"/>
                  </a:lnTo>
                  <a:lnTo>
                    <a:pt x="254254" y="86232"/>
                  </a:lnTo>
                  <a:lnTo>
                    <a:pt x="252730" y="88900"/>
                  </a:lnTo>
                  <a:lnTo>
                    <a:pt x="250062" y="91948"/>
                  </a:lnTo>
                  <a:lnTo>
                    <a:pt x="252475" y="94106"/>
                  </a:lnTo>
                  <a:lnTo>
                    <a:pt x="275744" y="67309"/>
                  </a:lnTo>
                  <a:lnTo>
                    <a:pt x="266319" y="67309"/>
                  </a:lnTo>
                  <a:lnTo>
                    <a:pt x="264668" y="66801"/>
                  </a:lnTo>
                  <a:lnTo>
                    <a:pt x="262255" y="66166"/>
                  </a:lnTo>
                  <a:lnTo>
                    <a:pt x="259334" y="64388"/>
                  </a:lnTo>
                  <a:lnTo>
                    <a:pt x="256032" y="61467"/>
                  </a:lnTo>
                  <a:lnTo>
                    <a:pt x="232324" y="40893"/>
                  </a:lnTo>
                  <a:close/>
                </a:path>
                <a:path w="279400" h="325754">
                  <a:moveTo>
                    <a:pt x="276860" y="61213"/>
                  </a:moveTo>
                  <a:lnTo>
                    <a:pt x="274574" y="63880"/>
                  </a:lnTo>
                  <a:lnTo>
                    <a:pt x="272288" y="65658"/>
                  </a:lnTo>
                  <a:lnTo>
                    <a:pt x="268224" y="67182"/>
                  </a:lnTo>
                  <a:lnTo>
                    <a:pt x="266319" y="67309"/>
                  </a:lnTo>
                  <a:lnTo>
                    <a:pt x="275744" y="67309"/>
                  </a:lnTo>
                  <a:lnTo>
                    <a:pt x="279273" y="63245"/>
                  </a:lnTo>
                  <a:lnTo>
                    <a:pt x="276860" y="61213"/>
                  </a:lnTo>
                  <a:close/>
                </a:path>
                <a:path w="279400" h="325754">
                  <a:moveTo>
                    <a:pt x="208153" y="19938"/>
                  </a:moveTo>
                  <a:lnTo>
                    <a:pt x="205739" y="22605"/>
                  </a:lnTo>
                  <a:lnTo>
                    <a:pt x="197231" y="47243"/>
                  </a:lnTo>
                  <a:lnTo>
                    <a:pt x="200279" y="48640"/>
                  </a:lnTo>
                  <a:lnTo>
                    <a:pt x="201041" y="46354"/>
                  </a:lnTo>
                  <a:lnTo>
                    <a:pt x="202057" y="44576"/>
                  </a:lnTo>
                  <a:lnTo>
                    <a:pt x="203200" y="43179"/>
                  </a:lnTo>
                  <a:lnTo>
                    <a:pt x="204216" y="42036"/>
                  </a:lnTo>
                  <a:lnTo>
                    <a:pt x="205359" y="41401"/>
                  </a:lnTo>
                  <a:lnTo>
                    <a:pt x="207899" y="40893"/>
                  </a:lnTo>
                  <a:lnTo>
                    <a:pt x="232324" y="40893"/>
                  </a:lnTo>
                  <a:lnTo>
                    <a:pt x="227203" y="36449"/>
                  </a:lnTo>
                  <a:lnTo>
                    <a:pt x="225272" y="31623"/>
                  </a:lnTo>
                  <a:lnTo>
                    <a:pt x="221742" y="31623"/>
                  </a:lnTo>
                  <a:lnTo>
                    <a:pt x="208153" y="19938"/>
                  </a:lnTo>
                  <a:close/>
                </a:path>
                <a:path w="279400" h="325754">
                  <a:moveTo>
                    <a:pt x="231901" y="0"/>
                  </a:moveTo>
                  <a:lnTo>
                    <a:pt x="218225" y="14985"/>
                  </a:lnTo>
                  <a:lnTo>
                    <a:pt x="218301" y="16001"/>
                  </a:lnTo>
                  <a:lnTo>
                    <a:pt x="219096" y="22695"/>
                  </a:lnTo>
                  <a:lnTo>
                    <a:pt x="221742" y="31623"/>
                  </a:lnTo>
                  <a:lnTo>
                    <a:pt x="225272" y="31623"/>
                  </a:lnTo>
                  <a:lnTo>
                    <a:pt x="224917" y="30733"/>
                  </a:lnTo>
                  <a:lnTo>
                    <a:pt x="223774" y="26161"/>
                  </a:lnTo>
                  <a:lnTo>
                    <a:pt x="223647" y="22605"/>
                  </a:lnTo>
                  <a:lnTo>
                    <a:pt x="223520" y="20954"/>
                  </a:lnTo>
                  <a:lnTo>
                    <a:pt x="223900" y="19684"/>
                  </a:lnTo>
                  <a:lnTo>
                    <a:pt x="224536" y="18923"/>
                  </a:lnTo>
                  <a:lnTo>
                    <a:pt x="225425" y="18033"/>
                  </a:lnTo>
                  <a:lnTo>
                    <a:pt x="227330" y="17272"/>
                  </a:lnTo>
                  <a:lnTo>
                    <a:pt x="233680" y="16001"/>
                  </a:lnTo>
                  <a:lnTo>
                    <a:pt x="235966" y="14985"/>
                  </a:lnTo>
                  <a:lnTo>
                    <a:pt x="237236" y="13461"/>
                  </a:lnTo>
                  <a:lnTo>
                    <a:pt x="238633" y="11937"/>
                  </a:lnTo>
                  <a:lnTo>
                    <a:pt x="239268" y="10032"/>
                  </a:lnTo>
                  <a:lnTo>
                    <a:pt x="239013" y="7874"/>
                  </a:lnTo>
                  <a:lnTo>
                    <a:pt x="238887" y="5714"/>
                  </a:lnTo>
                  <a:lnTo>
                    <a:pt x="237871" y="3809"/>
                  </a:lnTo>
                  <a:lnTo>
                    <a:pt x="236220" y="2412"/>
                  </a:lnTo>
                  <a:lnTo>
                    <a:pt x="234314" y="634"/>
                  </a:lnTo>
                  <a:lnTo>
                    <a:pt x="23190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0"/>
            <p:cNvSpPr/>
            <p:nvPr/>
          </p:nvSpPr>
          <p:spPr>
            <a:xfrm>
              <a:off x="5545454" y="2979419"/>
              <a:ext cx="131953" cy="12776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82562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Laws of Vector Algebra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1"/>
            <a:ext cx="10972800" cy="5364166"/>
          </a:xfrm>
        </p:spPr>
        <p:txBody>
          <a:bodyPr>
            <a:normAutofit/>
          </a:bodyPr>
          <a:lstStyle/>
          <a:p>
            <a:pPr marL="12700" marR="5715" lvl="1" indent="179705" algn="just">
              <a:lnSpc>
                <a:spcPct val="143600"/>
              </a:lnSpc>
              <a:buNone/>
              <a:tabLst>
                <a:tab pos="469900" algn="l"/>
              </a:tabLst>
            </a:pPr>
            <a:r>
              <a:rPr lang="en-US" sz="1600" dirty="0" smtClean="0">
                <a:latin typeface="Times New Roman"/>
                <a:cs typeface="Times New Roman"/>
              </a:rPr>
              <a:t>If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, </a:t>
            </a:r>
            <a:r>
              <a:rPr lang="en-US" sz="1600" b="1" dirty="0" smtClean="0">
                <a:latin typeface="Times New Roman"/>
                <a:cs typeface="Times New Roman"/>
              </a:rPr>
              <a:t>B </a:t>
            </a:r>
            <a:r>
              <a:rPr lang="en-US" sz="1600" dirty="0" smtClean="0">
                <a:latin typeface="Times New Roman"/>
                <a:cs typeface="Times New Roman"/>
              </a:rPr>
              <a:t>and </a:t>
            </a:r>
            <a:r>
              <a:rPr lang="en-US" sz="1600" b="1" dirty="0" smtClean="0">
                <a:latin typeface="Times New Roman"/>
                <a:cs typeface="Times New Roman"/>
              </a:rPr>
              <a:t>C </a:t>
            </a:r>
            <a:r>
              <a:rPr lang="en-US" sz="1600" dirty="0" smtClean="0">
                <a:latin typeface="Times New Roman"/>
                <a:cs typeface="Times New Roman"/>
              </a:rPr>
              <a:t>are vectors and </a:t>
            </a:r>
            <a:r>
              <a:rPr lang="en-US" sz="1600" i="1" dirty="0" smtClean="0">
                <a:latin typeface="Times New Roman"/>
                <a:cs typeface="Times New Roman"/>
              </a:rPr>
              <a:t>m </a:t>
            </a:r>
            <a:r>
              <a:rPr lang="en-US" sz="1600" dirty="0" smtClean="0">
                <a:latin typeface="Times New Roman"/>
                <a:cs typeface="Times New Roman"/>
              </a:rPr>
              <a:t>and </a:t>
            </a:r>
            <a:r>
              <a:rPr lang="en-US" sz="1600" i="1" dirty="0" smtClean="0">
                <a:latin typeface="Times New Roman"/>
                <a:cs typeface="Times New Roman"/>
              </a:rPr>
              <a:t>n </a:t>
            </a:r>
            <a:r>
              <a:rPr lang="en-US" sz="1600" dirty="0" smtClean="0">
                <a:latin typeface="Times New Roman"/>
                <a:cs typeface="Times New Roman"/>
              </a:rPr>
              <a:t>are  scalars,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then</a:t>
            </a:r>
          </a:p>
          <a:p>
            <a:pPr marL="190500" indent="-178435" algn="just">
              <a:lnSpc>
                <a:spcPct val="100000"/>
              </a:lnSpc>
              <a:spcBef>
                <a:spcPts val="1330"/>
              </a:spcBef>
              <a:buFont typeface="Times New Roman"/>
              <a:buAutoNum type="arabicPeriod"/>
              <a:tabLst>
                <a:tab pos="191135" algn="l"/>
                <a:tab pos="2722245" algn="l"/>
              </a:tabLst>
            </a:pPr>
            <a:r>
              <a:rPr lang="en-US" sz="1600" b="1" spc="-5" dirty="0" smtClean="0">
                <a:latin typeface="Times New Roman"/>
                <a:cs typeface="Times New Roman"/>
              </a:rPr>
              <a:t>A+ </a:t>
            </a:r>
            <a:r>
              <a:rPr lang="en-US" sz="1600" b="1" dirty="0" smtClean="0">
                <a:latin typeface="Times New Roman"/>
                <a:cs typeface="Times New Roman"/>
              </a:rPr>
              <a:t>B = B</a:t>
            </a:r>
            <a:r>
              <a:rPr lang="en-US" sz="1600" b="1" spc="10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+</a:t>
            </a:r>
            <a:r>
              <a:rPr lang="en-US" sz="1600" b="1" spc="5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A	</a:t>
            </a:r>
            <a:r>
              <a:rPr lang="en-US" sz="1600" spc="-5" dirty="0" smtClean="0">
                <a:latin typeface="Times New Roman"/>
                <a:cs typeface="Times New Roman"/>
              </a:rPr>
              <a:t>Commutative Law </a:t>
            </a:r>
            <a:r>
              <a:rPr lang="en-US" sz="1600" dirty="0" smtClean="0">
                <a:latin typeface="Times New Roman"/>
                <a:cs typeface="Times New Roman"/>
              </a:rPr>
              <a:t>for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Addition</a:t>
            </a:r>
          </a:p>
          <a:p>
            <a:pPr marL="190500" indent="-178435" algn="just">
              <a:lnSpc>
                <a:spcPct val="100000"/>
              </a:lnSpc>
              <a:spcBef>
                <a:spcPts val="1345"/>
              </a:spcBef>
              <a:buFont typeface="Times New Roman"/>
              <a:buAutoNum type="arabicPeriod"/>
              <a:tabLst>
                <a:tab pos="191135" algn="l"/>
                <a:tab pos="2707005" algn="l"/>
              </a:tabLst>
            </a:pPr>
            <a:r>
              <a:rPr lang="en-US" sz="1600" b="1" spc="-5" dirty="0" smtClean="0">
                <a:latin typeface="Times New Roman"/>
                <a:cs typeface="Times New Roman"/>
              </a:rPr>
              <a:t>A+ </a:t>
            </a:r>
            <a:r>
              <a:rPr lang="en-US" sz="1600" b="1" dirty="0" smtClean="0">
                <a:latin typeface="Times New Roman"/>
                <a:cs typeface="Times New Roman"/>
              </a:rPr>
              <a:t>(B+C) = (A+B)</a:t>
            </a:r>
            <a:r>
              <a:rPr lang="en-US" sz="1600" b="1" spc="10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+ C	</a:t>
            </a:r>
            <a:r>
              <a:rPr lang="en-US" sz="1600" dirty="0" smtClean="0">
                <a:latin typeface="Times New Roman"/>
                <a:cs typeface="Times New Roman"/>
              </a:rPr>
              <a:t>Associative </a:t>
            </a:r>
            <a:r>
              <a:rPr lang="en-US" sz="1600" spc="-5" dirty="0" smtClean="0">
                <a:latin typeface="Times New Roman"/>
                <a:cs typeface="Times New Roman"/>
              </a:rPr>
              <a:t>Law </a:t>
            </a:r>
            <a:r>
              <a:rPr lang="en-US" sz="1600" dirty="0" smtClean="0">
                <a:latin typeface="Times New Roman"/>
                <a:cs typeface="Times New Roman"/>
              </a:rPr>
              <a:t>for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Addition</a:t>
            </a:r>
          </a:p>
          <a:p>
            <a:pPr marL="184785" indent="-172720" algn="just">
              <a:lnSpc>
                <a:spcPct val="100000"/>
              </a:lnSpc>
              <a:spcBef>
                <a:spcPts val="1330"/>
              </a:spcBef>
              <a:buFont typeface="Times New Roman"/>
              <a:buAutoNum type="arabicPeriod"/>
              <a:tabLst>
                <a:tab pos="185420" algn="l"/>
                <a:tab pos="2664460" algn="l"/>
              </a:tabLst>
            </a:pPr>
            <a:r>
              <a:rPr lang="en-US" sz="1600" i="1" spc="-5" dirty="0" err="1" smtClean="0">
                <a:latin typeface="Times New Roman"/>
                <a:cs typeface="Times New Roman"/>
              </a:rPr>
              <a:t>m</a:t>
            </a:r>
            <a:r>
              <a:rPr lang="en-US" sz="1600" b="1" spc="-5" dirty="0" err="1" smtClean="0">
                <a:latin typeface="Times New Roman"/>
                <a:cs typeface="Times New Roman"/>
              </a:rPr>
              <a:t>A</a:t>
            </a:r>
            <a:r>
              <a:rPr lang="en-US" sz="1600" b="1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=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i="1" spc="-5" dirty="0" smtClean="0">
                <a:latin typeface="Times New Roman"/>
                <a:cs typeface="Times New Roman"/>
              </a:rPr>
              <a:t>m	</a:t>
            </a:r>
            <a:r>
              <a:rPr lang="en-US" sz="1600" spc="-5" dirty="0" smtClean="0">
                <a:latin typeface="Times New Roman"/>
                <a:cs typeface="Times New Roman"/>
              </a:rPr>
              <a:t>Commutative Law </a:t>
            </a:r>
            <a:r>
              <a:rPr lang="en-US" sz="1600" dirty="0" smtClean="0">
                <a:latin typeface="Times New Roman"/>
                <a:cs typeface="Times New Roman"/>
              </a:rPr>
              <a:t>for</a:t>
            </a:r>
            <a:r>
              <a:rPr lang="en-US" sz="1600" spc="-204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Multiplication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90500" indent="-178435" algn="just">
              <a:lnSpc>
                <a:spcPct val="100000"/>
              </a:lnSpc>
              <a:spcBef>
                <a:spcPts val="1335"/>
              </a:spcBef>
              <a:buFont typeface="Times New Roman"/>
              <a:buAutoNum type="arabicPeriod"/>
              <a:tabLst>
                <a:tab pos="191135" algn="l"/>
                <a:tab pos="2686050" algn="l"/>
              </a:tabLst>
            </a:pPr>
            <a:r>
              <a:rPr lang="en-US" sz="1600" i="1" dirty="0" smtClean="0">
                <a:latin typeface="Times New Roman"/>
                <a:cs typeface="Times New Roman"/>
              </a:rPr>
              <a:t>m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i="1" dirty="0" err="1" smtClean="0">
                <a:latin typeface="Times New Roman"/>
                <a:cs typeface="Times New Roman"/>
              </a:rPr>
              <a:t>n</a:t>
            </a:r>
            <a:r>
              <a:rPr lang="en-US" sz="1600" b="1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) =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i="1" dirty="0" err="1" smtClean="0">
                <a:latin typeface="Times New Roman"/>
                <a:cs typeface="Times New Roman"/>
              </a:rPr>
              <a:t>mn</a:t>
            </a:r>
            <a:r>
              <a:rPr lang="en-US" sz="1600" dirty="0" smtClean="0">
                <a:latin typeface="Times New Roman"/>
                <a:cs typeface="Times New Roman"/>
              </a:rPr>
              <a:t>)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A	</a:t>
            </a:r>
            <a:r>
              <a:rPr lang="en-US" sz="1600" dirty="0" smtClean="0">
                <a:latin typeface="Times New Roman"/>
                <a:cs typeface="Times New Roman"/>
              </a:rPr>
              <a:t>Associative </a:t>
            </a:r>
            <a:r>
              <a:rPr lang="en-US" sz="1600" spc="-5" dirty="0" smtClean="0">
                <a:latin typeface="Times New Roman"/>
                <a:cs typeface="Times New Roman"/>
              </a:rPr>
              <a:t>Law </a:t>
            </a:r>
            <a:r>
              <a:rPr lang="en-US" sz="1600" dirty="0" smtClean="0">
                <a:latin typeface="Times New Roman"/>
                <a:cs typeface="Times New Roman"/>
              </a:rPr>
              <a:t>for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Multiplication</a:t>
            </a:r>
          </a:p>
          <a:p>
            <a:pPr marL="190500" indent="-178435" algn="just">
              <a:lnSpc>
                <a:spcPct val="100000"/>
              </a:lnSpc>
              <a:spcBef>
                <a:spcPts val="1335"/>
              </a:spcBef>
              <a:buAutoNum type="arabicPeriod"/>
              <a:tabLst>
                <a:tab pos="191135" algn="l"/>
                <a:tab pos="2719070" algn="l"/>
              </a:tabLst>
            </a:pPr>
            <a:r>
              <a:rPr lang="en-US" sz="1600" spc="-5" dirty="0" smtClean="0">
                <a:latin typeface="Times New Roman"/>
                <a:cs typeface="Times New Roman"/>
              </a:rPr>
              <a:t>(</a:t>
            </a:r>
            <a:r>
              <a:rPr lang="en-US" sz="1600" i="1" spc="-5" dirty="0" smtClean="0">
                <a:latin typeface="Times New Roman"/>
                <a:cs typeface="Times New Roman"/>
              </a:rPr>
              <a:t>m</a:t>
            </a:r>
            <a:r>
              <a:rPr lang="en-US" sz="1600" spc="-5" dirty="0" smtClean="0">
                <a:latin typeface="Times New Roman"/>
                <a:cs typeface="Times New Roman"/>
              </a:rPr>
              <a:t>+ </a:t>
            </a:r>
            <a:r>
              <a:rPr lang="en-US" sz="1600" i="1" dirty="0" smtClean="0">
                <a:latin typeface="Times New Roman"/>
                <a:cs typeface="Times New Roman"/>
              </a:rPr>
              <a:t>n</a:t>
            </a:r>
            <a:r>
              <a:rPr lang="en-US" sz="1600" dirty="0" smtClean="0">
                <a:latin typeface="Times New Roman"/>
                <a:cs typeface="Times New Roman"/>
              </a:rPr>
              <a:t>) </a:t>
            </a:r>
            <a:r>
              <a:rPr lang="en-US" sz="1600" b="1" dirty="0" smtClean="0">
                <a:latin typeface="Times New Roman"/>
                <a:cs typeface="Times New Roman"/>
              </a:rPr>
              <a:t>A </a:t>
            </a:r>
            <a:r>
              <a:rPr lang="en-US" sz="1600" dirty="0" smtClean="0">
                <a:latin typeface="Times New Roman"/>
                <a:cs typeface="Times New Roman"/>
              </a:rPr>
              <a:t>= </a:t>
            </a:r>
            <a:r>
              <a:rPr lang="en-US" sz="1600" i="1" spc="-5" dirty="0" err="1" smtClean="0">
                <a:latin typeface="Times New Roman"/>
                <a:cs typeface="Times New Roman"/>
              </a:rPr>
              <a:t>m</a:t>
            </a:r>
            <a:r>
              <a:rPr lang="en-US" sz="1600" b="1" spc="-5" dirty="0" err="1" smtClean="0">
                <a:latin typeface="Times New Roman"/>
                <a:cs typeface="Times New Roman"/>
              </a:rPr>
              <a:t>A</a:t>
            </a:r>
            <a:r>
              <a:rPr lang="en-US" sz="1600" b="1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+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i="1" dirty="0" err="1" smtClean="0">
                <a:latin typeface="Times New Roman"/>
                <a:cs typeface="Times New Roman"/>
              </a:rPr>
              <a:t>n</a:t>
            </a:r>
            <a:r>
              <a:rPr lang="en-US" sz="1600" b="1" dirty="0" err="1" smtClean="0">
                <a:latin typeface="Times New Roman"/>
                <a:cs typeface="Times New Roman"/>
              </a:rPr>
              <a:t>A</a:t>
            </a:r>
            <a:r>
              <a:rPr lang="en-US" sz="1600" b="1" dirty="0" smtClean="0">
                <a:latin typeface="Times New Roman"/>
                <a:cs typeface="Times New Roman"/>
              </a:rPr>
              <a:t>	</a:t>
            </a:r>
            <a:r>
              <a:rPr lang="en-US" sz="1600" dirty="0" smtClean="0">
                <a:latin typeface="Times New Roman"/>
                <a:cs typeface="Times New Roman"/>
              </a:rPr>
              <a:t>Distributive </a:t>
            </a:r>
            <a:r>
              <a:rPr lang="en-US" sz="1600" spc="-5" dirty="0" smtClean="0">
                <a:latin typeface="Times New Roman"/>
                <a:cs typeface="Times New Roman"/>
              </a:rPr>
              <a:t>Law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90500" indent="-178435" algn="just">
              <a:lnSpc>
                <a:spcPct val="100000"/>
              </a:lnSpc>
              <a:spcBef>
                <a:spcPts val="1345"/>
              </a:spcBef>
              <a:buFont typeface="Times New Roman"/>
              <a:buAutoNum type="arabicPeriod"/>
              <a:tabLst>
                <a:tab pos="191135" algn="l"/>
                <a:tab pos="2690495" algn="l"/>
              </a:tabLst>
            </a:pPr>
            <a:r>
              <a:rPr lang="en-US" sz="1600" i="1" dirty="0" smtClean="0">
                <a:latin typeface="Times New Roman"/>
                <a:cs typeface="Times New Roman"/>
              </a:rPr>
              <a:t>m </a:t>
            </a:r>
            <a:r>
              <a:rPr lang="en-US" sz="1600" spc="-5" dirty="0" smtClean="0">
                <a:latin typeface="Times New Roman"/>
                <a:cs typeface="Times New Roman"/>
              </a:rPr>
              <a:t>(</a:t>
            </a:r>
            <a:r>
              <a:rPr lang="en-US" sz="1600" b="1" spc="-5" dirty="0" smtClean="0">
                <a:latin typeface="Times New Roman"/>
                <a:cs typeface="Times New Roman"/>
              </a:rPr>
              <a:t>A+ </a:t>
            </a:r>
            <a:r>
              <a:rPr lang="en-US" sz="1600" b="1" dirty="0" smtClean="0">
                <a:latin typeface="Times New Roman"/>
                <a:cs typeface="Times New Roman"/>
              </a:rPr>
              <a:t>B</a:t>
            </a:r>
            <a:r>
              <a:rPr lang="en-US" sz="1600" dirty="0" smtClean="0">
                <a:latin typeface="Times New Roman"/>
                <a:cs typeface="Times New Roman"/>
              </a:rPr>
              <a:t>) = </a:t>
            </a:r>
            <a:r>
              <a:rPr lang="en-US" sz="1600" i="1" spc="-5" dirty="0" err="1" smtClean="0">
                <a:latin typeface="Times New Roman"/>
                <a:cs typeface="Times New Roman"/>
              </a:rPr>
              <a:t>m</a:t>
            </a:r>
            <a:r>
              <a:rPr lang="en-US" sz="1600" b="1" spc="-5" dirty="0" err="1" smtClean="0">
                <a:latin typeface="Times New Roman"/>
                <a:cs typeface="Times New Roman"/>
              </a:rPr>
              <a:t>A</a:t>
            </a:r>
            <a:r>
              <a:rPr lang="en-US" sz="1600" b="1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+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i="1" spc="-5" dirty="0" err="1" smtClean="0">
                <a:latin typeface="Times New Roman"/>
                <a:cs typeface="Times New Roman"/>
              </a:rPr>
              <a:t>m</a:t>
            </a:r>
            <a:r>
              <a:rPr lang="en-US" sz="1600" b="1" spc="-5" dirty="0" err="1" smtClean="0">
                <a:latin typeface="Times New Roman"/>
                <a:cs typeface="Times New Roman"/>
              </a:rPr>
              <a:t>B</a:t>
            </a:r>
            <a:r>
              <a:rPr lang="en-US" sz="1600" b="1" spc="-5" dirty="0" smtClean="0">
                <a:latin typeface="Times New Roman"/>
                <a:cs typeface="Times New Roman"/>
              </a:rPr>
              <a:t>	</a:t>
            </a:r>
            <a:r>
              <a:rPr lang="en-US" sz="1600" dirty="0" smtClean="0">
                <a:latin typeface="Times New Roman"/>
                <a:cs typeface="Times New Roman"/>
              </a:rPr>
              <a:t>Distributive</a:t>
            </a:r>
            <a:r>
              <a:rPr lang="en-US" sz="1600" spc="-5" dirty="0" smtClean="0">
                <a:latin typeface="Times New Roman"/>
                <a:cs typeface="Times New Roman"/>
              </a:rPr>
              <a:t> Law</a:t>
            </a:r>
            <a:endParaRPr lang="en-US" sz="16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lang="en-US" sz="15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arabicPeriod"/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12700" marR="5080" lvl="1" indent="179705" algn="just">
              <a:lnSpc>
                <a:spcPct val="144000"/>
              </a:lnSpc>
              <a:spcBef>
                <a:spcPts val="5"/>
              </a:spcBef>
              <a:buFont typeface="Wingdings"/>
              <a:buChar char=""/>
              <a:tabLst>
                <a:tab pos="553720" algn="l"/>
              </a:tabLst>
            </a:pPr>
            <a:r>
              <a:rPr lang="en-US" sz="1600" b="1" spc="-5" dirty="0" smtClean="0">
                <a:latin typeface="Times New Roman"/>
                <a:cs typeface="Times New Roman"/>
              </a:rPr>
              <a:t>Unit</a:t>
            </a:r>
            <a:r>
              <a:rPr lang="en-US" sz="1600" b="1" spc="-40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vector</a:t>
            </a:r>
            <a:r>
              <a:rPr lang="en-US" sz="1600" b="1" spc="-4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vector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having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unit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magnitude,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if </a:t>
            </a:r>
            <a:r>
              <a:rPr lang="en-US" sz="1600" b="1" dirty="0" smtClean="0">
                <a:latin typeface="Times New Roman"/>
                <a:cs typeface="Times New Roman"/>
              </a:rPr>
              <a:t>A</a:t>
            </a:r>
            <a:r>
              <a:rPr lang="en-US" sz="1600" b="1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vector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with  </a:t>
            </a:r>
            <a:r>
              <a:rPr lang="en-US" sz="1600" spc="-5" dirty="0" smtClean="0">
                <a:latin typeface="Times New Roman"/>
                <a:cs typeface="Times New Roman"/>
              </a:rPr>
              <a:t>magnitude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≠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0,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then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/A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unit</a:t>
            </a:r>
            <a:r>
              <a:rPr lang="en-US" sz="1600" spc="-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vector</a:t>
            </a:r>
            <a:r>
              <a:rPr lang="en-US" sz="1600" spc="-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having</a:t>
            </a:r>
            <a:r>
              <a:rPr lang="en-US" sz="1600" spc="-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same</a:t>
            </a:r>
            <a:r>
              <a:rPr lang="en-US" sz="1600" spc="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direction</a:t>
            </a:r>
            <a:r>
              <a:rPr lang="en-US" sz="1600" spc="-7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as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.  Any</a:t>
            </a:r>
            <a:r>
              <a:rPr lang="en-US" sz="1600" spc="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vector</a:t>
            </a:r>
            <a:r>
              <a:rPr lang="en-US" sz="1600" spc="40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A</a:t>
            </a:r>
            <a:r>
              <a:rPr lang="en-US" sz="1600" b="1" spc="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can</a:t>
            </a:r>
            <a:r>
              <a:rPr lang="en-US" sz="1600" spc="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be</a:t>
            </a:r>
            <a:r>
              <a:rPr lang="en-US" sz="1600" spc="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represented</a:t>
            </a:r>
            <a:r>
              <a:rPr lang="en-US" sz="1600" spc="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by</a:t>
            </a:r>
            <a:r>
              <a:rPr lang="en-US" sz="1600" spc="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7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unit</a:t>
            </a:r>
            <a:r>
              <a:rPr lang="en-US" sz="1600" spc="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vector</a:t>
            </a:r>
            <a:r>
              <a:rPr lang="en-US" sz="1600" spc="7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Â</a:t>
            </a:r>
            <a:r>
              <a:rPr lang="en-US" sz="1600" spc="6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in</a:t>
            </a:r>
            <a:r>
              <a:rPr lang="en-US" sz="1600" spc="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direction</a:t>
            </a:r>
            <a:r>
              <a:rPr lang="en-US" sz="1600" spc="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55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A </a:t>
            </a:r>
            <a:r>
              <a:rPr lang="en-US" sz="1600" spc="-5" dirty="0" smtClean="0">
                <a:latin typeface="Times New Roman"/>
                <a:cs typeface="Times New Roman"/>
              </a:rPr>
              <a:t>multiplied </a:t>
            </a:r>
            <a:r>
              <a:rPr lang="en-US" sz="1600" dirty="0" smtClean="0">
                <a:latin typeface="Times New Roman"/>
                <a:cs typeface="Times New Roman"/>
              </a:rPr>
              <a:t>by the </a:t>
            </a:r>
            <a:r>
              <a:rPr lang="en-US" sz="1600" spc="-5" dirty="0" smtClean="0">
                <a:latin typeface="Times New Roman"/>
                <a:cs typeface="Times New Roman"/>
              </a:rPr>
              <a:t>magnitude </a:t>
            </a:r>
            <a:r>
              <a:rPr lang="en-US" sz="1600" dirty="0" smtClean="0">
                <a:latin typeface="Times New Roman"/>
                <a:cs typeface="Times New Roman"/>
              </a:rPr>
              <a:t>of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. </a:t>
            </a:r>
            <a:r>
              <a:rPr lang="en-US" sz="1600" dirty="0" smtClean="0">
                <a:latin typeface="Times New Roman"/>
                <a:cs typeface="Times New Roman"/>
              </a:rPr>
              <a:t>In </a:t>
            </a:r>
            <a:r>
              <a:rPr lang="en-US" sz="1600" spc="-5" dirty="0" smtClean="0">
                <a:latin typeface="Times New Roman"/>
                <a:cs typeface="Times New Roman"/>
              </a:rPr>
              <a:t>symbols, </a:t>
            </a:r>
            <a:r>
              <a:rPr lang="en-US" sz="1600" b="1" dirty="0" smtClean="0">
                <a:latin typeface="Times New Roman"/>
                <a:cs typeface="Times New Roman"/>
              </a:rPr>
              <a:t>A </a:t>
            </a:r>
            <a:r>
              <a:rPr lang="en-US" sz="1600" dirty="0" smtClean="0">
                <a:latin typeface="Times New Roman"/>
                <a:cs typeface="Times New Roman"/>
              </a:rPr>
              <a:t>= A </a:t>
            </a:r>
            <a:r>
              <a:rPr lang="en-US" sz="1600" spc="-5" dirty="0" smtClean="0">
                <a:latin typeface="Times New Roman"/>
                <a:cs typeface="Times New Roman"/>
              </a:rPr>
              <a:t>Â. </a:t>
            </a:r>
            <a:r>
              <a:rPr lang="en-US" sz="1600" dirty="0" smtClean="0">
                <a:latin typeface="Times New Roman"/>
                <a:cs typeface="Times New Roman"/>
              </a:rPr>
              <a:t>Since the </a:t>
            </a:r>
            <a:r>
              <a:rPr lang="en-US" sz="1600" i="1" spc="-5" dirty="0" smtClean="0">
                <a:latin typeface="Times New Roman"/>
                <a:cs typeface="Times New Roman"/>
              </a:rPr>
              <a:t>unit  </a:t>
            </a:r>
            <a:r>
              <a:rPr lang="en-US" sz="1600" i="1" dirty="0" smtClean="0">
                <a:latin typeface="Times New Roman"/>
                <a:cs typeface="Times New Roman"/>
              </a:rPr>
              <a:t>vector </a:t>
            </a:r>
            <a:r>
              <a:rPr lang="en-US" sz="1600" dirty="0" smtClean="0">
                <a:latin typeface="Times New Roman"/>
                <a:cs typeface="Times New Roman"/>
              </a:rPr>
              <a:t>has unity </a:t>
            </a:r>
            <a:r>
              <a:rPr lang="en-US" sz="1600" spc="-5" dirty="0" smtClean="0">
                <a:latin typeface="Times New Roman"/>
                <a:cs typeface="Times New Roman"/>
              </a:rPr>
              <a:t>magnitude </a:t>
            </a:r>
            <a:r>
              <a:rPr lang="en-US" sz="1600" spc="-570" dirty="0" smtClean="0">
                <a:latin typeface="UKIJ Tughra"/>
                <a:cs typeface="UKIJ Tughra"/>
              </a:rPr>
              <a:t>|Â|</a:t>
            </a:r>
            <a:r>
              <a:rPr lang="en-US" sz="1600" spc="25" dirty="0" smtClean="0">
                <a:latin typeface="UKIJ Tughra"/>
                <a:cs typeface="UKIJ Tughra"/>
              </a:rPr>
              <a:t> </a:t>
            </a:r>
            <a:r>
              <a:rPr lang="en-US" sz="1600" spc="-155" dirty="0" smtClean="0">
                <a:latin typeface="UKIJ Tughra"/>
                <a:cs typeface="UKIJ Tughra"/>
              </a:rPr>
              <a:t>=</a:t>
            </a:r>
            <a:r>
              <a:rPr lang="en-US" sz="1600" spc="35" dirty="0" smtClean="0">
                <a:latin typeface="UKIJ Tughra"/>
                <a:cs typeface="UKIJ Tughra"/>
              </a:rPr>
              <a:t> </a:t>
            </a:r>
            <a:r>
              <a:rPr lang="en-US" sz="1600" spc="-425" dirty="0" smtClean="0">
                <a:latin typeface="UKIJ Tughra"/>
                <a:cs typeface="UKIJ Tughra"/>
              </a:rPr>
              <a:t>1</a:t>
            </a:r>
            <a:endParaRPr lang="en-US" sz="1600" dirty="0" smtClean="0">
              <a:latin typeface="UKIJ Tughra"/>
              <a:cs typeface="UKIJ Tughra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774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Components of a vector, dot and cross product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900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Any </a:t>
            </a:r>
            <a:r>
              <a:rPr lang="en-US" sz="1900" dirty="0" smtClean="0">
                <a:latin typeface="Times New Roman"/>
                <a:cs typeface="Times New Roman"/>
              </a:rPr>
              <a:t>vector </a:t>
            </a:r>
            <a:r>
              <a:rPr lang="en-US" sz="1900" b="1" dirty="0" smtClean="0">
                <a:latin typeface="Times New Roman"/>
                <a:cs typeface="Times New Roman"/>
              </a:rPr>
              <a:t>A </a:t>
            </a:r>
            <a:r>
              <a:rPr lang="en-US" sz="1900" dirty="0" smtClean="0">
                <a:latin typeface="Times New Roman"/>
                <a:cs typeface="Times New Roman"/>
              </a:rPr>
              <a:t>in 3 </a:t>
            </a:r>
            <a:r>
              <a:rPr lang="en-US" sz="1900" spc="-5" dirty="0" smtClean="0">
                <a:latin typeface="Times New Roman"/>
                <a:cs typeface="Times New Roman"/>
              </a:rPr>
              <a:t>dimensions </a:t>
            </a:r>
            <a:r>
              <a:rPr lang="en-US" sz="1900" dirty="0" smtClean="0">
                <a:latin typeface="Times New Roman"/>
                <a:cs typeface="Times New Roman"/>
              </a:rPr>
              <a:t>can a  represented as</a:t>
            </a:r>
          </a:p>
          <a:p>
            <a:pPr>
              <a:buNone/>
            </a:pPr>
            <a:r>
              <a:rPr lang="pt-BR" sz="1900" b="1" dirty="0" smtClean="0">
                <a:latin typeface="Times New Roman"/>
                <a:cs typeface="Times New Roman"/>
              </a:rPr>
              <a:t>                            A </a:t>
            </a:r>
            <a:r>
              <a:rPr lang="pt-BR" sz="1900" dirty="0" smtClean="0">
                <a:latin typeface="Times New Roman"/>
                <a:cs typeface="Times New Roman"/>
              </a:rPr>
              <a:t>= </a:t>
            </a:r>
            <a:r>
              <a:rPr lang="pt-BR" sz="1900" spc="-5" dirty="0" smtClean="0">
                <a:latin typeface="Times New Roman"/>
                <a:cs typeface="Times New Roman"/>
              </a:rPr>
              <a:t>A</a:t>
            </a:r>
            <a:r>
              <a:rPr lang="pt-BR" sz="1900" spc="-7" baseline="-9259" dirty="0" smtClean="0">
                <a:latin typeface="Times New Roman"/>
                <a:cs typeface="Times New Roman"/>
              </a:rPr>
              <a:t>1  </a:t>
            </a:r>
            <a:r>
              <a:rPr lang="pt-BR" sz="1900" dirty="0" smtClean="0">
                <a:latin typeface="Times New Roman"/>
                <a:cs typeface="Times New Roman"/>
              </a:rPr>
              <a:t>i + </a:t>
            </a:r>
            <a:r>
              <a:rPr lang="pt-BR" sz="1900" spc="-5" dirty="0" smtClean="0">
                <a:latin typeface="Times New Roman"/>
                <a:cs typeface="Times New Roman"/>
              </a:rPr>
              <a:t>A</a:t>
            </a:r>
            <a:r>
              <a:rPr lang="pt-BR" sz="1900" spc="-7" baseline="-9259" dirty="0" smtClean="0">
                <a:latin typeface="Times New Roman"/>
                <a:cs typeface="Times New Roman"/>
              </a:rPr>
              <a:t>2  </a:t>
            </a:r>
            <a:r>
              <a:rPr lang="pt-BR" sz="1900" dirty="0" smtClean="0">
                <a:latin typeface="Times New Roman"/>
                <a:cs typeface="Times New Roman"/>
              </a:rPr>
              <a:t>j + </a:t>
            </a:r>
            <a:r>
              <a:rPr lang="pt-BR" sz="1900" spc="-5" dirty="0" smtClean="0">
                <a:latin typeface="Times New Roman"/>
                <a:cs typeface="Times New Roman"/>
              </a:rPr>
              <a:t>A</a:t>
            </a:r>
            <a:r>
              <a:rPr lang="pt-BR" sz="1900" spc="-7" baseline="-9259" dirty="0" smtClean="0">
                <a:latin typeface="Times New Roman"/>
                <a:cs typeface="Times New Roman"/>
              </a:rPr>
              <a:t>3</a:t>
            </a:r>
            <a:r>
              <a:rPr lang="pt-BR" sz="1900" spc="-135" baseline="-9259" dirty="0" smtClean="0">
                <a:latin typeface="Times New Roman"/>
                <a:cs typeface="Times New Roman"/>
              </a:rPr>
              <a:t> </a:t>
            </a:r>
            <a:r>
              <a:rPr lang="pt-BR" sz="1900" dirty="0" smtClean="0">
                <a:latin typeface="Times New Roman"/>
                <a:cs typeface="Times New Roman"/>
              </a:rPr>
              <a:t>k, </a:t>
            </a:r>
            <a:r>
              <a:rPr lang="en-US" sz="1900" spc="-5" dirty="0" smtClean="0">
                <a:latin typeface="Times New Roman"/>
                <a:cs typeface="Times New Roman"/>
              </a:rPr>
              <a:t>the </a:t>
            </a:r>
            <a:r>
              <a:rPr lang="en-US" sz="1900" dirty="0" smtClean="0">
                <a:latin typeface="Times New Roman"/>
                <a:cs typeface="Times New Roman"/>
              </a:rPr>
              <a:t>vectors A</a:t>
            </a:r>
            <a:r>
              <a:rPr lang="en-US" sz="1900" baseline="-9259" dirty="0" smtClean="0">
                <a:latin typeface="Times New Roman"/>
                <a:cs typeface="Times New Roman"/>
              </a:rPr>
              <a:t>l</a:t>
            </a:r>
            <a:r>
              <a:rPr lang="en-US" sz="1900" dirty="0" smtClean="0">
                <a:latin typeface="Times New Roman"/>
                <a:cs typeface="Times New Roman"/>
              </a:rPr>
              <a:t>i, </a:t>
            </a:r>
            <a:r>
              <a:rPr lang="en-US" sz="1900" spc="-5" dirty="0" smtClean="0">
                <a:latin typeface="Times New Roman"/>
                <a:cs typeface="Times New Roman"/>
              </a:rPr>
              <a:t>A</a:t>
            </a:r>
            <a:r>
              <a:rPr lang="en-US" sz="1900" spc="-7" baseline="-9259" dirty="0" smtClean="0">
                <a:latin typeface="Times New Roman"/>
                <a:cs typeface="Times New Roman"/>
              </a:rPr>
              <a:t>2</a:t>
            </a:r>
            <a:r>
              <a:rPr lang="en-US" sz="1900" spc="-5" dirty="0" smtClean="0">
                <a:latin typeface="Times New Roman"/>
                <a:cs typeface="Times New Roman"/>
              </a:rPr>
              <a:t>j, </a:t>
            </a:r>
            <a:r>
              <a:rPr lang="en-US" sz="1900" dirty="0" smtClean="0">
                <a:latin typeface="Times New Roman"/>
                <a:cs typeface="Times New Roman"/>
              </a:rPr>
              <a:t>and A</a:t>
            </a:r>
            <a:r>
              <a:rPr lang="en-US" sz="1900" baseline="-9259" dirty="0" smtClean="0">
                <a:latin typeface="Times New Roman"/>
                <a:cs typeface="Times New Roman"/>
              </a:rPr>
              <a:t>3</a:t>
            </a:r>
            <a:r>
              <a:rPr lang="en-US" sz="1900" dirty="0" smtClean="0">
                <a:latin typeface="Times New Roman"/>
                <a:cs typeface="Times New Roman"/>
              </a:rPr>
              <a:t>k are</a:t>
            </a:r>
            <a:r>
              <a:rPr lang="en-US" sz="1900" spc="-195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called  </a:t>
            </a:r>
            <a:r>
              <a:rPr lang="en-US" sz="1900" dirty="0" smtClean="0">
                <a:latin typeface="Times New Roman"/>
                <a:cs typeface="Times New Roman"/>
              </a:rPr>
              <a:t>the rectangular component vectors or </a:t>
            </a:r>
            <a:r>
              <a:rPr lang="en-US" sz="1900" spc="-5" dirty="0" smtClean="0">
                <a:latin typeface="Times New Roman"/>
                <a:cs typeface="Times New Roman"/>
              </a:rPr>
              <a:t>simply </a:t>
            </a:r>
            <a:r>
              <a:rPr lang="en-US" sz="1900" dirty="0" smtClean="0">
                <a:latin typeface="Times New Roman"/>
                <a:cs typeface="Times New Roman"/>
              </a:rPr>
              <a:t>component vectors of A </a:t>
            </a:r>
            <a:r>
              <a:rPr lang="en-US" sz="1900" spc="-5" dirty="0" smtClean="0">
                <a:latin typeface="Times New Roman"/>
                <a:cs typeface="Times New Roman"/>
              </a:rPr>
              <a:t>in  </a:t>
            </a:r>
            <a:r>
              <a:rPr lang="en-US" sz="1900" dirty="0" smtClean="0">
                <a:latin typeface="Times New Roman"/>
                <a:cs typeface="Times New Roman"/>
              </a:rPr>
              <a:t>the x, y and z directions </a:t>
            </a:r>
            <a:r>
              <a:rPr lang="en-US" sz="1900" spc="-5" dirty="0" smtClean="0">
                <a:latin typeface="Times New Roman"/>
                <a:cs typeface="Times New Roman"/>
              </a:rPr>
              <a:t>respectively.</a:t>
            </a:r>
          </a:p>
          <a:p>
            <a:pPr>
              <a:buNone/>
            </a:pPr>
            <a:endParaRPr lang="en-US" sz="1900" spc="-5" dirty="0" smtClean="0">
              <a:latin typeface="Times New Roman"/>
              <a:cs typeface="Times New Roman"/>
            </a:endParaRPr>
          </a:p>
          <a:p>
            <a:pPr marL="88900" marR="79375" lvl="1" indent="179705" algn="just">
              <a:lnSpc>
                <a:spcPct val="143700"/>
              </a:lnSpc>
              <a:buFont typeface="Arial" pitchFamily="34" charset="0"/>
              <a:buChar char="•"/>
              <a:tabLst>
                <a:tab pos="629920" algn="l"/>
              </a:tabLst>
            </a:pPr>
            <a:r>
              <a:rPr lang="en-US" sz="1900" b="1" dirty="0" smtClean="0">
                <a:latin typeface="Times New Roman"/>
                <a:cs typeface="Times New Roman"/>
              </a:rPr>
              <a:t>The </a:t>
            </a:r>
            <a:r>
              <a:rPr lang="en-US" sz="1900" b="1" spc="-5" dirty="0" smtClean="0">
                <a:latin typeface="Times New Roman"/>
                <a:cs typeface="Times New Roman"/>
              </a:rPr>
              <a:t>Dot </a:t>
            </a:r>
            <a:r>
              <a:rPr lang="en-US" sz="1900" b="1" dirty="0" smtClean="0">
                <a:latin typeface="Times New Roman"/>
                <a:cs typeface="Times New Roman"/>
              </a:rPr>
              <a:t>or scalar product </a:t>
            </a:r>
            <a:r>
              <a:rPr lang="en-US" sz="1900" dirty="0" smtClean="0">
                <a:latin typeface="Times New Roman"/>
                <a:cs typeface="Times New Roman"/>
              </a:rPr>
              <a:t>of </a:t>
            </a:r>
            <a:r>
              <a:rPr lang="en-US" sz="1900" spc="-5" dirty="0" smtClean="0">
                <a:latin typeface="Times New Roman"/>
                <a:cs typeface="Times New Roman"/>
              </a:rPr>
              <a:t>two </a:t>
            </a:r>
            <a:r>
              <a:rPr lang="en-US" sz="1900" dirty="0" smtClean="0">
                <a:latin typeface="Times New Roman"/>
                <a:cs typeface="Times New Roman"/>
              </a:rPr>
              <a:t>vectors </a:t>
            </a:r>
            <a:r>
              <a:rPr lang="en-US" sz="1900" b="1" dirty="0" smtClean="0">
                <a:latin typeface="Times New Roman"/>
                <a:cs typeface="Times New Roman"/>
              </a:rPr>
              <a:t>A </a:t>
            </a:r>
            <a:r>
              <a:rPr lang="en-US" sz="1900" dirty="0" smtClean="0">
                <a:latin typeface="Times New Roman"/>
                <a:cs typeface="Times New Roman"/>
              </a:rPr>
              <a:t>and </a:t>
            </a:r>
            <a:r>
              <a:rPr lang="en-US" sz="1900" b="1" spc="-5" dirty="0" smtClean="0">
                <a:latin typeface="Times New Roman"/>
                <a:cs typeface="Times New Roman"/>
              </a:rPr>
              <a:t>B</a:t>
            </a:r>
            <a:r>
              <a:rPr lang="en-US" sz="1900" spc="-5" dirty="0" smtClean="0">
                <a:latin typeface="Times New Roman"/>
                <a:cs typeface="Times New Roman"/>
              </a:rPr>
              <a:t>, </a:t>
            </a:r>
            <a:r>
              <a:rPr lang="en-US" sz="1900" dirty="0" smtClean="0">
                <a:latin typeface="Times New Roman"/>
                <a:cs typeface="Times New Roman"/>
              </a:rPr>
              <a:t>denoted </a:t>
            </a:r>
            <a:r>
              <a:rPr lang="en-US" sz="1900" spc="-5" dirty="0" smtClean="0">
                <a:latin typeface="Times New Roman"/>
                <a:cs typeface="Times New Roman"/>
              </a:rPr>
              <a:t>by  </a:t>
            </a:r>
            <a:r>
              <a:rPr lang="en-US" sz="1900" b="1" dirty="0" smtClean="0">
                <a:latin typeface="Times New Roman"/>
                <a:cs typeface="Times New Roman"/>
              </a:rPr>
              <a:t>A</a:t>
            </a:r>
            <a:r>
              <a:rPr lang="en-US" sz="1900" b="1" spc="-70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.</a:t>
            </a:r>
            <a:r>
              <a:rPr lang="en-US" sz="1900" b="1" spc="-60" dirty="0" smtClean="0">
                <a:latin typeface="Times New Roman"/>
                <a:cs typeface="Times New Roman"/>
              </a:rPr>
              <a:t> </a:t>
            </a:r>
            <a:r>
              <a:rPr lang="en-US" sz="1900" b="1" spc="-5" dirty="0" smtClean="0">
                <a:latin typeface="Times New Roman"/>
                <a:cs typeface="Times New Roman"/>
              </a:rPr>
              <a:t>B</a:t>
            </a:r>
            <a:r>
              <a:rPr lang="en-US" sz="1900" spc="-5" dirty="0" smtClean="0">
                <a:latin typeface="Times New Roman"/>
                <a:cs typeface="Times New Roman"/>
              </a:rPr>
              <a:t>,</a:t>
            </a:r>
            <a:r>
              <a:rPr lang="en-US" sz="1900" spc="-7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is</a:t>
            </a:r>
            <a:r>
              <a:rPr lang="en-US" sz="1900" spc="-7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defined</a:t>
            </a:r>
            <a:r>
              <a:rPr lang="en-US" sz="1900" spc="-10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as</a:t>
            </a:r>
            <a:r>
              <a:rPr lang="en-US" sz="1900" spc="-6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8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product</a:t>
            </a:r>
            <a:r>
              <a:rPr lang="en-US" sz="1900" spc="-11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of</a:t>
            </a:r>
            <a:r>
              <a:rPr lang="en-US" sz="1900" spc="-7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70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magnitudes</a:t>
            </a:r>
            <a:r>
              <a:rPr lang="en-US" sz="1900" spc="-10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of</a:t>
            </a:r>
            <a:r>
              <a:rPr lang="en-US" sz="1900" spc="-2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A</a:t>
            </a:r>
            <a:r>
              <a:rPr lang="en-US" sz="1900" b="1" spc="-6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7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B</a:t>
            </a:r>
            <a:r>
              <a:rPr lang="en-US" sz="1900" b="1" spc="-7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6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85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cosine  </a:t>
            </a:r>
            <a:r>
              <a:rPr lang="en-US" sz="1900" dirty="0" smtClean="0">
                <a:latin typeface="Times New Roman"/>
                <a:cs typeface="Times New Roman"/>
              </a:rPr>
              <a:t>of the angle </a:t>
            </a:r>
            <a:r>
              <a:rPr lang="en-US" sz="1900" i="1" dirty="0" smtClean="0">
                <a:latin typeface="Times New Roman"/>
                <a:cs typeface="Times New Roman"/>
              </a:rPr>
              <a:t>θ </a:t>
            </a:r>
            <a:r>
              <a:rPr lang="en-US" sz="1900" dirty="0" smtClean="0">
                <a:latin typeface="Times New Roman"/>
                <a:cs typeface="Times New Roman"/>
              </a:rPr>
              <a:t>between </a:t>
            </a:r>
            <a:r>
              <a:rPr lang="en-US" sz="1900" spc="-5" dirty="0" smtClean="0">
                <a:latin typeface="Times New Roman"/>
                <a:cs typeface="Times New Roman"/>
              </a:rPr>
              <a:t>them. </a:t>
            </a:r>
            <a:r>
              <a:rPr lang="en-US" sz="1900" dirty="0" smtClean="0">
                <a:latin typeface="Times New Roman"/>
                <a:cs typeface="Times New Roman"/>
              </a:rPr>
              <a:t>In</a:t>
            </a:r>
            <a:r>
              <a:rPr lang="en-US" sz="1900" spc="-5" dirty="0" smtClean="0">
                <a:latin typeface="Times New Roman"/>
                <a:cs typeface="Times New Roman"/>
              </a:rPr>
              <a:t> symbols,</a:t>
            </a:r>
            <a:endParaRPr lang="en-US" sz="19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n-US" sz="1900" dirty="0" smtClean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buNone/>
              <a:tabLst>
                <a:tab pos="2120265" algn="l"/>
              </a:tabLst>
            </a:pPr>
            <a:r>
              <a:rPr lang="en-US" sz="1900" spc="-250" dirty="0" smtClean="0">
                <a:latin typeface="UKIJ Tughra"/>
                <a:cs typeface="UKIJ Tughra"/>
              </a:rPr>
              <a:t>𝐀  </a:t>
            </a:r>
            <a:r>
              <a:rPr lang="en-US" sz="1900" spc="-250" dirty="0" smtClean="0">
                <a:latin typeface="Times New Roman"/>
                <a:cs typeface="Times New Roman"/>
              </a:rPr>
              <a:t>·  </a:t>
            </a:r>
            <a:r>
              <a:rPr lang="en-US" sz="1900" spc="-265" dirty="0" smtClean="0">
                <a:latin typeface="UKIJ Tughra"/>
                <a:cs typeface="UKIJ Tughra"/>
              </a:rPr>
              <a:t>𝐁   </a:t>
            </a:r>
            <a:r>
              <a:rPr lang="en-US" sz="1900" spc="-180" dirty="0" smtClean="0">
                <a:latin typeface="UKIJ Tughra"/>
                <a:cs typeface="UKIJ Tughra"/>
              </a:rPr>
              <a:t> </a:t>
            </a:r>
            <a:r>
              <a:rPr lang="en-US" sz="1900" spc="-155" dirty="0" smtClean="0">
                <a:latin typeface="UKIJ Tughra"/>
                <a:cs typeface="UKIJ Tughra"/>
              </a:rPr>
              <a:t>=</a:t>
            </a:r>
            <a:r>
              <a:rPr lang="en-US" sz="1900" spc="40" dirty="0" smtClean="0">
                <a:latin typeface="UKIJ Tughra"/>
                <a:cs typeface="UKIJ Tughra"/>
              </a:rPr>
              <a:t> AB Cos</a:t>
            </a:r>
            <a:r>
              <a:rPr lang="el-GR" sz="1900" spc="40" dirty="0" smtClean="0">
                <a:latin typeface="Times New Roman"/>
                <a:cs typeface="Times New Roman"/>
              </a:rPr>
              <a:t>ϴ</a:t>
            </a:r>
            <a:r>
              <a:rPr lang="en-US" sz="1900" spc="-409" dirty="0" smtClean="0">
                <a:latin typeface="UKIJ Tughra"/>
                <a:cs typeface="UKIJ Tughra"/>
              </a:rPr>
              <a:t>	</a:t>
            </a:r>
            <a:r>
              <a:rPr lang="en-US" sz="1900" spc="-425" dirty="0" smtClean="0">
                <a:latin typeface="UKIJ Tughra"/>
                <a:cs typeface="UKIJ Tughra"/>
              </a:rPr>
              <a:t>0</a:t>
            </a:r>
            <a:r>
              <a:rPr lang="en-US" sz="1900" spc="35" dirty="0" smtClean="0">
                <a:latin typeface="UKIJ Tughra"/>
                <a:cs typeface="UKIJ Tughra"/>
              </a:rPr>
              <a:t> </a:t>
            </a:r>
            <a:r>
              <a:rPr lang="en-US" sz="1900" spc="-40" dirty="0" smtClean="0">
                <a:latin typeface="UKIJ Tughra"/>
                <a:cs typeface="UKIJ Tughra"/>
              </a:rPr>
              <a:t>≤ </a:t>
            </a:r>
            <a:r>
              <a:rPr lang="en-US" sz="1900" spc="-409" dirty="0" smtClean="0">
                <a:latin typeface="UKIJ Tughra"/>
                <a:cs typeface="UKIJ Tughra"/>
              </a:rPr>
              <a:t>𝜃</a:t>
            </a:r>
            <a:r>
              <a:rPr lang="en-US" sz="1900" spc="65" dirty="0" smtClean="0">
                <a:latin typeface="UKIJ Tughra"/>
                <a:cs typeface="UKIJ Tughra"/>
              </a:rPr>
              <a:t> </a:t>
            </a:r>
            <a:r>
              <a:rPr lang="en-US" sz="1900" spc="-40" dirty="0" smtClean="0">
                <a:latin typeface="UKIJ Tughra"/>
                <a:cs typeface="UKIJ Tughra"/>
              </a:rPr>
              <a:t>≤</a:t>
            </a:r>
            <a:r>
              <a:rPr lang="en-US" sz="1900" spc="105" dirty="0" smtClean="0">
                <a:latin typeface="UKIJ Tughra"/>
                <a:cs typeface="UKIJ Tughra"/>
              </a:rPr>
              <a:t> </a:t>
            </a:r>
            <a:r>
              <a:rPr lang="en-US" sz="1900" spc="-370" dirty="0" smtClean="0">
                <a:latin typeface="UKIJ Tughra"/>
                <a:cs typeface="UKIJ Tughra"/>
              </a:rPr>
              <a:t>𝜋</a:t>
            </a:r>
          </a:p>
          <a:p>
            <a:pPr marL="177800" marR="130810" lvl="1" indent="179705" algn="just">
              <a:lnSpc>
                <a:spcPct val="143800"/>
              </a:lnSpc>
              <a:buNone/>
              <a:tabLst>
                <a:tab pos="718820" algn="l"/>
              </a:tabLst>
            </a:pPr>
            <a:endParaRPr lang="en-US" sz="1900" b="1" spc="-370" dirty="0" smtClean="0">
              <a:latin typeface="UKIJ Tughra"/>
              <a:cs typeface="Times New Roman"/>
            </a:endParaRPr>
          </a:p>
          <a:p>
            <a:pPr marL="177800" marR="130810" lvl="1" indent="179705" algn="just">
              <a:lnSpc>
                <a:spcPct val="143800"/>
              </a:lnSpc>
              <a:buFont typeface="Arial" pitchFamily="34" charset="0"/>
              <a:buChar char="•"/>
              <a:tabLst>
                <a:tab pos="718820" algn="l"/>
              </a:tabLst>
            </a:pPr>
            <a:r>
              <a:rPr lang="en-US" sz="1900" b="1" dirty="0" smtClean="0">
                <a:latin typeface="Times New Roman"/>
                <a:cs typeface="Times New Roman"/>
              </a:rPr>
              <a:t>The Cross or vector product </a:t>
            </a:r>
            <a:r>
              <a:rPr lang="en-US" sz="1900" dirty="0" smtClean="0">
                <a:latin typeface="Times New Roman"/>
                <a:cs typeface="Times New Roman"/>
              </a:rPr>
              <a:t>of </a:t>
            </a:r>
            <a:r>
              <a:rPr lang="en-US" sz="1900" b="1" dirty="0" smtClean="0">
                <a:latin typeface="Times New Roman"/>
                <a:cs typeface="Times New Roman"/>
              </a:rPr>
              <a:t>A </a:t>
            </a:r>
            <a:r>
              <a:rPr lang="en-US" sz="1900" dirty="0" smtClean="0">
                <a:latin typeface="Times New Roman"/>
                <a:cs typeface="Times New Roman"/>
              </a:rPr>
              <a:t>and </a:t>
            </a:r>
            <a:r>
              <a:rPr lang="en-US" sz="1900" b="1" dirty="0" smtClean="0">
                <a:latin typeface="Times New Roman"/>
                <a:cs typeface="Times New Roman"/>
              </a:rPr>
              <a:t>B </a:t>
            </a:r>
            <a:r>
              <a:rPr lang="en-US" sz="1900" dirty="0" smtClean="0">
                <a:latin typeface="Times New Roman"/>
                <a:cs typeface="Times New Roman"/>
              </a:rPr>
              <a:t>is a vector </a:t>
            </a:r>
            <a:r>
              <a:rPr lang="en-US" sz="1900" b="1" dirty="0" smtClean="0">
                <a:latin typeface="Times New Roman"/>
                <a:cs typeface="Times New Roman"/>
              </a:rPr>
              <a:t>C = A × </a:t>
            </a:r>
            <a:r>
              <a:rPr lang="en-US" sz="1900" b="1" spc="-5" dirty="0" smtClean="0">
                <a:latin typeface="Times New Roman"/>
                <a:cs typeface="Times New Roman"/>
              </a:rPr>
              <a:t>B</a:t>
            </a:r>
            <a:r>
              <a:rPr lang="en-US" sz="1900" spc="-5" dirty="0" smtClean="0">
                <a:latin typeface="Times New Roman"/>
                <a:cs typeface="Times New Roman"/>
              </a:rPr>
              <a:t>,  The magnitude </a:t>
            </a:r>
            <a:r>
              <a:rPr lang="en-US" sz="1900" dirty="0" smtClean="0">
                <a:latin typeface="Times New Roman"/>
                <a:cs typeface="Times New Roman"/>
              </a:rPr>
              <a:t>of </a:t>
            </a:r>
            <a:r>
              <a:rPr lang="en-US" sz="1900" b="1" dirty="0" smtClean="0">
                <a:latin typeface="Times New Roman"/>
                <a:cs typeface="Times New Roman"/>
              </a:rPr>
              <a:t>A × B </a:t>
            </a:r>
            <a:r>
              <a:rPr lang="en-US" sz="1900" dirty="0" smtClean="0">
                <a:latin typeface="Times New Roman"/>
                <a:cs typeface="Times New Roman"/>
              </a:rPr>
              <a:t>is defined as the product of the </a:t>
            </a:r>
            <a:r>
              <a:rPr lang="en-US" sz="1900" spc="-5" dirty="0" smtClean="0">
                <a:latin typeface="Times New Roman"/>
                <a:cs typeface="Times New Roman"/>
              </a:rPr>
              <a:t>magnitudes </a:t>
            </a:r>
            <a:r>
              <a:rPr lang="en-US" sz="1900" dirty="0" smtClean="0">
                <a:latin typeface="Times New Roman"/>
                <a:cs typeface="Times New Roman"/>
              </a:rPr>
              <a:t>of </a:t>
            </a:r>
            <a:r>
              <a:rPr lang="en-US" sz="1900" b="1" dirty="0" smtClean="0">
                <a:latin typeface="Times New Roman"/>
                <a:cs typeface="Times New Roman"/>
              </a:rPr>
              <a:t>A 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60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B</a:t>
            </a:r>
            <a:r>
              <a:rPr lang="en-US" sz="1900" b="1" spc="-4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5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5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sine</a:t>
            </a:r>
            <a:r>
              <a:rPr lang="en-US" sz="1900" spc="-7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of</a:t>
            </a:r>
            <a:r>
              <a:rPr lang="en-US" sz="1900" spc="-4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5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angle</a:t>
            </a:r>
            <a:r>
              <a:rPr lang="en-US" sz="1900" spc="-45" dirty="0" smtClean="0">
                <a:latin typeface="Times New Roman"/>
                <a:cs typeface="Times New Roman"/>
              </a:rPr>
              <a:t> </a:t>
            </a:r>
            <a:r>
              <a:rPr lang="en-US" sz="1900" i="1" dirty="0" smtClean="0">
                <a:latin typeface="Times New Roman"/>
                <a:cs typeface="Times New Roman"/>
              </a:rPr>
              <a:t>θ</a:t>
            </a:r>
            <a:r>
              <a:rPr lang="en-US" sz="1900" i="1" spc="-4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between</a:t>
            </a:r>
            <a:r>
              <a:rPr lang="en-US" sz="1900" spc="-60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them.</a:t>
            </a:r>
            <a:r>
              <a:rPr lang="en-US" sz="1900" spc="-40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The</a:t>
            </a:r>
            <a:r>
              <a:rPr lang="en-US" sz="1900" spc="-5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direction</a:t>
            </a:r>
            <a:r>
              <a:rPr lang="en-US" sz="1900" spc="-8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of</a:t>
            </a:r>
            <a:r>
              <a:rPr lang="en-US" sz="1900" spc="-4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65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vector  </a:t>
            </a:r>
            <a:r>
              <a:rPr lang="en-US" sz="1900" b="1" dirty="0" smtClean="0">
                <a:latin typeface="Times New Roman"/>
                <a:cs typeface="Times New Roman"/>
              </a:rPr>
              <a:t>C</a:t>
            </a:r>
            <a:r>
              <a:rPr lang="en-US" sz="1900" b="1" spc="-2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=</a:t>
            </a:r>
            <a:r>
              <a:rPr lang="en-US" sz="1900" b="1" spc="-10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A</a:t>
            </a:r>
            <a:r>
              <a:rPr lang="en-US" sz="1900" b="1" spc="-2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×</a:t>
            </a:r>
            <a:r>
              <a:rPr lang="en-US" sz="1900" b="1" spc="-2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B</a:t>
            </a:r>
            <a:r>
              <a:rPr lang="en-US" sz="1900" b="1" spc="-1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is</a:t>
            </a:r>
            <a:r>
              <a:rPr lang="en-US" sz="1900" spc="-2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perpendicular</a:t>
            </a:r>
            <a:r>
              <a:rPr lang="en-US" sz="1900" spc="-6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to</a:t>
            </a:r>
            <a:r>
              <a:rPr lang="en-US" sz="1900" spc="-2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the</a:t>
            </a:r>
            <a:r>
              <a:rPr lang="en-US" sz="1900" spc="-3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plane</a:t>
            </a:r>
            <a:r>
              <a:rPr lang="en-US" sz="1900" spc="-5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of</a:t>
            </a:r>
            <a:r>
              <a:rPr lang="en-US" sz="1900" spc="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A</a:t>
            </a:r>
            <a:r>
              <a:rPr lang="en-US" sz="1900" b="1" spc="-10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35" dirty="0" smtClean="0">
                <a:latin typeface="Times New Roman"/>
                <a:cs typeface="Times New Roman"/>
              </a:rPr>
              <a:t> </a:t>
            </a:r>
            <a:r>
              <a:rPr lang="en-US" sz="1900" b="1" dirty="0" smtClean="0">
                <a:latin typeface="Times New Roman"/>
                <a:cs typeface="Times New Roman"/>
              </a:rPr>
              <a:t>B</a:t>
            </a:r>
            <a:r>
              <a:rPr lang="en-US" sz="1900" b="1" spc="-1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and</a:t>
            </a:r>
            <a:r>
              <a:rPr lang="en-US" sz="1900" spc="-3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such</a:t>
            </a:r>
            <a:r>
              <a:rPr lang="en-US" sz="1900" spc="-35" dirty="0" smtClean="0">
                <a:latin typeface="Times New Roman"/>
                <a:cs typeface="Times New Roman"/>
              </a:rPr>
              <a:t> </a:t>
            </a:r>
            <a:r>
              <a:rPr lang="en-US" sz="1900" dirty="0" smtClean="0">
                <a:latin typeface="Times New Roman"/>
                <a:cs typeface="Times New Roman"/>
              </a:rPr>
              <a:t>that</a:t>
            </a:r>
            <a:r>
              <a:rPr lang="en-US" sz="1900" spc="-25" dirty="0" smtClean="0">
                <a:latin typeface="Times New Roman"/>
                <a:cs typeface="Times New Roman"/>
              </a:rPr>
              <a:t> </a:t>
            </a:r>
            <a:r>
              <a:rPr lang="en-US" sz="1900" b="1" spc="-5" dirty="0" smtClean="0">
                <a:latin typeface="Times New Roman"/>
                <a:cs typeface="Times New Roman"/>
              </a:rPr>
              <a:t>A</a:t>
            </a:r>
            <a:r>
              <a:rPr lang="en-US" sz="1900" spc="-5" dirty="0" smtClean="0">
                <a:latin typeface="Times New Roman"/>
                <a:cs typeface="Times New Roman"/>
              </a:rPr>
              <a:t>, </a:t>
            </a:r>
            <a:r>
              <a:rPr lang="en-US" sz="1900" b="1" dirty="0" smtClean="0">
                <a:latin typeface="Times New Roman"/>
                <a:cs typeface="Times New Roman"/>
              </a:rPr>
              <a:t>B</a:t>
            </a:r>
            <a:r>
              <a:rPr lang="en-US" sz="1900" b="1" spc="-30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and  </a:t>
            </a:r>
            <a:r>
              <a:rPr lang="en-US" sz="1900" b="1" dirty="0" smtClean="0">
                <a:latin typeface="Times New Roman"/>
                <a:cs typeface="Times New Roman"/>
              </a:rPr>
              <a:t>C </a:t>
            </a:r>
            <a:r>
              <a:rPr lang="en-US" sz="1900" dirty="0" smtClean="0">
                <a:latin typeface="Times New Roman"/>
                <a:cs typeface="Times New Roman"/>
              </a:rPr>
              <a:t>form a right-handed </a:t>
            </a:r>
            <a:r>
              <a:rPr lang="en-US" sz="1900" spc="-5" dirty="0" smtClean="0">
                <a:latin typeface="Times New Roman"/>
                <a:cs typeface="Times New Roman"/>
              </a:rPr>
              <a:t>system. </a:t>
            </a:r>
            <a:r>
              <a:rPr lang="en-US" sz="1900" dirty="0" smtClean="0">
                <a:latin typeface="Times New Roman"/>
                <a:cs typeface="Times New Roman"/>
              </a:rPr>
              <a:t>In</a:t>
            </a:r>
            <a:r>
              <a:rPr lang="en-US" sz="1900" spc="-25" dirty="0" smtClean="0">
                <a:latin typeface="Times New Roman"/>
                <a:cs typeface="Times New Roman"/>
              </a:rPr>
              <a:t> </a:t>
            </a:r>
            <a:r>
              <a:rPr lang="en-US" sz="1900" spc="-5" dirty="0" smtClean="0">
                <a:latin typeface="Times New Roman"/>
                <a:cs typeface="Times New Roman"/>
              </a:rPr>
              <a:t>symbols,</a:t>
            </a:r>
            <a:endParaRPr lang="en-US" sz="1900" dirty="0" smtClean="0">
              <a:latin typeface="Times New Roman"/>
              <a:cs typeface="Times New Roman"/>
            </a:endParaRPr>
          </a:p>
          <a:p>
            <a:pPr marL="213360" algn="ctr">
              <a:lnSpc>
                <a:spcPct val="100000"/>
              </a:lnSpc>
              <a:spcBef>
                <a:spcPts val="805"/>
              </a:spcBef>
              <a:buNone/>
              <a:tabLst>
                <a:tab pos="2479675" algn="l"/>
              </a:tabLst>
            </a:pPr>
            <a:r>
              <a:rPr lang="en-US" sz="1900" spc="-250" dirty="0" smtClean="0">
                <a:latin typeface="UKIJ Tughra"/>
                <a:cs typeface="UKIJ Tughra"/>
              </a:rPr>
              <a:t>𝐀      </a:t>
            </a:r>
            <a:r>
              <a:rPr lang="en-US" sz="1900" spc="-200" dirty="0" smtClean="0">
                <a:latin typeface="UKIJ Tughra"/>
                <a:cs typeface="UKIJ Tughra"/>
              </a:rPr>
              <a:t>×    </a:t>
            </a:r>
            <a:r>
              <a:rPr lang="en-US" sz="1900" spc="-265" dirty="0" smtClean="0">
                <a:latin typeface="UKIJ Tughra"/>
                <a:cs typeface="UKIJ Tughra"/>
              </a:rPr>
              <a:t>𝐁   </a:t>
            </a:r>
            <a:r>
              <a:rPr lang="en-US" sz="1900" spc="-180" dirty="0" smtClean="0">
                <a:latin typeface="UKIJ Tughra"/>
                <a:cs typeface="UKIJ Tughra"/>
              </a:rPr>
              <a:t> </a:t>
            </a:r>
            <a:r>
              <a:rPr lang="en-US" sz="1900" spc="-155" dirty="0" smtClean="0">
                <a:latin typeface="UKIJ Tughra"/>
                <a:cs typeface="UKIJ Tughra"/>
              </a:rPr>
              <a:t>=</a:t>
            </a:r>
            <a:r>
              <a:rPr lang="en-US" sz="1900" spc="40" dirty="0" smtClean="0">
                <a:latin typeface="UKIJ Tughra"/>
                <a:cs typeface="UKIJ Tughra"/>
              </a:rPr>
              <a:t> AB Sin</a:t>
            </a:r>
            <a:r>
              <a:rPr lang="el-GR" sz="1900" spc="40" dirty="0" smtClean="0">
                <a:latin typeface="Times New Roman"/>
                <a:cs typeface="Times New Roman"/>
              </a:rPr>
              <a:t>ϴ</a:t>
            </a:r>
            <a:r>
              <a:rPr lang="en-US" sz="1900" i="1" spc="40" dirty="0" smtClean="0">
                <a:latin typeface="Times New Roman"/>
                <a:cs typeface="Times New Roman"/>
              </a:rPr>
              <a:t> </a:t>
            </a:r>
            <a:r>
              <a:rPr lang="en-US" sz="1900" spc="-395" dirty="0" smtClean="0">
                <a:latin typeface="UKIJ Tughra"/>
                <a:cs typeface="UKIJ Tughra"/>
              </a:rPr>
              <a:t>𝑢	</a:t>
            </a:r>
            <a:r>
              <a:rPr lang="en-US" sz="1900" spc="-5" dirty="0" smtClean="0">
                <a:latin typeface="Times New Roman"/>
                <a:cs typeface="Times New Roman"/>
              </a:rPr>
              <a:t>where </a:t>
            </a:r>
            <a:r>
              <a:rPr lang="en-US" sz="1900" i="1" dirty="0" smtClean="0">
                <a:latin typeface="Times New Roman"/>
                <a:cs typeface="Times New Roman"/>
              </a:rPr>
              <a:t>u </a:t>
            </a:r>
            <a:r>
              <a:rPr lang="en-US" sz="1900" dirty="0" smtClean="0">
                <a:latin typeface="Times New Roman"/>
                <a:cs typeface="Times New Roman"/>
              </a:rPr>
              <a:t>is a unit vector </a:t>
            </a:r>
            <a:r>
              <a:rPr lang="en-US" sz="1900" spc="-5" dirty="0" smtClean="0">
                <a:latin typeface="Times New Roman"/>
                <a:cs typeface="Times New Roman"/>
              </a:rPr>
              <a:t>indicating </a:t>
            </a:r>
            <a:r>
              <a:rPr lang="en-US" sz="1900" dirty="0" smtClean="0">
                <a:latin typeface="Times New Roman"/>
                <a:cs typeface="Times New Roman"/>
              </a:rPr>
              <a:t>the direction of </a:t>
            </a:r>
            <a:r>
              <a:rPr lang="en-US" sz="1900" b="1" dirty="0" smtClean="0">
                <a:latin typeface="Times New Roman"/>
                <a:cs typeface="Times New Roman"/>
              </a:rPr>
              <a:t>A × </a:t>
            </a:r>
            <a:r>
              <a:rPr lang="en-US" sz="1900" b="1" spc="-5" dirty="0" smtClean="0">
                <a:latin typeface="Times New Roman"/>
                <a:cs typeface="Times New Roman"/>
              </a:rPr>
              <a:t>B </a:t>
            </a:r>
            <a:r>
              <a:rPr lang="en-US" sz="1900" spc="-395" dirty="0" smtClean="0">
                <a:latin typeface="UKIJ Tughra"/>
                <a:cs typeface="UKIJ Tughra"/>
              </a:rPr>
              <a:t>	</a:t>
            </a:r>
            <a:endParaRPr lang="pt-BR" sz="19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20200" cy="102076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Scalar and Vector Triple products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799"/>
            <a:ext cx="10972800" cy="4678367"/>
          </a:xfrm>
        </p:spPr>
        <p:txBody>
          <a:bodyPr>
            <a:normAutofit/>
          </a:bodyPr>
          <a:lstStyle/>
          <a:p>
            <a:pPr marL="50800" marR="43180" lvl="1" indent="179705" algn="just">
              <a:lnSpc>
                <a:spcPct val="143900"/>
              </a:lnSpc>
              <a:buNone/>
              <a:tabLst>
                <a:tab pos="500380" algn="l"/>
              </a:tabLst>
            </a:pPr>
            <a:r>
              <a:rPr lang="en-US" sz="1600" spc="-5" dirty="0" smtClean="0">
                <a:latin typeface="Times New Roman"/>
                <a:cs typeface="Times New Roman"/>
              </a:rPr>
              <a:t>Dot </a:t>
            </a:r>
            <a:r>
              <a:rPr lang="en-US" sz="1600" dirty="0" smtClean="0">
                <a:latin typeface="Times New Roman"/>
                <a:cs typeface="Times New Roman"/>
              </a:rPr>
              <a:t>and cross </a:t>
            </a:r>
            <a:r>
              <a:rPr lang="en-US" sz="1600" spc="-5" dirty="0" smtClean="0">
                <a:latin typeface="Times New Roman"/>
                <a:cs typeface="Times New Roman"/>
              </a:rPr>
              <a:t>multiplication </a:t>
            </a:r>
            <a:r>
              <a:rPr lang="en-US" sz="1600" dirty="0" smtClean="0">
                <a:latin typeface="Times New Roman"/>
                <a:cs typeface="Times New Roman"/>
              </a:rPr>
              <a:t>of three vectors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,</a:t>
            </a:r>
            <a:r>
              <a:rPr lang="en-US" sz="1600" spc="-155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B  </a:t>
            </a:r>
            <a:r>
              <a:rPr lang="en-US" sz="1600" dirty="0" smtClean="0">
                <a:latin typeface="Times New Roman"/>
                <a:cs typeface="Times New Roman"/>
              </a:rPr>
              <a:t>and </a:t>
            </a:r>
            <a:r>
              <a:rPr lang="en-US" sz="1600" b="1" dirty="0" smtClean="0">
                <a:latin typeface="Times New Roman"/>
                <a:cs typeface="Times New Roman"/>
              </a:rPr>
              <a:t>C </a:t>
            </a:r>
            <a:r>
              <a:rPr lang="en-US" sz="1600" spc="-10" dirty="0" smtClean="0">
                <a:latin typeface="Times New Roman"/>
                <a:cs typeface="Times New Roman"/>
              </a:rPr>
              <a:t>may </a:t>
            </a:r>
            <a:r>
              <a:rPr lang="en-US" sz="1600" dirty="0" smtClean="0">
                <a:latin typeface="Times New Roman"/>
                <a:cs typeface="Times New Roman"/>
              </a:rPr>
              <a:t>produce meaningful products of the form </a:t>
            </a:r>
            <a:r>
              <a:rPr lang="en-US" sz="1600" spc="15" dirty="0" smtClean="0">
                <a:latin typeface="Times New Roman"/>
                <a:cs typeface="Times New Roman"/>
              </a:rPr>
              <a:t>(</a:t>
            </a:r>
            <a:r>
              <a:rPr lang="en-US" sz="1600" b="1" spc="15" dirty="0" smtClean="0">
                <a:latin typeface="Times New Roman"/>
                <a:cs typeface="Times New Roman"/>
              </a:rPr>
              <a:t>A </a:t>
            </a:r>
            <a:r>
              <a:rPr lang="en-US" sz="1600" b="1" dirty="0" smtClean="0">
                <a:latin typeface="Times New Roman"/>
                <a:cs typeface="Times New Roman"/>
              </a:rPr>
              <a:t>. </a:t>
            </a:r>
            <a:r>
              <a:rPr lang="en-US" sz="1600" b="1" spc="-5" dirty="0" smtClean="0">
                <a:latin typeface="Times New Roman"/>
                <a:cs typeface="Times New Roman"/>
              </a:rPr>
              <a:t>B</a:t>
            </a:r>
            <a:r>
              <a:rPr lang="en-US" sz="1600" spc="-5" dirty="0" smtClean="0">
                <a:latin typeface="Times New Roman"/>
                <a:cs typeface="Times New Roman"/>
              </a:rPr>
              <a:t>)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, </a:t>
            </a:r>
            <a:r>
              <a:rPr lang="en-US" sz="1600" b="1" dirty="0" smtClean="0">
                <a:latin typeface="Times New Roman"/>
                <a:cs typeface="Times New Roman"/>
              </a:rPr>
              <a:t>A . </a:t>
            </a:r>
            <a:r>
              <a:rPr lang="en-US" sz="1600" spc="-5" dirty="0" smtClean="0">
                <a:latin typeface="Times New Roman"/>
                <a:cs typeface="Times New Roman"/>
              </a:rPr>
              <a:t>(</a:t>
            </a:r>
            <a:r>
              <a:rPr lang="en-US" sz="1600" b="1" spc="-5" dirty="0" smtClean="0">
                <a:latin typeface="Times New Roman"/>
                <a:cs typeface="Times New Roman"/>
              </a:rPr>
              <a:t>B×C</a:t>
            </a:r>
            <a:r>
              <a:rPr lang="en-US" sz="1600" spc="-5" dirty="0" smtClean="0">
                <a:latin typeface="Times New Roman"/>
                <a:cs typeface="Times New Roman"/>
              </a:rPr>
              <a:t>)  </a:t>
            </a:r>
            <a:r>
              <a:rPr lang="en-US" sz="1600" dirty="0" smtClean="0">
                <a:latin typeface="Times New Roman"/>
                <a:cs typeface="Times New Roman"/>
              </a:rPr>
              <a:t>and </a:t>
            </a:r>
            <a:r>
              <a:rPr lang="en-US" sz="1600" b="1" spc="-5" dirty="0" smtClean="0">
                <a:latin typeface="Times New Roman"/>
                <a:cs typeface="Times New Roman"/>
              </a:rPr>
              <a:t>A×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b="1" dirty="0" smtClean="0">
                <a:latin typeface="Times New Roman"/>
                <a:cs typeface="Times New Roman"/>
              </a:rPr>
              <a:t>B×C</a:t>
            </a:r>
            <a:r>
              <a:rPr lang="en-US" sz="1600" dirty="0" smtClean="0">
                <a:latin typeface="Times New Roman"/>
                <a:cs typeface="Times New Roman"/>
              </a:rPr>
              <a:t>). </a:t>
            </a:r>
            <a:r>
              <a:rPr lang="en-US" sz="1600" spc="-5" dirty="0" smtClean="0">
                <a:latin typeface="Times New Roman"/>
                <a:cs typeface="Times New Roman"/>
              </a:rPr>
              <a:t>The </a:t>
            </a:r>
            <a:r>
              <a:rPr lang="en-US" sz="1600" dirty="0" smtClean="0">
                <a:latin typeface="Times New Roman"/>
                <a:cs typeface="Times New Roman"/>
              </a:rPr>
              <a:t>following law is valid:</a:t>
            </a:r>
          </a:p>
          <a:p>
            <a:pPr marL="94615">
              <a:lnSpc>
                <a:spcPct val="100000"/>
              </a:lnSpc>
              <a:spcBef>
                <a:spcPts val="1335"/>
              </a:spcBef>
              <a:buNone/>
            </a:pPr>
            <a:r>
              <a:rPr lang="en-US" sz="1600" dirty="0" smtClean="0">
                <a:latin typeface="Times New Roman"/>
                <a:cs typeface="Times New Roman"/>
              </a:rPr>
              <a:t>    (</a:t>
            </a:r>
            <a:r>
              <a:rPr lang="en-US" sz="1600" b="1" dirty="0" smtClean="0">
                <a:latin typeface="Times New Roman"/>
                <a:cs typeface="Times New Roman"/>
              </a:rPr>
              <a:t>A . B</a:t>
            </a:r>
            <a:r>
              <a:rPr lang="en-US" sz="1600" dirty="0" smtClean="0">
                <a:latin typeface="Times New Roman"/>
                <a:cs typeface="Times New Roman"/>
              </a:rPr>
              <a:t>)</a:t>
            </a:r>
            <a:r>
              <a:rPr lang="en-US" sz="1600" b="1" dirty="0" smtClean="0">
                <a:latin typeface="Times New Roman"/>
                <a:cs typeface="Times New Roman"/>
              </a:rPr>
              <a:t>C ≠ </a:t>
            </a:r>
            <a:r>
              <a:rPr lang="en-US" sz="1600" b="1" spc="-5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(</a:t>
            </a:r>
            <a:r>
              <a:rPr lang="en-US" sz="1600" b="1" spc="-5" dirty="0" smtClean="0">
                <a:latin typeface="Times New Roman"/>
                <a:cs typeface="Times New Roman"/>
              </a:rPr>
              <a:t>B </a:t>
            </a:r>
            <a:r>
              <a:rPr lang="en-US" sz="1600" b="1" dirty="0" smtClean="0">
                <a:latin typeface="Times New Roman"/>
                <a:cs typeface="Times New Roman"/>
              </a:rPr>
              <a:t>.</a:t>
            </a:r>
            <a:r>
              <a:rPr lang="en-US" sz="1600" b="1" spc="-40" dirty="0" smtClean="0">
                <a:latin typeface="Times New Roman"/>
                <a:cs typeface="Times New Roman"/>
              </a:rPr>
              <a:t>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</a:t>
            </a:r>
          </a:p>
          <a:p>
            <a:pPr marL="94615">
              <a:spcBef>
                <a:spcPts val="1335"/>
              </a:spcBef>
              <a:buNone/>
            </a:pPr>
            <a:r>
              <a:rPr lang="en-US" sz="1600" spc="-5" dirty="0" smtClean="0">
                <a:latin typeface="Times New Roman"/>
                <a:cs typeface="Times New Roman"/>
              </a:rPr>
              <a:t>The </a:t>
            </a:r>
            <a:r>
              <a:rPr lang="en-US" sz="1600" dirty="0" smtClean="0">
                <a:latin typeface="Times New Roman"/>
                <a:cs typeface="Times New Roman"/>
              </a:rPr>
              <a:t>product </a:t>
            </a:r>
            <a:r>
              <a:rPr lang="en-US" sz="1600" b="1" dirty="0" smtClean="0">
                <a:latin typeface="Times New Roman"/>
                <a:cs typeface="Times New Roman"/>
              </a:rPr>
              <a:t>A .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b="1" dirty="0" smtClean="0">
                <a:latin typeface="Times New Roman"/>
                <a:cs typeface="Times New Roman"/>
              </a:rPr>
              <a:t>B ×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 </a:t>
            </a:r>
            <a:r>
              <a:rPr lang="en-US" sz="1600" dirty="0" smtClean="0">
                <a:latin typeface="Times New Roman"/>
                <a:cs typeface="Times New Roman"/>
              </a:rPr>
              <a:t>is </a:t>
            </a:r>
            <a:r>
              <a:rPr lang="en-US" sz="1600" spc="-5" dirty="0" smtClean="0">
                <a:latin typeface="Times New Roman"/>
                <a:cs typeface="Times New Roman"/>
              </a:rPr>
              <a:t>sometimes </a:t>
            </a:r>
            <a:r>
              <a:rPr lang="en-US" sz="1600" dirty="0" smtClean="0">
                <a:latin typeface="Times New Roman"/>
                <a:cs typeface="Times New Roman"/>
              </a:rPr>
              <a:t>called the </a:t>
            </a:r>
            <a:r>
              <a:rPr lang="en-US" sz="1600" b="1" dirty="0" smtClean="0">
                <a:latin typeface="Times New Roman"/>
                <a:cs typeface="Times New Roman"/>
              </a:rPr>
              <a:t>scalar triple </a:t>
            </a:r>
            <a:r>
              <a:rPr lang="en-US" sz="1600" b="1" spc="-5" dirty="0" smtClean="0">
                <a:latin typeface="Times New Roman"/>
                <a:cs typeface="Times New Roman"/>
              </a:rPr>
              <a:t>product </a:t>
            </a:r>
            <a:r>
              <a:rPr lang="en-US" sz="1600" spc="-5" dirty="0" smtClean="0">
                <a:latin typeface="Times New Roman"/>
                <a:cs typeface="Times New Roman"/>
              </a:rPr>
              <a:t>or  </a:t>
            </a:r>
            <a:r>
              <a:rPr lang="en-US" sz="1600" i="1" dirty="0" smtClean="0">
                <a:latin typeface="Times New Roman"/>
                <a:cs typeface="Times New Roman"/>
              </a:rPr>
              <a:t>box product </a:t>
            </a:r>
            <a:r>
              <a:rPr lang="en-US" sz="1600" dirty="0" smtClean="0">
                <a:latin typeface="Times New Roman"/>
                <a:cs typeface="Times New Roman"/>
              </a:rPr>
              <a:t>and </a:t>
            </a:r>
            <a:r>
              <a:rPr lang="en-US" sz="1600" spc="-10" dirty="0" smtClean="0">
                <a:latin typeface="Times New Roman"/>
                <a:cs typeface="Times New Roman"/>
              </a:rPr>
              <a:t>may </a:t>
            </a:r>
            <a:r>
              <a:rPr lang="en-US" sz="1600" dirty="0" smtClean="0">
                <a:latin typeface="Times New Roman"/>
                <a:cs typeface="Times New Roman"/>
              </a:rPr>
              <a:t>be denoted by </a:t>
            </a:r>
            <a:r>
              <a:rPr lang="en-US" sz="1600" spc="-5" dirty="0" smtClean="0">
                <a:latin typeface="Times New Roman"/>
                <a:cs typeface="Times New Roman"/>
              </a:rPr>
              <a:t>[</a:t>
            </a:r>
            <a:r>
              <a:rPr lang="en-US" sz="1600" b="1" spc="-5" dirty="0" smtClean="0">
                <a:latin typeface="Times New Roman"/>
                <a:cs typeface="Times New Roman"/>
              </a:rPr>
              <a:t>ABC</a:t>
            </a:r>
            <a:r>
              <a:rPr lang="en-US" sz="1600" spc="-5" dirty="0" smtClean="0">
                <a:latin typeface="Times New Roman"/>
                <a:cs typeface="Times New Roman"/>
              </a:rPr>
              <a:t>].</a:t>
            </a:r>
          </a:p>
          <a:p>
            <a:pPr marL="94615">
              <a:spcBef>
                <a:spcPts val="1335"/>
              </a:spcBef>
              <a:buNone/>
            </a:pPr>
            <a:endParaRPr lang="en-US" sz="1600" spc="-5" dirty="0" smtClean="0">
              <a:latin typeface="Times New Roman"/>
              <a:cs typeface="Times New Roman"/>
            </a:endParaRPr>
          </a:p>
          <a:p>
            <a:pPr marL="94615">
              <a:spcBef>
                <a:spcPts val="1335"/>
              </a:spcBef>
              <a:buNone/>
            </a:pPr>
            <a:r>
              <a:rPr lang="en-US" sz="1600" b="1" spc="-5" dirty="0" smtClean="0">
                <a:latin typeface="Times New Roman"/>
                <a:cs typeface="Times New Roman"/>
              </a:rPr>
              <a:t>Vector Triple Product</a:t>
            </a:r>
            <a:r>
              <a:rPr lang="en-US" sz="1600" spc="-5" dirty="0" smtClean="0">
                <a:latin typeface="Times New Roman"/>
                <a:cs typeface="Times New Roman"/>
              </a:rPr>
              <a:t>: The </a:t>
            </a:r>
            <a:r>
              <a:rPr lang="en-US" sz="1600" dirty="0" smtClean="0">
                <a:latin typeface="Times New Roman"/>
                <a:cs typeface="Times New Roman"/>
              </a:rPr>
              <a:t>product </a:t>
            </a:r>
            <a:r>
              <a:rPr lang="en-US" sz="1600" b="1" dirty="0" smtClean="0">
                <a:latin typeface="Times New Roman"/>
                <a:cs typeface="Times New Roman"/>
              </a:rPr>
              <a:t>A ×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b="1" dirty="0" smtClean="0">
                <a:latin typeface="Times New Roman"/>
                <a:cs typeface="Times New Roman"/>
              </a:rPr>
              <a:t>B ×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 is  </a:t>
            </a:r>
            <a:r>
              <a:rPr lang="en-US" sz="1600" dirty="0" smtClean="0">
                <a:latin typeface="Times New Roman"/>
                <a:cs typeface="Times New Roman"/>
              </a:rPr>
              <a:t>called </a:t>
            </a:r>
            <a:r>
              <a:rPr lang="en-US" sz="1600" b="1" dirty="0" smtClean="0">
                <a:latin typeface="Times New Roman"/>
                <a:cs typeface="Times New Roman"/>
              </a:rPr>
              <a:t>the vector triple</a:t>
            </a:r>
            <a:r>
              <a:rPr lang="en-US" sz="1600" b="1" spc="5" dirty="0" smtClean="0">
                <a:latin typeface="Times New Roman"/>
                <a:cs typeface="Times New Roman"/>
              </a:rPr>
              <a:t> product</a:t>
            </a:r>
            <a:r>
              <a:rPr lang="en-US" sz="1600" spc="5" dirty="0" smtClean="0">
                <a:latin typeface="Times New Roman"/>
                <a:cs typeface="Times New Roman"/>
              </a:rPr>
              <a:t>.</a:t>
            </a:r>
          </a:p>
          <a:p>
            <a:pPr marL="186055" indent="-173990">
              <a:lnSpc>
                <a:spcPct val="100000"/>
              </a:lnSpc>
              <a:spcBef>
                <a:spcPts val="105"/>
              </a:spcBef>
              <a:buNone/>
              <a:tabLst>
                <a:tab pos="186690" algn="l"/>
              </a:tabLst>
            </a:pPr>
            <a:r>
              <a:rPr lang="en-US" sz="1600" b="1" dirty="0" smtClean="0">
                <a:latin typeface="Times New Roman"/>
                <a:cs typeface="Times New Roman"/>
              </a:rPr>
              <a:t>A ×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b="1" dirty="0" smtClean="0">
                <a:latin typeface="Times New Roman"/>
                <a:cs typeface="Times New Roman"/>
              </a:rPr>
              <a:t>B ×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 </a:t>
            </a:r>
            <a:r>
              <a:rPr lang="en-US" sz="1600" dirty="0" smtClean="0">
                <a:latin typeface="Times New Roman"/>
                <a:cs typeface="Times New Roman"/>
              </a:rPr>
              <a:t>≠ </a:t>
            </a:r>
            <a:r>
              <a:rPr lang="en-US" sz="1600" b="1" dirty="0" smtClean="0">
                <a:latin typeface="Times New Roman"/>
                <a:cs typeface="Times New Roman"/>
              </a:rPr>
              <a:t>( A × </a:t>
            </a:r>
            <a:r>
              <a:rPr lang="en-US" sz="1600" b="1" spc="-5" dirty="0" smtClean="0">
                <a:latin typeface="Times New Roman"/>
                <a:cs typeface="Times New Roman"/>
              </a:rPr>
              <a:t>B) </a:t>
            </a:r>
            <a:r>
              <a:rPr lang="en-US" sz="1600" b="1" dirty="0" smtClean="0">
                <a:latin typeface="Times New Roman"/>
                <a:cs typeface="Times New Roman"/>
              </a:rPr>
              <a:t>× C </a:t>
            </a:r>
            <a:r>
              <a:rPr lang="en-US" sz="1600" spc="-5" dirty="0" smtClean="0">
                <a:latin typeface="Times New Roman"/>
                <a:cs typeface="Times New Roman"/>
              </a:rPr>
              <a:t>Associative Law </a:t>
            </a:r>
            <a:r>
              <a:rPr lang="en-US" sz="1600" dirty="0" smtClean="0">
                <a:latin typeface="Times New Roman"/>
                <a:cs typeface="Times New Roman"/>
              </a:rPr>
              <a:t>for Cross Products</a:t>
            </a:r>
            <a:r>
              <a:rPr lang="en-US" sz="1600" spc="2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Fails</a:t>
            </a:r>
          </a:p>
          <a:p>
            <a:pPr marL="186055" indent="-173990">
              <a:lnSpc>
                <a:spcPct val="100000"/>
              </a:lnSpc>
              <a:spcBef>
                <a:spcPts val="105"/>
              </a:spcBef>
              <a:buNone/>
              <a:tabLst>
                <a:tab pos="186690" algn="l"/>
              </a:tabLst>
            </a:pP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A × </a:t>
            </a: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lang="en-US" sz="1600" b="1" dirty="0" smtClean="0">
                <a:latin typeface="Times New Roman"/>
                <a:cs typeface="Times New Roman"/>
              </a:rPr>
              <a:t>B ×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 </a:t>
            </a:r>
            <a:r>
              <a:rPr lang="en-US" sz="1600" dirty="0" smtClean="0">
                <a:latin typeface="Times New Roman"/>
                <a:cs typeface="Times New Roman"/>
              </a:rPr>
              <a:t>= (</a:t>
            </a:r>
            <a:r>
              <a:rPr lang="en-US" sz="1600" b="1" dirty="0" smtClean="0">
                <a:latin typeface="Times New Roman"/>
                <a:cs typeface="Times New Roman"/>
              </a:rPr>
              <a:t>A . </a:t>
            </a:r>
            <a:r>
              <a:rPr lang="en-US" sz="1600" b="1" spc="-5" dirty="0" smtClean="0">
                <a:latin typeface="Times New Roman"/>
                <a:cs typeface="Times New Roman"/>
              </a:rPr>
              <a:t>C</a:t>
            </a:r>
            <a:r>
              <a:rPr lang="en-US" sz="1600" spc="-5" dirty="0" smtClean="0">
                <a:latin typeface="Times New Roman"/>
                <a:cs typeface="Times New Roman"/>
              </a:rPr>
              <a:t>)</a:t>
            </a:r>
            <a:r>
              <a:rPr lang="en-US" sz="1600" b="1" spc="-5" dirty="0" smtClean="0">
                <a:latin typeface="Times New Roman"/>
                <a:cs typeface="Times New Roman"/>
              </a:rPr>
              <a:t>B </a:t>
            </a:r>
            <a:r>
              <a:rPr lang="en-US" sz="1600" dirty="0" smtClean="0">
                <a:latin typeface="Times New Roman"/>
                <a:cs typeface="Times New Roman"/>
              </a:rPr>
              <a:t>– (</a:t>
            </a:r>
            <a:r>
              <a:rPr lang="en-US" sz="1600" b="1" dirty="0" smtClean="0">
                <a:latin typeface="Times New Roman"/>
                <a:cs typeface="Times New Roman"/>
              </a:rPr>
              <a:t>A .</a:t>
            </a:r>
            <a:r>
              <a:rPr lang="en-US" sz="1600" b="1" spc="-55" dirty="0" smtClean="0"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latin typeface="Times New Roman"/>
                <a:cs typeface="Times New Roman"/>
              </a:rPr>
              <a:t>B</a:t>
            </a:r>
            <a:r>
              <a:rPr lang="en-US" sz="1600" dirty="0" smtClean="0">
                <a:latin typeface="Times New Roman"/>
                <a:cs typeface="Times New Roman"/>
              </a:rPr>
              <a:t>)</a:t>
            </a:r>
            <a:r>
              <a:rPr lang="en-US" sz="1600" b="1" dirty="0" smtClean="0">
                <a:latin typeface="Times New Roman"/>
                <a:cs typeface="Times New Roman"/>
              </a:rPr>
              <a:t>C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94615">
              <a:spcBef>
                <a:spcPts val="1335"/>
              </a:spcBef>
              <a:buNone/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  <a:buNone/>
            </a:pPr>
            <a:r>
              <a:rPr lang="en-US" sz="1800" dirty="0" smtClean="0">
                <a:latin typeface="Times New Roman"/>
                <a:cs typeface="Times New Roman"/>
              </a:rPr>
              <a:t>Exercise 1 : Find</a:t>
            </a:r>
            <a:r>
              <a:rPr lang="en-US" sz="1800" spc="35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the</a:t>
            </a:r>
            <a:r>
              <a:rPr lang="en-US" sz="1800" spc="40" dirty="0" smtClean="0">
                <a:latin typeface="Times New Roman"/>
                <a:cs typeface="Times New Roman"/>
              </a:rPr>
              <a:t> </a:t>
            </a:r>
            <a:r>
              <a:rPr lang="en-US" sz="1800" spc="-5" dirty="0" smtClean="0">
                <a:latin typeface="Times New Roman"/>
                <a:cs typeface="Times New Roman"/>
              </a:rPr>
              <a:t>volume</a:t>
            </a:r>
            <a:r>
              <a:rPr lang="en-US" sz="1800" spc="70" dirty="0" smtClean="0">
                <a:latin typeface="Times New Roman"/>
                <a:cs typeface="Times New Roman"/>
              </a:rPr>
              <a:t> </a:t>
            </a:r>
            <a:r>
              <a:rPr lang="en-US" sz="1800" i="1" dirty="0" smtClean="0">
                <a:latin typeface="Times New Roman"/>
                <a:cs typeface="Times New Roman"/>
              </a:rPr>
              <a:t>V</a:t>
            </a:r>
            <a:r>
              <a:rPr lang="en-US" sz="1800" i="1" spc="50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of</a:t>
            </a:r>
            <a:r>
              <a:rPr lang="en-US" sz="1800" spc="55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the</a:t>
            </a:r>
            <a:r>
              <a:rPr lang="en-US" sz="1800" spc="30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parallelepiped</a:t>
            </a:r>
            <a:r>
              <a:rPr lang="en-US" sz="1800" spc="15" dirty="0" smtClean="0">
                <a:latin typeface="Times New Roman"/>
                <a:cs typeface="Times New Roman"/>
              </a:rPr>
              <a:t> </a:t>
            </a:r>
            <a:r>
              <a:rPr lang="en-US" sz="1800" spc="-5" dirty="0" smtClean="0">
                <a:latin typeface="Times New Roman"/>
                <a:cs typeface="Times New Roman"/>
              </a:rPr>
              <a:t>with</a:t>
            </a:r>
            <a:r>
              <a:rPr lang="en-US" sz="1800" spc="40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sides</a:t>
            </a:r>
          </a:p>
          <a:p>
            <a:pPr marL="114300">
              <a:lnSpc>
                <a:spcPct val="100000"/>
              </a:lnSpc>
              <a:buNone/>
            </a:pPr>
            <a:r>
              <a:rPr lang="en-US" sz="1800" spc="70" dirty="0" smtClean="0">
                <a:latin typeface="Times New Roman"/>
                <a:cs typeface="Times New Roman"/>
              </a:rPr>
              <a:t> </a:t>
            </a:r>
            <a:r>
              <a:rPr lang="en-US" sz="1800" b="1" dirty="0" smtClean="0">
                <a:latin typeface="Times New Roman"/>
                <a:cs typeface="Times New Roman"/>
              </a:rPr>
              <a:t>a</a:t>
            </a:r>
            <a:r>
              <a:rPr lang="en-US" sz="1800" b="1" spc="50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=</a:t>
            </a:r>
            <a:r>
              <a:rPr lang="en-US" sz="1800" spc="55" dirty="0" smtClean="0">
                <a:latin typeface="Times New Roman"/>
                <a:cs typeface="Times New Roman"/>
              </a:rPr>
              <a:t> </a:t>
            </a:r>
            <a:r>
              <a:rPr lang="en-US" sz="1800" dirty="0" err="1" smtClean="0">
                <a:latin typeface="Times New Roman"/>
                <a:cs typeface="Times New Roman"/>
              </a:rPr>
              <a:t>i</a:t>
            </a:r>
            <a:r>
              <a:rPr lang="en-US" sz="1800" dirty="0" smtClean="0">
                <a:latin typeface="Times New Roman"/>
                <a:cs typeface="Times New Roman"/>
              </a:rPr>
              <a:t>+</a:t>
            </a:r>
            <a:r>
              <a:rPr lang="en-US" sz="1800" spc="40" dirty="0" smtClean="0">
                <a:latin typeface="Times New Roman"/>
                <a:cs typeface="Times New Roman"/>
              </a:rPr>
              <a:t> </a:t>
            </a:r>
            <a:r>
              <a:rPr lang="en-US" sz="1800" spc="-5" dirty="0" smtClean="0">
                <a:latin typeface="Times New Roman"/>
                <a:cs typeface="Times New Roman"/>
              </a:rPr>
              <a:t>2j+3k,</a:t>
            </a:r>
            <a:endParaRPr lang="en-US" sz="1800" dirty="0" smtClean="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  <a:spcBef>
                <a:spcPts val="735"/>
              </a:spcBef>
              <a:buNone/>
            </a:pPr>
            <a:r>
              <a:rPr lang="en-US" sz="1800" b="1" dirty="0" smtClean="0">
                <a:latin typeface="Times New Roman"/>
                <a:cs typeface="Times New Roman"/>
              </a:rPr>
              <a:t>b </a:t>
            </a:r>
            <a:r>
              <a:rPr lang="en-US" sz="1800" dirty="0" smtClean="0">
                <a:latin typeface="Times New Roman"/>
                <a:cs typeface="Times New Roman"/>
              </a:rPr>
              <a:t>= 4i+ 5j+6k and </a:t>
            </a:r>
            <a:r>
              <a:rPr lang="en-US" sz="1800" b="1" dirty="0" smtClean="0">
                <a:latin typeface="Times New Roman"/>
                <a:cs typeface="Times New Roman"/>
              </a:rPr>
              <a:t>c </a:t>
            </a:r>
            <a:r>
              <a:rPr lang="en-US" sz="1800" dirty="0" smtClean="0">
                <a:latin typeface="Times New Roman"/>
                <a:cs typeface="Times New Roman"/>
              </a:rPr>
              <a:t>= 7i + 8j +</a:t>
            </a:r>
            <a:r>
              <a:rPr lang="en-US" sz="1800" spc="-10" dirty="0" smtClean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10k?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9800"/>
            <a:ext cx="10972800" cy="39163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  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We did a review of vector algebra: scalars and vectors, dot and cross products. Also we did scalar and vector triple products along with a numerical exercise.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510</Words>
  <Application>Microsoft Office PowerPoint</Application>
  <PresentationFormat>Custom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Electromagnetic Field Theory BTEE-3504    </vt:lpstr>
      <vt:lpstr>Review of Vector Algebra</vt:lpstr>
      <vt:lpstr>Laws of Vector Algebra</vt:lpstr>
      <vt:lpstr>Components of a vector, dot and cross product</vt:lpstr>
      <vt:lpstr>Scalar and Vector Triple products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neha</cp:lastModifiedBy>
  <cp:revision>91</cp:revision>
  <dcterms:created xsi:type="dcterms:W3CDTF">2020-11-12T04:35:12Z</dcterms:created>
  <dcterms:modified xsi:type="dcterms:W3CDTF">2023-07-27T08:42:18Z</dcterms:modified>
</cp:coreProperties>
</file>