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437" r:id="rId3"/>
    <p:sldId id="389" r:id="rId4"/>
    <p:sldId id="363" r:id="rId5"/>
    <p:sldId id="355" r:id="rId6"/>
    <p:sldId id="368" r:id="rId7"/>
    <p:sldId id="369" r:id="rId8"/>
    <p:sldId id="370" r:id="rId9"/>
    <p:sldId id="371" r:id="rId10"/>
    <p:sldId id="372" r:id="rId11"/>
    <p:sldId id="373" r:id="rId12"/>
    <p:sldId id="374" r:id="rId13"/>
    <p:sldId id="375" r:id="rId14"/>
    <p:sldId id="376" r:id="rId15"/>
    <p:sldId id="377" r:id="rId16"/>
    <p:sldId id="378" r:id="rId17"/>
    <p:sldId id="379" r:id="rId18"/>
    <p:sldId id="380" r:id="rId19"/>
    <p:sldId id="381" r:id="rId20"/>
    <p:sldId id="382" r:id="rId21"/>
    <p:sldId id="383" r:id="rId22"/>
    <p:sldId id="385" r:id="rId23"/>
    <p:sldId id="386" r:id="rId24"/>
    <p:sldId id="384" r:id="rId25"/>
    <p:sldId id="413" r:id="rId26"/>
    <p:sldId id="414" r:id="rId27"/>
    <p:sldId id="43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029" autoAdjust="0"/>
    <p:restoredTop sz="94729"/>
  </p:normalViewPr>
  <p:slideViewPr>
    <p:cSldViewPr>
      <p:cViewPr>
        <p:scale>
          <a:sx n="70" d="100"/>
          <a:sy n="70" d="100"/>
        </p:scale>
        <p:origin x="-1110" y="-78"/>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8/21/2023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xmlns=""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8/21/2023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8/21/2023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8/21/2023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8/21/2023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sz="4000" dirty="0" smtClean="0">
                <a:solidFill>
                  <a:srgbClr val="7030A0"/>
                </a:solidFill>
                <a:latin typeface="American Typewriter" panose="02090604020004020304" pitchFamily="18" charset="77"/>
              </a:rPr>
              <a:t>HUMAN RESOURCE MANAGEMENT</a:t>
            </a:r>
            <a:r>
              <a:rPr lang="en-US" sz="3600" dirty="0" smtClean="0"/>
              <a:t/>
            </a:r>
            <a:br>
              <a:rPr lang="en-US" sz="3600" dirty="0" smtClean="0"/>
            </a:br>
            <a:r>
              <a:rPr lang="en-US" sz="4000" dirty="0" smtClean="0">
                <a:solidFill>
                  <a:srgbClr val="7030A0"/>
                </a:solidFill>
                <a:latin typeface="American Typewriter" panose="02090604020004020304" pitchFamily="18" charset="77"/>
              </a:rPr>
              <a:t>BTME-4720</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Mechanical Engineering</a:t>
            </a:r>
            <a:endParaRPr lang="en-US" sz="1400" b="1" dirty="0">
              <a:solidFill>
                <a:schemeClr val="tx1"/>
              </a:solidFill>
            </a:endParaRPr>
          </a:p>
        </p:txBody>
      </p:sp>
      <p:sp>
        <p:nvSpPr>
          <p:cNvPr id="10" name="Title 3"/>
          <p:cNvSpPr txBox="1">
            <a:spLocks/>
          </p:cNvSpPr>
          <p:nvPr/>
        </p:nvSpPr>
        <p:spPr>
          <a:xfrm>
            <a:off x="7289800" y="4038600"/>
            <a:ext cx="4626154"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Deepak</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990600" y="2590800"/>
            <a:ext cx="60198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a:t>
            </a:r>
            <a:r>
              <a:rPr lang="en-US" sz="9600" dirty="0" smtClean="0">
                <a:latin typeface="+mn-lt"/>
              </a:rPr>
              <a:t>Name: </a:t>
            </a:r>
            <a:r>
              <a:rPr lang="en-US" sz="9600" dirty="0" err="1" smtClean="0">
                <a:latin typeface="+mn-lt"/>
              </a:rPr>
              <a:t>B.Tech</a:t>
            </a:r>
            <a:r>
              <a:rPr lang="en-US" sz="9600" dirty="0" smtClean="0">
                <a:latin typeface="+mn-lt"/>
              </a:rPr>
              <a:t> (Mechanical Engineering </a:t>
            </a:r>
            <a:r>
              <a:rPr lang="en-US" sz="9600" dirty="0">
                <a:latin typeface="+mn-lt"/>
              </a:rPr>
              <a:t/>
            </a:r>
            <a:br>
              <a:rPr lang="en-US" sz="9600" dirty="0">
                <a:latin typeface="+mn-lt"/>
              </a:rPr>
            </a:br>
            <a:r>
              <a:rPr lang="en-US" sz="9600" dirty="0" smtClean="0">
                <a:latin typeface="+mn-lt"/>
              </a:rPr>
              <a:t>Semester:7</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of Training</a:t>
            </a:r>
            <a:endParaRPr lang="en-IN" dirty="0"/>
          </a:p>
        </p:txBody>
      </p:sp>
      <p:sp>
        <p:nvSpPr>
          <p:cNvPr id="3" name="Content Placeholder 2"/>
          <p:cNvSpPr>
            <a:spLocks noGrp="1"/>
          </p:cNvSpPr>
          <p:nvPr>
            <p:ph idx="1"/>
          </p:nvPr>
        </p:nvSpPr>
        <p:spPr>
          <a:xfrm>
            <a:off x="609600" y="1371600"/>
            <a:ext cx="10972800" cy="4754566"/>
          </a:xfrm>
        </p:spPr>
        <p:txBody>
          <a:bodyPr>
            <a:normAutofit lnSpcReduction="10000"/>
          </a:bodyPr>
          <a:lstStyle/>
          <a:p>
            <a:pPr>
              <a:buNone/>
            </a:pPr>
            <a:r>
              <a:rPr lang="en-US" b="1" i="1" dirty="0" smtClean="0"/>
              <a:t>On-the-Job Training</a:t>
            </a:r>
          </a:p>
          <a:p>
            <a:pPr algn="just">
              <a:buNone/>
            </a:pPr>
            <a:r>
              <a:rPr lang="en-US" dirty="0" smtClean="0"/>
              <a:t>	In this method, the employee is exposed to the real work situation. An experienced employee will act as a friend, philosopher and guide. They new employee follows the orders, carries out instructions. Some of the widely used on the job training methods are </a:t>
            </a:r>
          </a:p>
          <a:p>
            <a:pPr algn="just"/>
            <a:r>
              <a:rPr lang="en-US" b="1" i="1" dirty="0" smtClean="0"/>
              <a:t>Job Instruction Training (JIT)</a:t>
            </a:r>
          </a:p>
          <a:p>
            <a:pPr algn="just"/>
            <a:r>
              <a:rPr lang="en-US" b="1" i="1" dirty="0" smtClean="0"/>
              <a:t>Coaching and Mentoring</a:t>
            </a:r>
          </a:p>
          <a:p>
            <a:pPr algn="just"/>
            <a:r>
              <a:rPr lang="en-US" b="1" i="1" dirty="0" smtClean="0"/>
              <a:t>Apprenticeship Training:</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10972800" cy="1143000"/>
          </a:xfrm>
        </p:spPr>
        <p:txBody>
          <a:bodyPr/>
          <a:lstStyle/>
          <a:p>
            <a:r>
              <a:rPr lang="en-US" b="1" i="1" dirty="0" smtClean="0"/>
              <a:t> </a:t>
            </a:r>
            <a:r>
              <a:rPr lang="en-US" i="1" dirty="0" smtClean="0"/>
              <a:t>Job Instruction Training (JIT)  </a:t>
            </a:r>
          </a:p>
        </p:txBody>
      </p:sp>
      <p:sp>
        <p:nvSpPr>
          <p:cNvPr id="3" name="Content Placeholder 2"/>
          <p:cNvSpPr>
            <a:spLocks noGrp="1"/>
          </p:cNvSpPr>
          <p:nvPr>
            <p:ph idx="1"/>
          </p:nvPr>
        </p:nvSpPr>
        <p:spPr>
          <a:xfrm>
            <a:off x="609600" y="1143000"/>
            <a:ext cx="10972800" cy="5105399"/>
          </a:xfrm>
        </p:spPr>
        <p:txBody>
          <a:bodyPr>
            <a:normAutofit fontScale="92500" lnSpcReduction="10000"/>
          </a:bodyPr>
          <a:lstStyle/>
          <a:p>
            <a:pPr algn="just">
              <a:buNone/>
            </a:pPr>
            <a:r>
              <a:rPr lang="en-US" b="1" i="1" dirty="0" smtClean="0"/>
              <a:t>	The JIT method (development during World War II) is </a:t>
            </a:r>
            <a:r>
              <a:rPr lang="en-US" dirty="0" smtClean="0"/>
              <a:t>a instructional process involving preparation, presentation, performance try out and follow up. It is used primarily to teach workers how to do their current jobs. The four steps followed in the JIT method are :</a:t>
            </a:r>
          </a:p>
          <a:p>
            <a:pPr algn="just">
              <a:buNone/>
            </a:pPr>
            <a:r>
              <a:rPr lang="en-US" dirty="0" smtClean="0"/>
              <a:t>	(i) The trainee receives an overview of the job its purpose and its desired outcomes with a  clear focus on the relevance of training.</a:t>
            </a:r>
          </a:p>
          <a:p>
            <a:pPr algn="just">
              <a:buNone/>
            </a:pPr>
            <a:r>
              <a:rPr lang="en-US" dirty="0" smtClean="0"/>
              <a:t>	(ii) The trainer demonstrates the job to give the employee a model to follow. The trainer shows a right way to handle the job.</a:t>
            </a:r>
          </a:p>
          <a:p>
            <a:pPr algn="just">
              <a:buNone/>
            </a:pPr>
            <a:r>
              <a:rPr lang="en-US" dirty="0" smtClean="0"/>
              <a:t>	(iii) Finally the employee does the job independently without supervision.</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295400"/>
          </a:xfrm>
        </p:spPr>
        <p:txBody>
          <a:bodyPr/>
          <a:lstStyle/>
          <a:p>
            <a:pPr algn="ctr"/>
            <a:r>
              <a:rPr lang="en-IN" dirty="0" smtClean="0"/>
              <a:t>Merits and demerits of JIT</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026" name="Picture 2"/>
          <p:cNvPicPr>
            <a:picLocks noGrp="1" noChangeAspect="1" noChangeArrowheads="1"/>
          </p:cNvPicPr>
          <p:nvPr>
            <p:ph idx="1"/>
          </p:nvPr>
        </p:nvPicPr>
        <p:blipFill>
          <a:blip r:embed="rId3"/>
          <a:srcRect/>
          <a:stretch>
            <a:fillRect/>
          </a:stretch>
        </p:blipFill>
        <p:spPr bwMode="auto">
          <a:xfrm>
            <a:off x="1219200" y="1143000"/>
            <a:ext cx="9829800" cy="5257800"/>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Coaching and Mentoring</a:t>
            </a:r>
            <a:endParaRPr lang="en-IN" dirty="0"/>
          </a:p>
        </p:txBody>
      </p:sp>
      <p:sp>
        <p:nvSpPr>
          <p:cNvPr id="3" name="Content Placeholder 2"/>
          <p:cNvSpPr>
            <a:spLocks noGrp="1"/>
          </p:cNvSpPr>
          <p:nvPr>
            <p:ph idx="1"/>
          </p:nvPr>
        </p:nvSpPr>
        <p:spPr>
          <a:xfrm>
            <a:off x="609600" y="1371600"/>
            <a:ext cx="10972800" cy="4800600"/>
          </a:xfrm>
        </p:spPr>
        <p:txBody>
          <a:bodyPr>
            <a:normAutofit/>
          </a:bodyPr>
          <a:lstStyle/>
          <a:p>
            <a:pPr algn="just"/>
            <a:r>
              <a:rPr lang="en-US" i="1" dirty="0" smtClean="0"/>
              <a:t>Coaching is one-on-one relationship between trainees and </a:t>
            </a:r>
            <a:r>
              <a:rPr lang="en-US" dirty="0" smtClean="0"/>
              <a:t>supervisors which offer workers continued guidance and feedback on how well they are handling their tasks. </a:t>
            </a:r>
          </a:p>
          <a:p>
            <a:pPr algn="just"/>
            <a:r>
              <a:rPr lang="en-US" dirty="0" smtClean="0"/>
              <a:t>Mentoring is a particular form of coaching used by experienced</a:t>
            </a:r>
          </a:p>
          <a:p>
            <a:pPr algn="just">
              <a:buNone/>
            </a:pPr>
            <a:r>
              <a:rPr lang="en-US" dirty="0" smtClean="0"/>
              <a:t>	executives to groom junior employees. Normally, mentoring involves one-on-one coaching for a period of several years until the individual is eventually capable of replacement the mentor.</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10972800" cy="1143000"/>
          </a:xfrm>
        </p:spPr>
        <p:txBody>
          <a:bodyPr>
            <a:noAutofit/>
          </a:bodyPr>
          <a:lstStyle/>
          <a:p>
            <a:r>
              <a:rPr lang="en-US" dirty="0" smtClean="0"/>
              <a:t>Merits and Demerits of Coaching and</a:t>
            </a:r>
            <a:br>
              <a:rPr lang="en-US" dirty="0" smtClean="0"/>
            </a:br>
            <a:r>
              <a:rPr lang="en-US" dirty="0" smtClean="0"/>
              <a:t> Mentoring</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012208" y="0"/>
            <a:ext cx="2179792" cy="99060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2050" name="Picture 2"/>
          <p:cNvPicPr>
            <a:picLocks noGrp="1" noChangeAspect="1" noChangeArrowheads="1"/>
          </p:cNvPicPr>
          <p:nvPr>
            <p:ph idx="1"/>
          </p:nvPr>
        </p:nvPicPr>
        <p:blipFill>
          <a:blip r:embed="rId3"/>
          <a:srcRect/>
          <a:stretch>
            <a:fillRect/>
          </a:stretch>
        </p:blipFill>
        <p:spPr bwMode="auto">
          <a:xfrm>
            <a:off x="1447800" y="1524000"/>
            <a:ext cx="9677400" cy="4343400"/>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Apprenticeship Training</a:t>
            </a:r>
            <a:endParaRPr lang="en-IN" dirty="0"/>
          </a:p>
        </p:txBody>
      </p:sp>
      <p:sp>
        <p:nvSpPr>
          <p:cNvPr id="3" name="Content Placeholder 2"/>
          <p:cNvSpPr>
            <a:spLocks noGrp="1"/>
          </p:cNvSpPr>
          <p:nvPr>
            <p:ph idx="1"/>
          </p:nvPr>
        </p:nvSpPr>
        <p:spPr>
          <a:xfrm>
            <a:off x="609600" y="1143000"/>
            <a:ext cx="10972800" cy="5181599"/>
          </a:xfrm>
        </p:spPr>
        <p:txBody>
          <a:bodyPr>
            <a:noAutofit/>
          </a:bodyPr>
          <a:lstStyle/>
          <a:p>
            <a:pPr algn="just">
              <a:buNone/>
            </a:pPr>
            <a:r>
              <a:rPr lang="en-US" dirty="0" smtClean="0"/>
              <a:t>	Apprenticeship training frequently used to train personnel in some skilled Professionals, apprenticeship refers to a combined on-the-job as well as off-the-job training approach. </a:t>
            </a:r>
          </a:p>
          <a:p>
            <a:pPr algn="just">
              <a:buNone/>
            </a:pPr>
            <a:r>
              <a:rPr lang="en-US" dirty="0" smtClean="0"/>
              <a:t>	</a:t>
            </a:r>
            <a:r>
              <a:rPr lang="en-US" b="1" dirty="0" smtClean="0"/>
              <a:t>The principal drawbacks of apprenticeship training are:-</a:t>
            </a:r>
          </a:p>
          <a:p>
            <a:pPr algn="just"/>
            <a:r>
              <a:rPr lang="en-US" dirty="0" smtClean="0"/>
              <a:t>Period of training at which the employee are underpaid may be quite long. </a:t>
            </a:r>
          </a:p>
          <a:p>
            <a:pPr algn="just"/>
            <a:r>
              <a:rPr lang="en-US" dirty="0" smtClean="0"/>
              <a:t>Those who learn fast may quit the programme in frustration. Slow learners may required additional training time. </a:t>
            </a:r>
          </a:p>
          <a:p>
            <a:pPr algn="just"/>
            <a:r>
              <a:rPr lang="en-US" dirty="0" smtClean="0"/>
              <a:t>Some skills may get outdated after sometime.</a:t>
            </a:r>
          </a:p>
          <a:p>
            <a:pPr algn="just">
              <a:buNone/>
            </a:pPr>
            <a:r>
              <a:rPr lang="en-US" dirty="0" smtClean="0"/>
              <a:t>	</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371600"/>
          </a:xfrm>
        </p:spPr>
        <p:txBody>
          <a:bodyPr/>
          <a:lstStyle/>
          <a:p>
            <a:r>
              <a:rPr lang="en-US" dirty="0" smtClean="0"/>
              <a:t>Job rotation</a:t>
            </a:r>
            <a:endParaRPr lang="en-IN" dirty="0"/>
          </a:p>
        </p:txBody>
      </p:sp>
      <p:sp>
        <p:nvSpPr>
          <p:cNvPr id="3" name="Content Placeholder 2"/>
          <p:cNvSpPr>
            <a:spLocks noGrp="1"/>
          </p:cNvSpPr>
          <p:nvPr>
            <p:ph idx="1"/>
          </p:nvPr>
        </p:nvSpPr>
        <p:spPr>
          <a:xfrm>
            <a:off x="609600" y="914400"/>
            <a:ext cx="10972800" cy="4830763"/>
          </a:xfrm>
        </p:spPr>
        <p:txBody>
          <a:bodyPr>
            <a:noAutofit/>
          </a:bodyPr>
          <a:lstStyle/>
          <a:p>
            <a:pPr algn="just">
              <a:buNone/>
            </a:pPr>
            <a:r>
              <a:rPr lang="en-US" dirty="0" smtClean="0"/>
              <a:t>Job rotation is the process of training employees by rotating them through series of related tasks. It makes flexibility possible in the department. </a:t>
            </a:r>
          </a:p>
          <a:p>
            <a:pPr algn="just">
              <a:buNone/>
            </a:pPr>
            <a:r>
              <a:rPr lang="en-US" dirty="0" smtClean="0"/>
              <a:t> </a:t>
            </a:r>
            <a:r>
              <a:rPr lang="en-US" b="1" dirty="0" smtClean="0"/>
              <a:t>The principal weakness of ob rotation include: </a:t>
            </a:r>
          </a:p>
          <a:p>
            <a:pPr algn="just"/>
            <a:r>
              <a:rPr lang="en-US" dirty="0" smtClean="0"/>
              <a:t>It is very difficult to coordinate various assignments such as production, finance and marketing etc</a:t>
            </a:r>
          </a:p>
          <a:p>
            <a:pPr algn="just"/>
            <a:r>
              <a:rPr lang="en-US" dirty="0" smtClean="0"/>
              <a:t>Some of the coaches may not be motivated to concentrate on trainees assigned only for short period,</a:t>
            </a:r>
          </a:p>
          <a:p>
            <a:pPr algn="just"/>
            <a:r>
              <a:rPr lang="en-US" dirty="0" smtClean="0"/>
              <a:t>Different coaches may espouse conflicting viewpoints of company policies and procedures.</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Refresher training</a:t>
            </a:r>
            <a:endParaRPr lang="en-IN" dirty="0"/>
          </a:p>
        </p:txBody>
      </p:sp>
      <p:sp>
        <p:nvSpPr>
          <p:cNvPr id="3" name="Content Placeholder 2"/>
          <p:cNvSpPr>
            <a:spLocks noGrp="1"/>
          </p:cNvSpPr>
          <p:nvPr>
            <p:ph idx="1"/>
          </p:nvPr>
        </p:nvSpPr>
        <p:spPr>
          <a:xfrm>
            <a:off x="533400" y="1447800"/>
            <a:ext cx="10972800" cy="4525963"/>
          </a:xfrm>
        </p:spPr>
        <p:txBody>
          <a:bodyPr>
            <a:normAutofit/>
          </a:bodyPr>
          <a:lstStyle/>
          <a:p>
            <a:pPr algn="just"/>
            <a:r>
              <a:rPr lang="en-US" dirty="0" smtClean="0"/>
              <a:t>Rapid changes in technology may force companies to go in for this kind of training. </a:t>
            </a:r>
          </a:p>
          <a:p>
            <a:pPr algn="just"/>
            <a:r>
              <a:rPr lang="en-US" dirty="0" smtClean="0"/>
              <a:t>It is short-term courses which incorporate the latest developments in a particular field, the company may keep its employees up-to-date and ready to take on emerging challenges. </a:t>
            </a:r>
          </a:p>
          <a:p>
            <a:pPr algn="just"/>
            <a:r>
              <a:rPr lang="en-US" dirty="0" smtClean="0"/>
              <a:t>It is conducted at regular intervals by taking the help of outside consultants who specialize in a particular discipline.</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Orientation training</a:t>
            </a:r>
            <a:endParaRPr lang="en-IN" dirty="0"/>
          </a:p>
        </p:txBody>
      </p:sp>
      <p:sp>
        <p:nvSpPr>
          <p:cNvPr id="3" name="Content Placeholder 2"/>
          <p:cNvSpPr>
            <a:spLocks noGrp="1"/>
          </p:cNvSpPr>
          <p:nvPr>
            <p:ph idx="1"/>
          </p:nvPr>
        </p:nvSpPr>
        <p:spPr/>
        <p:txBody>
          <a:bodyPr>
            <a:normAutofit/>
          </a:bodyPr>
          <a:lstStyle/>
          <a:p>
            <a:pPr algn="just">
              <a:buNone/>
            </a:pPr>
            <a:r>
              <a:rPr lang="en-US" b="1" i="1" dirty="0" smtClean="0"/>
              <a:t>	</a:t>
            </a:r>
            <a:r>
              <a:rPr lang="en-US" i="1" dirty="0" smtClean="0"/>
              <a:t>Orientation or induction training tries to put the new recruits at </a:t>
            </a:r>
            <a:r>
              <a:rPr lang="en-US" dirty="0" smtClean="0"/>
              <a:t>ease. Each new employee is usually taken on a formal tour of the facilities, introduced to key personnel and informed about company policies, procedures and benefits. </a:t>
            </a:r>
          </a:p>
          <a:p>
            <a:pPr algn="just"/>
            <a:r>
              <a:rPr lang="en-US" dirty="0" smtClean="0"/>
              <a:t>To be effective, orientation training should be well planned and conducted within the first week of employment. </a:t>
            </a:r>
          </a:p>
          <a:p>
            <a:pPr algn="just"/>
            <a:r>
              <a:rPr lang="en-US" dirty="0" smtClean="0"/>
              <a:t>Such a pre-job training helps the recruit to familiarize himself with the job and its settings.</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smtClean="0"/>
              <a:t>Off-the-job training</a:t>
            </a:r>
            <a:endParaRPr lang="en-IN" b="1" dirty="0"/>
          </a:p>
        </p:txBody>
      </p:sp>
      <p:sp>
        <p:nvSpPr>
          <p:cNvPr id="3" name="Content Placeholder 2"/>
          <p:cNvSpPr>
            <a:spLocks noGrp="1"/>
          </p:cNvSpPr>
          <p:nvPr>
            <p:ph idx="1"/>
          </p:nvPr>
        </p:nvSpPr>
        <p:spPr>
          <a:xfrm>
            <a:off x="609600" y="1066800"/>
            <a:ext cx="10972800" cy="4754563"/>
          </a:xfrm>
        </p:spPr>
        <p:txBody>
          <a:bodyPr>
            <a:normAutofit/>
          </a:bodyPr>
          <a:lstStyle/>
          <a:p>
            <a:pPr>
              <a:buNone/>
            </a:pPr>
            <a:r>
              <a:rPr lang="en-US" dirty="0" smtClean="0"/>
              <a:t>  Various off-the-job training methods are as follows:</a:t>
            </a:r>
          </a:p>
          <a:p>
            <a:r>
              <a:rPr lang="en-US" b="1" dirty="0" smtClean="0"/>
              <a:t>Vestibule training</a:t>
            </a:r>
            <a:r>
              <a:rPr lang="en-US" dirty="0" smtClean="0"/>
              <a:t>.</a:t>
            </a:r>
          </a:p>
          <a:p>
            <a:r>
              <a:rPr lang="en-US" b="1" dirty="0" smtClean="0"/>
              <a:t>Role playing</a:t>
            </a:r>
          </a:p>
          <a:p>
            <a:r>
              <a:rPr lang="en-US" b="1" dirty="0" smtClean="0"/>
              <a:t>Lecture method</a:t>
            </a:r>
          </a:p>
          <a:p>
            <a:r>
              <a:rPr lang="en-US" b="1" dirty="0" smtClean="0"/>
              <a:t>Conference/discussion approach</a:t>
            </a:r>
          </a:p>
          <a:p>
            <a:r>
              <a:rPr lang="en-US" b="1" dirty="0" smtClean="0"/>
              <a:t>Programmed instruction</a:t>
            </a:r>
          </a:p>
          <a:p>
            <a:r>
              <a:rPr lang="en-US" b="1" dirty="0" smtClean="0"/>
              <a:t>Behaviorally Experienced Training</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Topics </a:t>
            </a:r>
            <a:r>
              <a:rPr lang="en-IN" b="1" dirty="0" smtClean="0"/>
              <a:t>Discussed</a:t>
            </a:r>
            <a:endParaRPr lang="en-IN" b="1" dirty="0"/>
          </a:p>
        </p:txBody>
      </p:sp>
      <p:sp>
        <p:nvSpPr>
          <p:cNvPr id="3" name="Content Placeholder 2"/>
          <p:cNvSpPr>
            <a:spLocks noGrp="1"/>
          </p:cNvSpPr>
          <p:nvPr>
            <p:ph idx="1"/>
          </p:nvPr>
        </p:nvSpPr>
        <p:spPr/>
        <p:txBody>
          <a:bodyPr>
            <a:normAutofit/>
          </a:bodyPr>
          <a:lstStyle/>
          <a:p>
            <a:r>
              <a:rPr lang="en-US" dirty="0" smtClean="0"/>
              <a:t>Training &amp; Development</a:t>
            </a:r>
          </a:p>
          <a:p>
            <a:r>
              <a:rPr lang="en-US" dirty="0" smtClean="0"/>
              <a:t>Training Vs Education</a:t>
            </a:r>
          </a:p>
          <a:p>
            <a:r>
              <a:rPr lang="en-US" dirty="0" smtClean="0"/>
              <a:t>Objectives of Training</a:t>
            </a:r>
          </a:p>
          <a:p>
            <a:r>
              <a:rPr lang="en-US" dirty="0" smtClean="0"/>
              <a:t>Need for Training</a:t>
            </a:r>
          </a:p>
          <a:p>
            <a:r>
              <a:rPr lang="en-US" dirty="0" smtClean="0"/>
              <a:t>Method of Training</a:t>
            </a:r>
          </a:p>
          <a:p>
            <a:r>
              <a:rPr lang="en-US" i="1" dirty="0" smtClean="0"/>
              <a:t>Job Instruction Training (JIT)  </a:t>
            </a:r>
            <a:endParaRPr lang="en-US" dirty="0" smtClean="0"/>
          </a:p>
          <a:p>
            <a:r>
              <a:rPr lang="en-US" dirty="0" smtClean="0"/>
              <a:t>Coaching and Mentoring</a:t>
            </a:r>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10972800" cy="1143000"/>
          </a:xfrm>
        </p:spPr>
        <p:txBody>
          <a:bodyPr/>
          <a:lstStyle/>
          <a:p>
            <a:r>
              <a:rPr lang="en-US" dirty="0" smtClean="0"/>
              <a:t>Vestibule training</a:t>
            </a:r>
            <a:endParaRPr lang="en-IN" dirty="0"/>
          </a:p>
        </p:txBody>
      </p:sp>
      <p:sp>
        <p:nvSpPr>
          <p:cNvPr id="3" name="Content Placeholder 2"/>
          <p:cNvSpPr>
            <a:spLocks noGrp="1"/>
          </p:cNvSpPr>
          <p:nvPr>
            <p:ph idx="1"/>
          </p:nvPr>
        </p:nvSpPr>
        <p:spPr>
          <a:xfrm>
            <a:off x="609600" y="1295400"/>
            <a:ext cx="10972800" cy="4525963"/>
          </a:xfrm>
        </p:spPr>
        <p:txBody>
          <a:bodyPr>
            <a:normAutofit/>
          </a:bodyPr>
          <a:lstStyle/>
          <a:p>
            <a:pPr algn="just">
              <a:buNone/>
            </a:pPr>
            <a:r>
              <a:rPr lang="en-US" b="1" i="1" dirty="0" smtClean="0"/>
              <a:t>	In this method, actual work conditions are simulated in a class </a:t>
            </a:r>
            <a:r>
              <a:rPr lang="en-US" dirty="0" smtClean="0"/>
              <a:t>room. Material, files and equipment that are used in actual job performance are also used in training. </a:t>
            </a:r>
          </a:p>
          <a:p>
            <a:pPr algn="just"/>
            <a:r>
              <a:rPr lang="en-US" dirty="0" smtClean="0"/>
              <a:t>This type of training is commonly used for training personnel for electrical and semi-skilled jobs. </a:t>
            </a:r>
          </a:p>
          <a:p>
            <a:pPr algn="just"/>
            <a:r>
              <a:rPr lang="en-US" dirty="0" smtClean="0"/>
              <a:t>The duration of this training ranges from a few days to a few weeks. </a:t>
            </a:r>
          </a:p>
          <a:p>
            <a:pPr algn="just"/>
            <a:r>
              <a:rPr lang="en-US" dirty="0" smtClean="0"/>
              <a:t>Theory can be related to practice in this method.</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playing</a:t>
            </a:r>
            <a:endParaRPr lang="en-IN" dirty="0"/>
          </a:p>
        </p:txBody>
      </p:sp>
      <p:sp>
        <p:nvSpPr>
          <p:cNvPr id="3" name="Content Placeholder 2"/>
          <p:cNvSpPr>
            <a:spLocks noGrp="1"/>
          </p:cNvSpPr>
          <p:nvPr>
            <p:ph idx="1"/>
          </p:nvPr>
        </p:nvSpPr>
        <p:spPr>
          <a:xfrm>
            <a:off x="609600" y="1295400"/>
            <a:ext cx="10972800" cy="4525963"/>
          </a:xfrm>
        </p:spPr>
        <p:txBody>
          <a:bodyPr>
            <a:normAutofit lnSpcReduction="10000"/>
          </a:bodyPr>
          <a:lstStyle/>
          <a:p>
            <a:pPr algn="just">
              <a:buNone/>
            </a:pPr>
            <a:r>
              <a:rPr lang="en-US" i="1" dirty="0" smtClean="0"/>
              <a:t>	It defined as a method of human interaction that involves realistic </a:t>
            </a:r>
            <a:r>
              <a:rPr lang="en-US" dirty="0" smtClean="0"/>
              <a:t>behavior in imaginary institutions. This method of training involves action, doing and practice. </a:t>
            </a:r>
          </a:p>
          <a:p>
            <a:pPr algn="just"/>
            <a:r>
              <a:rPr lang="en-US" dirty="0" smtClean="0"/>
              <a:t>The participants play the role of certain characters, such as the</a:t>
            </a:r>
          </a:p>
          <a:p>
            <a:pPr algn="just">
              <a:buNone/>
            </a:pPr>
            <a:r>
              <a:rPr lang="en-US" dirty="0" smtClean="0"/>
              <a:t>	production manager, mechanical engineer, superintendents, maintenance engineers, quality control inspectors, foreman, workers and the like. </a:t>
            </a:r>
          </a:p>
          <a:p>
            <a:pPr algn="just"/>
            <a:r>
              <a:rPr lang="en-US" dirty="0" smtClean="0"/>
              <a:t>This method is mostly used for developing interpersonal interactions and relations.</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972800" cy="1417638"/>
          </a:xfrm>
        </p:spPr>
        <p:txBody>
          <a:bodyPr>
            <a:noAutofit/>
          </a:bodyPr>
          <a:lstStyle/>
          <a:p>
            <a:r>
              <a:rPr lang="en-US" dirty="0" smtClean="0"/>
              <a:t>Lecture method &amp; Conference/discussion</a:t>
            </a:r>
            <a:br>
              <a:rPr lang="en-US" dirty="0" smtClean="0"/>
            </a:br>
            <a:r>
              <a:rPr lang="en-US" dirty="0" smtClean="0"/>
              <a:t> approach</a:t>
            </a:r>
            <a:endParaRPr lang="en-IN" dirty="0"/>
          </a:p>
        </p:txBody>
      </p:sp>
      <p:sp>
        <p:nvSpPr>
          <p:cNvPr id="3" name="Content Placeholder 2"/>
          <p:cNvSpPr>
            <a:spLocks noGrp="1"/>
          </p:cNvSpPr>
          <p:nvPr>
            <p:ph idx="1"/>
          </p:nvPr>
        </p:nvSpPr>
        <p:spPr>
          <a:xfrm>
            <a:off x="609600" y="1295401"/>
            <a:ext cx="10972800" cy="4830766"/>
          </a:xfrm>
        </p:spPr>
        <p:txBody>
          <a:bodyPr>
            <a:normAutofit lnSpcReduction="10000"/>
          </a:bodyPr>
          <a:lstStyle/>
          <a:p>
            <a:pPr algn="just">
              <a:buNone/>
            </a:pPr>
            <a:r>
              <a:rPr lang="en-US" b="1" i="1" dirty="0" smtClean="0"/>
              <a:t>The lecture method is a traditional and direct method of instruction. The </a:t>
            </a:r>
            <a:r>
              <a:rPr lang="en-US" dirty="0" smtClean="0"/>
              <a:t>instructor organizes the material and gives it to a group of trainees in the form of a talk. To be effective, the lecture must motivate and create interest among the trainees.</a:t>
            </a:r>
          </a:p>
          <a:p>
            <a:pPr algn="just">
              <a:buNone/>
            </a:pPr>
            <a:r>
              <a:rPr lang="en-US" b="1" i="1" dirty="0" smtClean="0"/>
              <a:t>In Conference/discussion approach, the trainer delivers a lecture </a:t>
            </a:r>
            <a:r>
              <a:rPr lang="en-US" dirty="0" smtClean="0"/>
              <a:t>and involves the trainee in a discussion so that his doubts about the job get clarified. Audio-visual aids such as blackboards, mockups and slides; in some cases, the lecturers are video taped or audio taped. The conference is thus, a group-centered approach.</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221803"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Programmed instruction</a:t>
            </a:r>
            <a:endParaRPr lang="en-IN" dirty="0"/>
          </a:p>
        </p:txBody>
      </p:sp>
      <p:sp>
        <p:nvSpPr>
          <p:cNvPr id="3" name="Content Placeholder 2"/>
          <p:cNvSpPr>
            <a:spLocks noGrp="1"/>
          </p:cNvSpPr>
          <p:nvPr>
            <p:ph idx="1"/>
          </p:nvPr>
        </p:nvSpPr>
        <p:spPr/>
        <p:txBody>
          <a:bodyPr>
            <a:normAutofit/>
          </a:bodyPr>
          <a:lstStyle/>
          <a:p>
            <a:pPr algn="just">
              <a:buNone/>
            </a:pPr>
            <a:r>
              <a:rPr lang="en-US" b="1" i="1" dirty="0" smtClean="0"/>
              <a:t>	In recent years, this method has become popular. The </a:t>
            </a:r>
            <a:r>
              <a:rPr lang="en-US" dirty="0" smtClean="0"/>
              <a:t>subject matter to be learned is presented in a series of carefully planned sequential units. These units are arranged from simple to more complex levels of instruction.</a:t>
            </a:r>
          </a:p>
          <a:p>
            <a:pPr algn="just"/>
            <a:r>
              <a:rPr lang="en-US" dirty="0" smtClean="0"/>
              <a:t>The trainee goes through these units by answering questions or filling the blanks.</a:t>
            </a:r>
          </a:p>
          <a:p>
            <a:pPr algn="just"/>
            <a:r>
              <a:rPr lang="en-US" dirty="0" smtClean="0"/>
              <a:t>This method is expensive and time-consuming.</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Behaviorally Experienced Training</a:t>
            </a:r>
            <a:endParaRPr lang="en-IN" dirty="0"/>
          </a:p>
        </p:txBody>
      </p:sp>
      <p:sp>
        <p:nvSpPr>
          <p:cNvPr id="3" name="Content Placeholder 2"/>
          <p:cNvSpPr>
            <a:spLocks noGrp="1"/>
          </p:cNvSpPr>
          <p:nvPr>
            <p:ph idx="1"/>
          </p:nvPr>
        </p:nvSpPr>
        <p:spPr>
          <a:xfrm>
            <a:off x="609600" y="1219200"/>
            <a:ext cx="10972800" cy="5105399"/>
          </a:xfrm>
        </p:spPr>
        <p:txBody>
          <a:bodyPr>
            <a:normAutofit/>
          </a:bodyPr>
          <a:lstStyle/>
          <a:p>
            <a:pPr algn="just">
              <a:buNone/>
            </a:pPr>
            <a:r>
              <a:rPr lang="en-US" b="1" i="1" dirty="0" smtClean="0"/>
              <a:t>	</a:t>
            </a:r>
            <a:r>
              <a:rPr lang="en-US" dirty="0" smtClean="0"/>
              <a:t>Here employees can learn about behavior by role playing in which the role players attempt to act their part in respect of a case, as they would have in real-life situation. </a:t>
            </a:r>
          </a:p>
          <a:p>
            <a:pPr marL="514350" indent="-514350" algn="just"/>
            <a:r>
              <a:rPr lang="en-US" dirty="0" smtClean="0"/>
              <a:t>Business games, cases, incidents, group discussions and short assignments are also used in behaviorally experienced learning methods. </a:t>
            </a:r>
          </a:p>
          <a:p>
            <a:pPr marL="514350" indent="-514350" algn="just"/>
            <a:r>
              <a:rPr lang="en-US" dirty="0" smtClean="0"/>
              <a:t>The focus of experiential method is on achieving through group process, a better understanding of oneself and others. </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IN" b="1" dirty="0" smtClean="0"/>
              <a:t>Topics Discussed in Next Lecture</a:t>
            </a:r>
            <a:endParaRPr lang="en-IN" b="1" dirty="0"/>
          </a:p>
        </p:txBody>
      </p:sp>
      <p:sp>
        <p:nvSpPr>
          <p:cNvPr id="3" name="Content Placeholder 2"/>
          <p:cNvSpPr>
            <a:spLocks noGrp="1"/>
          </p:cNvSpPr>
          <p:nvPr>
            <p:ph idx="1"/>
          </p:nvPr>
        </p:nvSpPr>
        <p:spPr>
          <a:xfrm>
            <a:off x="609600" y="1143001"/>
            <a:ext cx="10972800" cy="4983166"/>
          </a:xfrm>
        </p:spPr>
        <p:txBody>
          <a:bodyPr>
            <a:normAutofit/>
          </a:bodyPr>
          <a:lstStyle/>
          <a:p>
            <a:r>
              <a:rPr lang="en-US" dirty="0" smtClean="0"/>
              <a:t>Job Satisfaction</a:t>
            </a:r>
          </a:p>
          <a:p>
            <a:r>
              <a:rPr lang="en-US" dirty="0" smtClean="0"/>
              <a:t>Importance of Satisfaction</a:t>
            </a:r>
          </a:p>
          <a:p>
            <a:r>
              <a:rPr lang="en-US" dirty="0" smtClean="0"/>
              <a:t>Motivation</a:t>
            </a:r>
          </a:p>
          <a:p>
            <a:r>
              <a:rPr lang="en-US" dirty="0" smtClean="0"/>
              <a:t>Theories of motivation</a:t>
            </a:r>
          </a:p>
          <a:p>
            <a:r>
              <a:rPr lang="en-US" dirty="0" smtClean="0"/>
              <a:t>Types of Motivation</a:t>
            </a:r>
          </a:p>
          <a:p>
            <a:r>
              <a:rPr lang="en-US" dirty="0" smtClean="0"/>
              <a:t>Wage administration</a:t>
            </a:r>
          </a:p>
          <a:p>
            <a:r>
              <a:rPr lang="en-US" dirty="0" smtClean="0"/>
              <a:t>Wage administration</a:t>
            </a:r>
          </a:p>
          <a:p>
            <a:r>
              <a:rPr lang="en-US" dirty="0" smtClean="0"/>
              <a:t>Principles of Compensation Formulation</a:t>
            </a:r>
          </a:p>
          <a:p>
            <a:pPr>
              <a:buNone/>
            </a:pP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IN" b="1" dirty="0" smtClean="0"/>
              <a:t>Topics Discussed in Next Lecture</a:t>
            </a:r>
            <a:endParaRPr lang="en-IN" b="1" dirty="0"/>
          </a:p>
        </p:txBody>
      </p:sp>
      <p:sp>
        <p:nvSpPr>
          <p:cNvPr id="3" name="Content Placeholder 2"/>
          <p:cNvSpPr>
            <a:spLocks noGrp="1"/>
          </p:cNvSpPr>
          <p:nvPr>
            <p:ph idx="1"/>
          </p:nvPr>
        </p:nvSpPr>
        <p:spPr>
          <a:xfrm>
            <a:off x="609600" y="1143001"/>
            <a:ext cx="10972800" cy="4983166"/>
          </a:xfrm>
        </p:spPr>
        <p:txBody>
          <a:bodyPr>
            <a:normAutofit/>
          </a:bodyPr>
          <a:lstStyle/>
          <a:p>
            <a:r>
              <a:rPr lang="en-US" dirty="0" smtClean="0"/>
              <a:t>Components of Compensation</a:t>
            </a:r>
          </a:p>
          <a:p>
            <a:r>
              <a:rPr lang="en-US" dirty="0" smtClean="0"/>
              <a:t>Job Evaluation</a:t>
            </a:r>
          </a:p>
          <a:p>
            <a:r>
              <a:rPr lang="en-US" dirty="0" smtClean="0"/>
              <a:t>The Job Evaluation Process</a:t>
            </a:r>
          </a:p>
          <a:p>
            <a:r>
              <a:rPr lang="en-US" dirty="0" smtClean="0"/>
              <a:t>Wage Determination Process</a:t>
            </a:r>
          </a:p>
          <a:p>
            <a:r>
              <a:rPr lang="en-US" dirty="0" smtClean="0"/>
              <a:t>Criteria of Effective Compensation Program</a:t>
            </a:r>
          </a:p>
          <a:p>
            <a:r>
              <a:rPr lang="en-US" dirty="0" smtClean="0"/>
              <a:t>Recognition and Rewards</a:t>
            </a:r>
          </a:p>
          <a:p>
            <a:r>
              <a:rPr lang="en-US" dirty="0" smtClean="0"/>
              <a:t>Laws Relating to Wages</a:t>
            </a:r>
          </a:p>
          <a:p>
            <a:pPr>
              <a:buNone/>
            </a:pP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IN" b="1" dirty="0" smtClean="0"/>
              <a:t>Summary</a:t>
            </a:r>
            <a:endParaRPr lang="en-IN" b="1" dirty="0"/>
          </a:p>
        </p:txBody>
      </p:sp>
      <p:sp>
        <p:nvSpPr>
          <p:cNvPr id="3" name="Content Placeholder 2"/>
          <p:cNvSpPr>
            <a:spLocks noGrp="1"/>
          </p:cNvSpPr>
          <p:nvPr>
            <p:ph idx="1"/>
          </p:nvPr>
        </p:nvSpPr>
        <p:spPr>
          <a:xfrm>
            <a:off x="609600" y="1143001"/>
            <a:ext cx="10972800" cy="4983166"/>
          </a:xfrm>
        </p:spPr>
        <p:txBody>
          <a:bodyPr>
            <a:normAutofit/>
          </a:bodyPr>
          <a:lstStyle/>
          <a:p>
            <a:pPr algn="just">
              <a:buNone/>
            </a:pPr>
            <a:r>
              <a:rPr lang="en-US" dirty="0" smtClean="0"/>
              <a:t>	The chapter </a:t>
            </a:r>
            <a:r>
              <a:rPr lang="en-US" dirty="0" smtClean="0"/>
              <a:t>on training and development in HRM emphasizes the crucial role of employee training and development in achieving organizational success. It covers key areas like analyzing training needs, designing and delivering effective training programs, and evaluating training outcomes. The chapter highlights the positive </a:t>
            </a:r>
            <a:r>
              <a:rPr lang="en-US" dirty="0" smtClean="0"/>
              <a:t>impact </a:t>
            </a:r>
            <a:r>
              <a:rPr lang="en-US" dirty="0" smtClean="0"/>
              <a:t>of training on employee performance, job satisfaction, and overall productivity.</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Topics </a:t>
            </a:r>
            <a:r>
              <a:rPr lang="en-IN" b="1" dirty="0" smtClean="0"/>
              <a:t>Discussed</a:t>
            </a:r>
            <a:endParaRPr lang="en-IN" b="1" dirty="0"/>
          </a:p>
        </p:txBody>
      </p:sp>
      <p:sp>
        <p:nvSpPr>
          <p:cNvPr id="3" name="Content Placeholder 2"/>
          <p:cNvSpPr>
            <a:spLocks noGrp="1"/>
          </p:cNvSpPr>
          <p:nvPr>
            <p:ph idx="1"/>
          </p:nvPr>
        </p:nvSpPr>
        <p:spPr/>
        <p:txBody>
          <a:bodyPr>
            <a:normAutofit/>
          </a:bodyPr>
          <a:lstStyle/>
          <a:p>
            <a:r>
              <a:rPr lang="en-US" dirty="0" smtClean="0"/>
              <a:t>Apprenticeship Training</a:t>
            </a:r>
          </a:p>
          <a:p>
            <a:r>
              <a:rPr lang="en-US" dirty="0" smtClean="0"/>
              <a:t>Job rotation</a:t>
            </a:r>
          </a:p>
          <a:p>
            <a:r>
              <a:rPr lang="en-US" dirty="0" smtClean="0"/>
              <a:t>Refresher training</a:t>
            </a:r>
          </a:p>
          <a:p>
            <a:r>
              <a:rPr lang="en-US" dirty="0" smtClean="0"/>
              <a:t>Orientation training</a:t>
            </a:r>
          </a:p>
          <a:p>
            <a:r>
              <a:rPr lang="en-US" dirty="0" smtClean="0"/>
              <a:t>Off-the-job training</a:t>
            </a:r>
          </a:p>
          <a:p>
            <a:pPr>
              <a:buNone/>
            </a:pP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Training &amp; Development</a:t>
            </a:r>
            <a:r>
              <a:rPr lang="en-US" b="1" dirty="0" smtClean="0"/>
              <a:t/>
            </a:r>
            <a:br>
              <a:rPr lang="en-US" b="1" dirty="0" smtClean="0"/>
            </a:br>
            <a:endParaRPr lang="en-US" dirty="0"/>
          </a:p>
        </p:txBody>
      </p:sp>
      <p:sp>
        <p:nvSpPr>
          <p:cNvPr id="3" name="Content Placeholder 2"/>
          <p:cNvSpPr>
            <a:spLocks noGrp="1"/>
          </p:cNvSpPr>
          <p:nvPr>
            <p:ph idx="1"/>
          </p:nvPr>
        </p:nvSpPr>
        <p:spPr>
          <a:xfrm>
            <a:off x="533400" y="1066800"/>
            <a:ext cx="10972800" cy="4876800"/>
          </a:xfrm>
        </p:spPr>
        <p:txBody>
          <a:bodyPr>
            <a:normAutofit lnSpcReduction="10000"/>
          </a:bodyPr>
          <a:lstStyle/>
          <a:p>
            <a:pPr algn="ctr">
              <a:buNone/>
            </a:pPr>
            <a:r>
              <a:rPr lang="en-US" b="1" dirty="0" smtClean="0"/>
              <a:t>Training</a:t>
            </a:r>
          </a:p>
          <a:p>
            <a:pPr algn="just"/>
            <a:r>
              <a:rPr lang="en-US" dirty="0" smtClean="0"/>
              <a:t>Training may be defined as a planned programme designed to improve performance and bring about measurable change in knowledge, skills attitude and social </a:t>
            </a:r>
            <a:r>
              <a:rPr lang="en-US" dirty="0" err="1" smtClean="0"/>
              <a:t>behaviour</a:t>
            </a:r>
            <a:r>
              <a:rPr lang="en-US" dirty="0" smtClean="0"/>
              <a:t> of employees</a:t>
            </a:r>
            <a:endParaRPr lang="en-US" b="1" dirty="0" smtClean="0"/>
          </a:p>
          <a:p>
            <a:pPr algn="just"/>
            <a:r>
              <a:rPr lang="en-US" dirty="0" smtClean="0"/>
              <a:t>Training is the act of increasing the knowledge and skills of an employee for doing a particular job.</a:t>
            </a:r>
          </a:p>
          <a:p>
            <a:pPr algn="just"/>
            <a:r>
              <a:rPr lang="en-US" dirty="0" smtClean="0"/>
              <a:t>It provides skills and abilities that may be called on in the future to satisfy the organizations’ human resources needs. Training may be carried out on the job trainees are expected to acquire</a:t>
            </a: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vs. Development</a:t>
            </a:r>
            <a:endParaRPr lang="en-IN" dirty="0"/>
          </a:p>
        </p:txBody>
      </p:sp>
      <p:sp>
        <p:nvSpPr>
          <p:cNvPr id="3" name="Content Placeholder 2"/>
          <p:cNvSpPr>
            <a:spLocks noGrp="1"/>
          </p:cNvSpPr>
          <p:nvPr>
            <p:ph idx="1"/>
          </p:nvPr>
        </p:nvSpPr>
        <p:spPr/>
        <p:txBody>
          <a:bodyPr>
            <a:normAutofit fontScale="92500" lnSpcReduction="10000"/>
          </a:bodyPr>
          <a:lstStyle/>
          <a:p>
            <a:pPr algn="just"/>
            <a:r>
              <a:rPr lang="en-US" b="1" dirty="0" smtClean="0"/>
              <a:t>Training</a:t>
            </a:r>
            <a:r>
              <a:rPr lang="en-US" dirty="0" smtClean="0"/>
              <a:t> often has been referred to as teaching specific skills and behavior. It is usually reserved for people who have to be brought up to a performing level in some specific skills. The skills are almost always behavioral as distinct from conceptual or intellectual.</a:t>
            </a:r>
          </a:p>
          <a:p>
            <a:pPr algn="just"/>
            <a:r>
              <a:rPr lang="en-US" b="1" dirty="0" smtClean="0"/>
              <a:t>Development</a:t>
            </a:r>
            <a:r>
              <a:rPr lang="en-US" dirty="0" smtClean="0"/>
              <a:t>, in contrast, is more oriented to individual needs in addition to organizational needs and it is more often aimed towards executives. Usually, the intent of development is to provide knowledge and understanding that will enable people to carry </a:t>
            </a:r>
            <a:r>
              <a:rPr lang="en-US" dirty="0" err="1" smtClean="0"/>
              <a:t>outnon</a:t>
            </a:r>
            <a:r>
              <a:rPr lang="en-US" dirty="0" smtClean="0"/>
              <a:t>-technical organizational functions more effectively, such as problem solving, decision making and relating to people.</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10972800" cy="1143000"/>
          </a:xfrm>
        </p:spPr>
        <p:txBody>
          <a:bodyPr/>
          <a:lstStyle/>
          <a:p>
            <a:r>
              <a:rPr lang="en-US" dirty="0" smtClean="0"/>
              <a:t>Training and Development: Distinctions</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221803"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026" name="Picture 2"/>
          <p:cNvPicPr>
            <a:picLocks noGrp="1" noChangeAspect="1" noChangeArrowheads="1"/>
          </p:cNvPicPr>
          <p:nvPr>
            <p:ph idx="1"/>
          </p:nvPr>
        </p:nvPicPr>
        <p:blipFill>
          <a:blip r:embed="rId3"/>
          <a:srcRect/>
          <a:stretch>
            <a:fillRect/>
          </a:stretch>
        </p:blipFill>
        <p:spPr bwMode="auto">
          <a:xfrm>
            <a:off x="1219200" y="1447800"/>
            <a:ext cx="9601200" cy="4495800"/>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Vs Education</a:t>
            </a:r>
            <a:endParaRPr lang="en-IN" dirty="0"/>
          </a:p>
        </p:txBody>
      </p:sp>
      <p:sp>
        <p:nvSpPr>
          <p:cNvPr id="3" name="Content Placeholder 2"/>
          <p:cNvSpPr>
            <a:spLocks noGrp="1"/>
          </p:cNvSpPr>
          <p:nvPr>
            <p:ph idx="1"/>
          </p:nvPr>
        </p:nvSpPr>
        <p:spPr>
          <a:xfrm>
            <a:off x="609600" y="1219200"/>
            <a:ext cx="10972800" cy="5105399"/>
          </a:xfrm>
        </p:spPr>
        <p:txBody>
          <a:bodyPr>
            <a:noAutofit/>
          </a:bodyPr>
          <a:lstStyle/>
          <a:p>
            <a:pPr algn="just"/>
            <a:r>
              <a:rPr lang="en-US" sz="3000" dirty="0" smtClean="0"/>
              <a:t>The term ‘education’ is wider in scope and more general in purpose when compared to training. Training is the act of increasing the knowledge and skills of an employee while doing a job. It is job-oriented (skill learning). Training is practice-based and company specific.</a:t>
            </a:r>
          </a:p>
          <a:p>
            <a:pPr algn="just"/>
            <a:r>
              <a:rPr lang="en-US" sz="3000" dirty="0" smtClean="0"/>
              <a:t>Education, on the other hand, is the process of increasing the general knowledge and understanding of employees. It is a person-oriented, theory-based knowledge whose main purpose is to improve the understanding of a particular subject or theme (conceptual learning). Its primary focus is not the job of an operative.</a:t>
            </a:r>
          </a:p>
          <a:p>
            <a:pPr algn="just">
              <a:buNone/>
            </a:pPr>
            <a:r>
              <a:rPr lang="en-US" sz="3000" dirty="0" smtClean="0"/>
              <a:t> </a:t>
            </a:r>
            <a:endParaRPr lang="en-IN" sz="3000"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of Training</a:t>
            </a:r>
            <a:endParaRPr lang="en-IN" dirty="0"/>
          </a:p>
        </p:txBody>
      </p:sp>
      <p:sp>
        <p:nvSpPr>
          <p:cNvPr id="3" name="Content Placeholder 2"/>
          <p:cNvSpPr>
            <a:spLocks noGrp="1"/>
          </p:cNvSpPr>
          <p:nvPr>
            <p:ph idx="1"/>
          </p:nvPr>
        </p:nvSpPr>
        <p:spPr>
          <a:xfrm>
            <a:off x="609600" y="1295401"/>
            <a:ext cx="10972800" cy="4830766"/>
          </a:xfrm>
        </p:spPr>
        <p:txBody>
          <a:bodyPr>
            <a:normAutofit lnSpcReduction="10000"/>
          </a:bodyPr>
          <a:lstStyle/>
          <a:p>
            <a:pPr>
              <a:buNone/>
            </a:pPr>
            <a:r>
              <a:rPr lang="en-US" dirty="0" smtClean="0"/>
              <a:t>	The general objectives of any training programme are :</a:t>
            </a:r>
          </a:p>
          <a:p>
            <a:pPr algn="just"/>
            <a:r>
              <a:rPr lang="en-US" dirty="0" smtClean="0"/>
              <a:t>To impart the basic knowledge and skills to new entrants and enable them to perform their jobs well.</a:t>
            </a:r>
          </a:p>
          <a:p>
            <a:pPr algn="just"/>
            <a:r>
              <a:rPr lang="en-US" dirty="0" smtClean="0"/>
              <a:t>To equip the employee to meet the changing requirements of the job and the organization.</a:t>
            </a:r>
          </a:p>
          <a:p>
            <a:pPr algn="just"/>
            <a:r>
              <a:rPr lang="en-US" dirty="0" smtClean="0"/>
              <a:t>To teach the employees new techniques and ways of performing the job or operations.</a:t>
            </a:r>
          </a:p>
          <a:p>
            <a:pPr algn="just"/>
            <a:r>
              <a:rPr lang="en-US" dirty="0" smtClean="0"/>
              <a:t>To operate employees for higher level tasks and build up a second line of competent managers.</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Need for Training</a:t>
            </a:r>
            <a:endParaRPr lang="en-IN" dirty="0"/>
          </a:p>
        </p:txBody>
      </p:sp>
      <p:sp>
        <p:nvSpPr>
          <p:cNvPr id="3" name="Content Placeholder 2"/>
          <p:cNvSpPr>
            <a:spLocks noGrp="1"/>
          </p:cNvSpPr>
          <p:nvPr>
            <p:ph idx="1"/>
          </p:nvPr>
        </p:nvSpPr>
        <p:spPr>
          <a:xfrm>
            <a:off x="609600" y="1219200"/>
            <a:ext cx="10972800" cy="5105399"/>
          </a:xfrm>
        </p:spPr>
        <p:txBody>
          <a:bodyPr>
            <a:noAutofit/>
          </a:bodyPr>
          <a:lstStyle/>
          <a:p>
            <a:pPr>
              <a:buNone/>
            </a:pPr>
            <a:r>
              <a:rPr lang="en-US" dirty="0" smtClean="0"/>
              <a:t>Training is needed to achieve the following purposes:</a:t>
            </a:r>
          </a:p>
          <a:p>
            <a:pPr algn="just"/>
            <a:r>
              <a:rPr lang="en-US" dirty="0" smtClean="0"/>
              <a:t>Newly recruited employees require training so as to perform their tasks effectively. </a:t>
            </a:r>
          </a:p>
          <a:p>
            <a:pPr algn="just"/>
            <a:r>
              <a:rPr lang="en-US" dirty="0" smtClean="0"/>
              <a:t>Training is necessary to prepare existing employees for higher-level jobs (promotion).</a:t>
            </a:r>
          </a:p>
          <a:p>
            <a:pPr algn="just"/>
            <a:r>
              <a:rPr lang="en-US" dirty="0" smtClean="0"/>
              <a:t>Existing employees require refresher training so as to keep abreast of the latest developments in job operations. </a:t>
            </a:r>
          </a:p>
          <a:p>
            <a:pPr algn="just"/>
            <a:r>
              <a:rPr lang="en-US" dirty="0" smtClean="0"/>
              <a:t>Training is necessary when a person moves from one job to another.</a:t>
            </a: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11330405</TotalTime>
  <Words>1052</Words>
  <Application>Microsoft Office PowerPoint</Application>
  <PresentationFormat>Custom</PresentationFormat>
  <Paragraphs>184</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   HUMAN RESOURCE MANAGEMENT BTME-4720    </vt:lpstr>
      <vt:lpstr>Topics Discussed</vt:lpstr>
      <vt:lpstr>Topics Discussed</vt:lpstr>
      <vt:lpstr>Training &amp; Development </vt:lpstr>
      <vt:lpstr>Training vs. Development</vt:lpstr>
      <vt:lpstr>Training and Development: Distinctions</vt:lpstr>
      <vt:lpstr>Training Vs Education</vt:lpstr>
      <vt:lpstr>Objectives of Training</vt:lpstr>
      <vt:lpstr>Need for Training</vt:lpstr>
      <vt:lpstr>Method of Training</vt:lpstr>
      <vt:lpstr> Job Instruction Training (JIT)  </vt:lpstr>
      <vt:lpstr>Merits and demerits of JIT</vt:lpstr>
      <vt:lpstr>Coaching and Mentoring</vt:lpstr>
      <vt:lpstr>Merits and Demerits of Coaching and  Mentoring</vt:lpstr>
      <vt:lpstr>Apprenticeship Training</vt:lpstr>
      <vt:lpstr>Job rotation</vt:lpstr>
      <vt:lpstr>Refresher training</vt:lpstr>
      <vt:lpstr>Orientation training</vt:lpstr>
      <vt:lpstr>Off-the-job training</vt:lpstr>
      <vt:lpstr>Vestibule training</vt:lpstr>
      <vt:lpstr>Role playing</vt:lpstr>
      <vt:lpstr>Lecture method &amp; Conference/discussion  approach</vt:lpstr>
      <vt:lpstr>Programmed instruction</vt:lpstr>
      <vt:lpstr>Behaviorally Experienced Training</vt:lpstr>
      <vt:lpstr>Topics Discussed in Next Lecture</vt:lpstr>
      <vt:lpstr>Topics Discussed in Next Lecture</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210</cp:revision>
  <dcterms:created xsi:type="dcterms:W3CDTF">2020-11-12T04:35:12Z</dcterms:created>
  <dcterms:modified xsi:type="dcterms:W3CDTF">2023-08-21T06:26:25Z</dcterms:modified>
</cp:coreProperties>
</file>