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5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20B5E-97F2-4724-9E17-66C17D10FABE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E336C-2411-467D-8045-A825DC5D1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/>
          <p:nvPr/>
        </p:nvSpPr>
        <p:spPr>
          <a:xfrm>
            <a:off x="365125" y="130175"/>
            <a:ext cx="184150" cy="9144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  <a:endParaRPr lang="en-US" altLang="en-US" sz="5400" b="0"/>
          </a:p>
        </p:txBody>
      </p:sp>
      <p:sp>
        <p:nvSpPr>
          <p:cNvPr id="12292" name="Rectangle 4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93" name="Rectangle 5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294" name="Picture 2" descr="RIMT Univer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80975"/>
            <a:ext cx="1970088" cy="8953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" name="TextBox 6"/>
          <p:cNvSpPr txBox="1"/>
          <p:nvPr/>
        </p:nvSpPr>
        <p:spPr>
          <a:xfrm>
            <a:off x="533400" y="137160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BASIC OF ELECTRICAL &amp; ELECTRONICS ENGINEERING</a:t>
            </a:r>
            <a:endParaRPr lang="en-US" sz="4800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381000" y="3352800"/>
            <a:ext cx="51816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(Applied Sciences)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</a:t>
            </a:r>
            <a:r>
              <a:rPr lang="en-US" sz="9600" baseline="30000" dirty="0" smtClean="0">
                <a:latin typeface="+mn-lt"/>
              </a:rPr>
              <a:t>st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5486400" y="49530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Komal</a:t>
            </a:r>
            <a:r>
              <a:rPr lang="en-IN" sz="4000" dirty="0" smtClean="0"/>
              <a:t> </a:t>
            </a:r>
            <a:r>
              <a:rPr lang="en-IN" sz="4000" dirty="0" err="1" smtClean="0"/>
              <a:t>Mehra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/>
          <p:nvPr/>
        </p:nvSpPr>
        <p:spPr>
          <a:xfrm>
            <a:off x="365125" y="130175"/>
            <a:ext cx="184150" cy="9144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lvl="0" indent="0" eaLnBrk="1" hangingPunct="1"/>
            <a:endParaRPr lang="en-US" altLang="en-US" sz="5400" b="0"/>
          </a:p>
        </p:txBody>
      </p:sp>
      <p:sp>
        <p:nvSpPr>
          <p:cNvPr id="12292" name="Rectangle 4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93" name="Rectangle 5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294" name="Picture 2" descr="RIMT Univer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80975"/>
            <a:ext cx="1970088" cy="8953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" name="TextBox 9"/>
          <p:cNvSpPr txBox="1"/>
          <p:nvPr/>
        </p:nvSpPr>
        <p:spPr>
          <a:xfrm>
            <a:off x="609600" y="2514600"/>
            <a:ext cx="78516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STAR DELTA TRASFORMATION</a:t>
            </a:r>
            <a:endParaRPr lang="en-US" sz="48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8486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Delta </a:t>
            </a:r>
            <a:r>
              <a:rPr lang="en-US" altLang="en-US" sz="1800" b="1" dirty="0" smtClean="0">
                <a:latin typeface="+mj-lt" pitchFamily="34" charset="0"/>
                <a:ea typeface="+mj-ea" pitchFamily="34" charset="0"/>
              </a:rPr>
              <a:t>to </a:t>
            </a:r>
            <a:r>
              <a:rPr kumimoji="0" lang="en-US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Star Transformation</a:t>
            </a:r>
            <a:br>
              <a:rPr kumimoji="0" lang="en-US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en-US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To convert a delta network to an equivalent star network we need to derive a transformation formula for equating the various resistors to each other between the various terminals. Consider the circuit below</a:t>
            </a:r>
            <a:r>
              <a:rPr kumimoji="0" lang="en-US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.</a:t>
            </a:r>
            <a:br>
              <a:rPr kumimoji="0" lang="en-US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en-US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/>
            </a:r>
            <a:br>
              <a:rPr kumimoji="0" lang="en-US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en-US" altLang="en-US" sz="1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Delta to Star Network.</a:t>
            </a:r>
            <a:r>
              <a:rPr kumimoji="0" lang="en-US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/>
            </a:r>
            <a:br>
              <a:rPr kumimoji="0" lang="en-US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endParaRPr kumimoji="0" lang="en-US" alt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3795" name="Picture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8338" y="2514600"/>
            <a:ext cx="5067300" cy="34496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33796" name="Picture 2" descr="RIMT Universit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80975"/>
            <a:ext cx="1970088" cy="8953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3797" name="Rectangle 4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798" name="Rectangle 5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304800"/>
            <a:ext cx="6248400" cy="45720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34819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5029200"/>
            <a:ext cx="5943600" cy="13239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4820" name="Picture 2" descr="RIMT University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0400" y="180975"/>
            <a:ext cx="1903413" cy="8953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4821" name="Rectangle 4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22" name="Rectangle 5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960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32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28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24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Tx/>
              <a:buNone/>
            </a:pPr>
            <a:r>
              <a:rPr lang="en-US" altLang="en-US" sz="2000" b="1" dirty="0"/>
              <a:t>                                </a:t>
            </a:r>
            <a:r>
              <a:rPr lang="en-US" altLang="en-US" sz="2400" b="1" dirty="0"/>
              <a:t>Star Delta Transformation</a:t>
            </a:r>
          </a:p>
          <a:p>
            <a:pPr lvl="0"/>
            <a:endParaRPr lang="en-US" altLang="en-US" sz="2000" dirty="0"/>
          </a:p>
          <a:p>
            <a:pPr lvl="0"/>
            <a:r>
              <a:rPr lang="en-US" altLang="en-US" sz="2000" dirty="0"/>
              <a:t>We can now solve simple series, parallel or bridge type resistive networks using </a:t>
            </a:r>
            <a:r>
              <a:rPr lang="en-US" altLang="en-US" sz="2000" i="1" dirty="0" err="1"/>
              <a:t>Kirchoff´s</a:t>
            </a:r>
            <a:r>
              <a:rPr lang="en-US" altLang="en-US" sz="2000" i="1" dirty="0"/>
              <a:t> Circuit Laws</a:t>
            </a:r>
            <a:r>
              <a:rPr lang="en-US" altLang="en-US" sz="2000" dirty="0"/>
              <a:t>, mesh current analysis or nodal voltage analysis techniques but in a balanced 3-phase circuit we can use different mathematical techniques to simplify the analysis of the circuit and thereby reduce the amount of math's involved which in itself is a good thing.</a:t>
            </a:r>
          </a:p>
          <a:p>
            <a:pPr lvl="0"/>
            <a:r>
              <a:rPr lang="en-US" altLang="en-US" sz="2000" dirty="0"/>
              <a:t>Standard 3-phase circuits or networks take on two major forms with names that represent the way in which the resistances are connected, a </a:t>
            </a:r>
            <a:r>
              <a:rPr lang="en-US" altLang="en-US" sz="2000" b="1" dirty="0"/>
              <a:t>Star</a:t>
            </a:r>
            <a:r>
              <a:rPr lang="en-US" altLang="en-US" sz="2000" dirty="0"/>
              <a:t> connected network which has the symbol of the letter, Υ (</a:t>
            </a:r>
            <a:r>
              <a:rPr lang="en-US" altLang="en-US" sz="2000" dirty="0" err="1"/>
              <a:t>wye</a:t>
            </a:r>
            <a:r>
              <a:rPr lang="en-US" altLang="en-US" sz="2000" dirty="0"/>
              <a:t>) and a </a:t>
            </a:r>
            <a:r>
              <a:rPr lang="en-US" altLang="en-US" sz="2000" b="1" dirty="0"/>
              <a:t>Delta</a:t>
            </a:r>
            <a:r>
              <a:rPr lang="en-US" altLang="en-US" sz="2000" dirty="0"/>
              <a:t> connected network which has the symbol of a triangle, Δ (delta). If a 3-phase, 3-wire supply or even a 3-phase load is connected in one type of configuration, it can be easily transformed or changed it into an equivalent configuration of the other type by using either the </a:t>
            </a:r>
            <a:r>
              <a:rPr lang="en-US" altLang="en-US" sz="2000" b="1" dirty="0"/>
              <a:t>Star Delta Transformation</a:t>
            </a:r>
            <a:r>
              <a:rPr lang="en-US" altLang="en-US" sz="2000" dirty="0"/>
              <a:t> or </a:t>
            </a:r>
            <a:r>
              <a:rPr lang="en-US" altLang="en-US" sz="2000" b="1" dirty="0"/>
              <a:t>Delta Star Transformation</a:t>
            </a:r>
            <a:r>
              <a:rPr lang="en-US" altLang="en-US" sz="2000" dirty="0"/>
              <a:t> process.</a:t>
            </a:r>
          </a:p>
          <a:p>
            <a:pPr lvl="0"/>
            <a:r>
              <a:rPr lang="en-US" altLang="en-US" sz="2000" dirty="0"/>
              <a:t>A resistive network consisting of three impedances can be connected together to form a T or "Tee" configuration but the network can also be redrawn to form a </a:t>
            </a:r>
            <a:r>
              <a:rPr lang="en-US" altLang="en-US" sz="2000" b="1" dirty="0"/>
              <a:t>Star</a:t>
            </a:r>
            <a:r>
              <a:rPr lang="en-US" altLang="en-US" sz="2000" dirty="0"/>
              <a:t> or Υ type network as shown below</a:t>
            </a:r>
          </a:p>
          <a:p>
            <a:pPr lvl="0"/>
            <a:endParaRPr lang="en-US" altLang="en-US" sz="1800" dirty="0"/>
          </a:p>
        </p:txBody>
      </p:sp>
      <p:pic>
        <p:nvPicPr>
          <p:cNvPr id="32771" name="Picture 2" descr="RIMT Univer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80975"/>
            <a:ext cx="1970088" cy="8953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2772" name="Rectangle 3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773" name="Rectangle 4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696200" cy="51816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32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28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24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FontTx/>
              <a:buNone/>
            </a:pPr>
            <a:r>
              <a:rPr lang="en-US" altLang="en-US" sz="2800" b="1"/>
              <a:t>Star Delta Transformation</a:t>
            </a:r>
          </a:p>
          <a:p>
            <a:pPr lvl="0" algn="ctr">
              <a:buFontTx/>
              <a:buNone/>
            </a:pPr>
            <a:endParaRPr lang="en-US" altLang="en-US" sz="2000" b="1"/>
          </a:p>
          <a:p>
            <a:pPr lvl="0"/>
            <a:r>
              <a:rPr lang="en-US" altLang="en-US" sz="2400"/>
              <a:t>We have seen above that when converting from a delta network to an equivalent star network that the resistor connected to one terminal is the product of the two delta resistances connected to the same terminal, for example resistor P is the product of resistors A and B connected to terminal 1.</a:t>
            </a:r>
          </a:p>
          <a:p>
            <a:pPr lvl="0"/>
            <a:r>
              <a:rPr lang="en-US" altLang="en-US" sz="2400"/>
              <a:t>By rewriting the previous formulas a little we can also find the transformation formulas for converting a resistive star network to an equivalent delta network giving us a way of producing a star delta transformation as shown below.</a:t>
            </a:r>
          </a:p>
          <a:p>
            <a:pPr lvl="0"/>
            <a:endParaRPr lang="en-US" altLang="en-US" sz="2000" b="1"/>
          </a:p>
          <a:p>
            <a:pPr lvl="0"/>
            <a:endParaRPr lang="en-US" altLang="en-US" sz="2000"/>
          </a:p>
        </p:txBody>
      </p:sp>
      <p:pic>
        <p:nvPicPr>
          <p:cNvPr id="35843" name="Picture 2" descr="RIMT Univer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228600"/>
            <a:ext cx="1970088" cy="8953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5844" name="Rectangle 3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845" name="Rectangle 4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Star to Delta Network</a:t>
            </a:r>
            <a:br>
              <a:rPr kumimoji="0" lang="en-US" alt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endParaRPr kumimoji="0" lang="en-US" alt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6867" name="Picture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1295400"/>
            <a:ext cx="4371975" cy="18288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36868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733800"/>
            <a:ext cx="6705600" cy="21050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6869" name="Picture 2" descr="RIMT University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180975"/>
            <a:ext cx="1751013" cy="8953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6870" name="Rectangle 5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871" name="Rectangle 6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1143000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 baseline="0">
                <a:solidFill>
                  <a:schemeClr val="tx1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altLang="en-US" b="1"/>
              <a:t>Star-Delta Transformation</a:t>
            </a:r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32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28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24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20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pic>
        <p:nvPicPr>
          <p:cNvPr id="37892" name="Picture 5" descr="star/delta draw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19200"/>
            <a:ext cx="7772400" cy="4953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7893" name="Picture 2" descr="RIMT Universit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3" y="0"/>
            <a:ext cx="1817687" cy="990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7894" name="Rectangle 5"/>
          <p:cNvSpPr/>
          <p:nvPr/>
        </p:nvSpPr>
        <p:spPr>
          <a:xfrm>
            <a:off x="5715001" y="63246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Department of Electrical, Electronics &amp; Communication Engineering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895" name="Rectangle 6">
            <a:extLst>
              <a:ext uri="{FF2B5EF4-FFF2-40B4-BE49-F238E27FC236}"/>
            </a:extLst>
          </p:cNvPr>
          <p:cNvSpPr/>
          <p:nvPr/>
        </p:nvSpPr>
        <p:spPr>
          <a:xfrm>
            <a:off x="7713" y="6392862"/>
            <a:ext cx="5707287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1" i="0" u="none" baseline="0">
                <a:solidFill>
                  <a:srgbClr val="FFFFFF"/>
                </a:solidFill>
                <a:effectLst/>
                <a:latin typeface="Calibri"/>
              </a:defRPr>
            </a:lvl5pPr>
            <a:lvl6pPr>
              <a:defRPr lang="en-US">
                <a:solidFill>
                  <a:srgbClr val="FFFFFF"/>
                </a:solidFill>
                <a:latin typeface="Calibri"/>
              </a:defRPr>
            </a:lvl6pPr>
            <a:lvl7pPr>
              <a:defRPr lang="en-US">
                <a:solidFill>
                  <a:srgbClr val="FFFFFF"/>
                </a:solidFill>
                <a:latin typeface="Calibri"/>
              </a:defRPr>
            </a:lvl7pPr>
            <a:lvl8pPr>
              <a:defRPr lang="en-US">
                <a:solidFill>
                  <a:srgbClr val="FFFFFF"/>
                </a:solidFill>
                <a:latin typeface="Calibri"/>
              </a:defRPr>
            </a:lvl8pPr>
            <a:lvl9pPr>
              <a:defRPr lang="en-US">
                <a:solidFill>
                  <a:srgbClr val="FFFFFF"/>
                </a:solidFill>
                <a:latin typeface="Calibri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1" i="0" u="none" strike="noStrike" kern="1200" cap="none" spc="0" normalizeH="0" baseline="0" noProof="0" smtClean="0">
                <a:ln w="22225">
                  <a:noFill/>
                  <a:prstDash val="solid"/>
                </a:ln>
                <a:solidFill>
                  <a:schemeClr val="bg1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education for life                                          www.rimt.ac.in</a:t>
            </a:r>
            <a:endParaRPr kumimoji="0" lang="en-GB" sz="2000" b="1" i="0" u="none" strike="noStrike" kern="1200" cap="none" spc="0" normalizeH="0" baseline="0" noProof="0">
              <a:ln w="22225">
                <a:noFill/>
                <a:prstDash val="solid"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418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Delta to Star Transformation To convert a delta network to an equivalent star network we need to derive a transformation formula for equating the various resistors to each other between the various terminals. Consider the circuit below.  Delta to Star Network. </vt:lpstr>
      <vt:lpstr>Slide 4</vt:lpstr>
      <vt:lpstr>Slide 5</vt:lpstr>
      <vt:lpstr>Slide 6</vt:lpstr>
      <vt:lpstr>Star to Delta Network </vt:lpstr>
      <vt:lpstr>Star-Delta Transformation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Link</dc:creator>
  <cp:lastModifiedBy>Link</cp:lastModifiedBy>
  <cp:revision>4</cp:revision>
  <dcterms:created xsi:type="dcterms:W3CDTF">2023-08-03T06:41:18Z</dcterms:created>
  <dcterms:modified xsi:type="dcterms:W3CDTF">2023-08-03T09:25:58Z</dcterms:modified>
</cp:coreProperties>
</file>