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87" r:id="rId2"/>
    <p:sldId id="282" r:id="rId3"/>
    <p:sldId id="370" r:id="rId4"/>
    <p:sldId id="371" r:id="rId5"/>
    <p:sldId id="372" r:id="rId6"/>
    <p:sldId id="373" r:id="rId7"/>
    <p:sldId id="385" r:id="rId8"/>
    <p:sldId id="374" r:id="rId9"/>
    <p:sldId id="375" r:id="rId10"/>
    <p:sldId id="376" r:id="rId11"/>
    <p:sldId id="377" r:id="rId12"/>
    <p:sldId id="378" r:id="rId13"/>
    <p:sldId id="379" r:id="rId14"/>
    <p:sldId id="380" r:id="rId15"/>
    <p:sldId id="381" r:id="rId16"/>
    <p:sldId id="382" r:id="rId17"/>
    <p:sldId id="383" r:id="rId18"/>
    <p:sldId id="384" r:id="rId19"/>
    <p:sldId id="3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00"/>
    <a:srgbClr val="FF66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59" autoAdjust="0"/>
    <p:restoredTop sz="94729"/>
  </p:normalViewPr>
  <p:slideViewPr>
    <p:cSldViewPr>
      <p:cViewPr>
        <p:scale>
          <a:sx n="50" d="100"/>
          <a:sy n="50" d="100"/>
        </p:scale>
        <p:origin x="-924" y="-39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3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26/07/2023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26/07/2023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024058"/>
          </a:xfrm>
        </p:spPr>
        <p:txBody>
          <a:bodyPr>
            <a:noAutofit/>
          </a:bodyPr>
          <a:lstStyle/>
          <a:p>
            <a:r>
              <a:rPr lang="en-IN" sz="5400" dirty="0" smtClean="0">
                <a:solidFill>
                  <a:srgbClr val="7030A0"/>
                </a:solidFill>
                <a:latin typeface="American Typewriter" panose="02090604020004020304" pitchFamily="18" charset="77"/>
              </a:rPr>
              <a:t/>
            </a:r>
            <a:br>
              <a:rPr lang="en-IN" sz="5400" dirty="0" smtClean="0">
                <a:solidFill>
                  <a:srgbClr val="7030A0"/>
                </a:solidFill>
                <a:latin typeface="American Typewriter" panose="02090604020004020304" pitchFamily="18" charset="77"/>
              </a:rPr>
            </a:br>
            <a:r>
              <a:rPr lang="en-IN" sz="5400" dirty="0">
                <a:solidFill>
                  <a:srgbClr val="7030A0"/>
                </a:solidFill>
                <a:latin typeface="American Typewriter" panose="02090604020004020304" pitchFamily="18" charset="77"/>
              </a:rPr>
              <a:t/>
            </a:r>
            <a:br>
              <a:rPr lang="en-IN" sz="5400" dirty="0">
                <a:solidFill>
                  <a:srgbClr val="7030A0"/>
                </a:solidFill>
                <a:latin typeface="American Typewriter" panose="02090604020004020304" pitchFamily="18" charset="77"/>
              </a:rPr>
            </a:br>
            <a:r>
              <a:rPr lang="en-IN" sz="5400" dirty="0" smtClean="0">
                <a:solidFill>
                  <a:srgbClr val="7030A0"/>
                </a:solidFill>
                <a:latin typeface="American Typewriter" panose="02090604020004020304" pitchFamily="18" charset="77"/>
              </a:rPr>
              <a:t/>
            </a:r>
            <a:br>
              <a:rPr lang="en-IN" sz="5400" dirty="0" smtClean="0">
                <a:solidFill>
                  <a:srgbClr val="7030A0"/>
                </a:solidFill>
                <a:latin typeface="American Typewriter" panose="02090604020004020304" pitchFamily="18" charset="77"/>
              </a:rPr>
            </a:br>
            <a:r>
              <a:rPr lang="en-IN" sz="5400" dirty="0" smtClean="0">
                <a:solidFill>
                  <a:srgbClr val="7030A0"/>
                </a:solidFill>
                <a:latin typeface="American Typewriter" panose="02090604020004020304" pitchFamily="18" charset="77"/>
              </a:rPr>
              <a:t>Engineering Mathematics-III</a:t>
            </a:r>
            <a:br>
              <a:rPr lang="en-IN" sz="5400" dirty="0" smtClean="0">
                <a:solidFill>
                  <a:srgbClr val="7030A0"/>
                </a:solidFill>
                <a:latin typeface="American Typewriter" panose="02090604020004020304" pitchFamily="18" charset="77"/>
              </a:rPr>
            </a:br>
            <a:r>
              <a:rPr lang="en-IN" sz="5400" dirty="0" smtClean="0">
                <a:solidFill>
                  <a:srgbClr val="7030A0"/>
                </a:solidFill>
                <a:latin typeface="American Typewriter" panose="02090604020004020304" pitchFamily="18" charset="77"/>
              </a:rPr>
              <a:t>(BTEC-2301)</a:t>
            </a:r>
            <a:r>
              <a:rPr lang="en-US" sz="6000" dirty="0" smtClean="0"/>
              <a:t/>
            </a:r>
            <a:br>
              <a:rPr lang="en-US" sz="6000" dirty="0" smtClean="0"/>
            </a:br>
            <a:r>
              <a:rPr lang="en-US" sz="6000" dirty="0" smtClean="0"/>
              <a:t/>
            </a:r>
            <a:br>
              <a:rPr lang="en-US" sz="6000" dirty="0" smtClean="0"/>
            </a:br>
            <a:r>
              <a:rPr lang="en-US" sz="6000" dirty="0"/>
              <a:t/>
            </a:r>
            <a:br>
              <a:rPr lang="en-US" sz="6000" dirty="0"/>
            </a:br>
            <a:endParaRPr lang="en-US" sz="6000"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10" name="Title 3"/>
          <p:cNvSpPr txBox="1">
            <a:spLocks/>
          </p:cNvSpPr>
          <p:nvPr/>
        </p:nvSpPr>
        <p:spPr>
          <a:xfrm>
            <a:off x="6167438" y="4038600"/>
            <a:ext cx="5748516"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a:t>Prepared by</a:t>
            </a:r>
            <a:r>
              <a:rPr lang="en-IN" sz="3600" dirty="0" smtClean="0"/>
              <a:t>: Sachin Syan</a:t>
            </a:r>
            <a:r>
              <a:rPr lang="en-US" sz="3600" dirty="0" smtClean="0"/>
              <a:t/>
            </a:r>
            <a:br>
              <a:rPr lang="en-US" sz="3600" dirty="0" smtClean="0"/>
            </a:br>
            <a:r>
              <a:rPr lang="en-US" sz="3600" dirty="0" smtClean="0"/>
              <a:t/>
            </a:r>
            <a:br>
              <a:rPr lang="en-US" sz="3600" dirty="0" smtClean="0"/>
            </a:br>
            <a:endParaRPr lang="en-US" sz="3600" dirty="0"/>
          </a:p>
        </p:txBody>
      </p:sp>
      <p:sp>
        <p:nvSpPr>
          <p:cNvPr id="11" name="Title 3"/>
          <p:cNvSpPr txBox="1">
            <a:spLocks/>
          </p:cNvSpPr>
          <p:nvPr/>
        </p:nvSpPr>
        <p:spPr>
          <a:xfrm>
            <a:off x="380960" y="2590800"/>
            <a:ext cx="6357982"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1600" dirty="0" smtClean="0">
                <a:solidFill>
                  <a:srgbClr val="7030A0"/>
                </a:solidFill>
                <a:latin typeface="American Typewriter" panose="02090604020004020304" pitchFamily="18" charset="77"/>
              </a:rPr>
              <a:t/>
            </a:r>
            <a:br>
              <a:rPr lang="en-IN" sz="1600" dirty="0" smtClean="0">
                <a:solidFill>
                  <a:srgbClr val="7030A0"/>
                </a:solidFill>
                <a:latin typeface="American Typewriter" panose="02090604020004020304" pitchFamily="18" charset="77"/>
              </a:rPr>
            </a:br>
            <a:r>
              <a:rPr lang="en-IN" sz="4000" dirty="0" smtClean="0">
                <a:solidFill>
                  <a:srgbClr val="7030A0"/>
                </a:solidFill>
                <a:latin typeface="+mn-lt"/>
              </a:rPr>
              <a:t/>
            </a:r>
            <a:br>
              <a:rPr lang="en-IN" sz="4000" dirty="0" smtClean="0">
                <a:solidFill>
                  <a:srgbClr val="7030A0"/>
                </a:solidFill>
                <a:latin typeface="+mn-lt"/>
              </a:rPr>
            </a:br>
            <a:r>
              <a:rPr lang="en-US" sz="4000" dirty="0">
                <a:latin typeface="+mn-lt"/>
              </a:rPr>
              <a:t>Course Name</a:t>
            </a:r>
            <a:r>
              <a:rPr lang="en-US" sz="4000" dirty="0" smtClean="0">
                <a:latin typeface="+mn-lt"/>
              </a:rPr>
              <a:t>: B.Tech. (ECE) </a:t>
            </a:r>
            <a:r>
              <a:rPr lang="en-US" sz="4000" dirty="0">
                <a:latin typeface="+mn-lt"/>
              </a:rPr>
              <a:t/>
            </a:r>
            <a:br>
              <a:rPr lang="en-US" sz="4000" dirty="0">
                <a:latin typeface="+mn-lt"/>
              </a:rPr>
            </a:br>
            <a:r>
              <a:rPr lang="en-US" sz="4000" dirty="0">
                <a:latin typeface="+mn-lt"/>
              </a:rPr>
              <a:t>Semester</a:t>
            </a:r>
            <a:r>
              <a:rPr lang="en-US" sz="4000" dirty="0" smtClean="0">
                <a:latin typeface="+mn-lt"/>
              </a:rPr>
              <a:t>: 3rd</a:t>
            </a:r>
            <a:r>
              <a:rPr lang="en-US" sz="1800" dirty="0" smtClean="0"/>
              <a:t/>
            </a:r>
            <a:br>
              <a:rPr lang="en-US" sz="1800" dirty="0" smtClean="0"/>
            </a:br>
            <a:r>
              <a:rPr lang="en-US" sz="1800" dirty="0" smtClean="0"/>
              <a:t/>
            </a:r>
            <a:br>
              <a:rPr lang="en-US" sz="1800" dirty="0" smtClean="0"/>
            </a:b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p:cNvPicPr/>
          <p:nvPr/>
        </p:nvPicPr>
        <p:blipFill>
          <a:blip r:embed="rId2" cstate="print"/>
          <a:srcRect t="13621" b="47917"/>
          <a:stretch>
            <a:fillRect/>
          </a:stretch>
        </p:blipFill>
        <p:spPr>
          <a:xfrm>
            <a:off x="1090617" y="4214818"/>
            <a:ext cx="8291531" cy="1928826"/>
          </a:xfrm>
          <a:prstGeom prst="rect">
            <a:avLst/>
          </a:prstGeom>
        </p:spPr>
      </p:pic>
      <p:pic>
        <p:nvPicPr>
          <p:cNvPr id="5" name="object 2"/>
          <p:cNvPicPr/>
          <p:nvPr/>
        </p:nvPicPr>
        <p:blipFill>
          <a:blip r:embed="rId3" cstate="print"/>
          <a:srcRect t="12521" b="12865"/>
          <a:stretch>
            <a:fillRect/>
          </a:stretch>
        </p:blipFill>
        <p:spPr>
          <a:xfrm>
            <a:off x="890590" y="785794"/>
            <a:ext cx="8848748" cy="3714776"/>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9" name="Rectangle 8"/>
          <p:cNvSpPr/>
          <p:nvPr/>
        </p:nvSpPr>
        <p:spPr>
          <a:xfrm>
            <a:off x="1506114" y="71414"/>
            <a:ext cx="8161786" cy="707886"/>
          </a:xfrm>
          <a:prstGeom prst="rect">
            <a:avLst/>
          </a:prstGeom>
        </p:spPr>
        <p:txBody>
          <a:bodyPr wrap="none">
            <a:spAutoFit/>
          </a:bodyPr>
          <a:lstStyle/>
          <a:p>
            <a:r>
              <a:rPr lang="en-IN" sz="4000" b="1" dirty="0" smtClean="0"/>
              <a:t>Limit of Function of Complex Variable</a:t>
            </a:r>
            <a:endParaRPr lang="en-IN" sz="40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60430" r="51977" b="6183"/>
          <a:stretch>
            <a:fillRect/>
          </a:stretch>
        </p:blipFill>
        <p:spPr>
          <a:xfrm>
            <a:off x="1452530" y="285728"/>
            <a:ext cx="5148259" cy="2286016"/>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pic>
        <p:nvPicPr>
          <p:cNvPr id="11" name="object 2"/>
          <p:cNvPicPr/>
          <p:nvPr/>
        </p:nvPicPr>
        <p:blipFill>
          <a:blip r:embed="rId4" cstate="print"/>
          <a:srcRect t="13621" b="24679"/>
          <a:stretch>
            <a:fillRect/>
          </a:stretch>
        </p:blipFill>
        <p:spPr>
          <a:xfrm>
            <a:off x="1476379" y="2500306"/>
            <a:ext cx="10406099" cy="3714776"/>
          </a:xfrm>
          <a:prstGeom prst="rect">
            <a:avLst/>
          </a:prstGeom>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9" name="Rectangle 8"/>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5496" y="1357298"/>
            <a:ext cx="11636710" cy="1580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6207" b="9441"/>
          <a:stretch>
            <a:fillRect/>
          </a:stretch>
        </p:blipFill>
        <p:spPr>
          <a:xfrm>
            <a:off x="381000" y="1000108"/>
            <a:ext cx="10429908" cy="5286412"/>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1093" b="9743"/>
          <a:stretch>
            <a:fillRect/>
          </a:stretch>
        </p:blipFill>
        <p:spPr>
          <a:xfrm>
            <a:off x="457200" y="1000108"/>
            <a:ext cx="10996650" cy="5572164"/>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7504" y="2619375"/>
            <a:ext cx="11417784" cy="20705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Rectangle 6"/>
          <p:cNvSpPr/>
          <p:nvPr/>
        </p:nvSpPr>
        <p:spPr>
          <a:xfrm>
            <a:off x="3667108" y="648282"/>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pic>
        <p:nvPicPr>
          <p:cNvPr id="5" name="object 2"/>
          <p:cNvPicPr/>
          <p:nvPr/>
        </p:nvPicPr>
        <p:blipFill>
          <a:blip r:embed="rId3" cstate="print"/>
          <a:srcRect t="11453" b="5286"/>
          <a:stretch>
            <a:fillRect/>
          </a:stretch>
        </p:blipFill>
        <p:spPr>
          <a:xfrm>
            <a:off x="457200" y="1071546"/>
            <a:ext cx="10710898" cy="4500594"/>
          </a:xfrm>
          <a:prstGeom prst="rect">
            <a:avLst/>
          </a:prstGeom>
        </p:spPr>
      </p:pic>
      <p:sp>
        <p:nvSpPr>
          <p:cNvPr id="7" name="Rectangle 6"/>
          <p:cNvSpPr/>
          <p:nvPr/>
        </p:nvSpPr>
        <p:spPr>
          <a:xfrm>
            <a:off x="3667108" y="148216"/>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pic>
        <p:nvPicPr>
          <p:cNvPr id="5" name="object 2"/>
          <p:cNvPicPr/>
          <p:nvPr/>
        </p:nvPicPr>
        <p:blipFill>
          <a:blip r:embed="rId3" cstate="print"/>
          <a:srcRect t="12946" b="10714"/>
          <a:stretch>
            <a:fillRect/>
          </a:stretch>
        </p:blipFill>
        <p:spPr>
          <a:xfrm>
            <a:off x="609600" y="1071546"/>
            <a:ext cx="9344052" cy="4071966"/>
          </a:xfrm>
          <a:prstGeom prst="rect">
            <a:avLst/>
          </a:prstGeom>
        </p:spPr>
      </p:pic>
      <p:sp>
        <p:nvSpPr>
          <p:cNvPr id="7" name="Rectangle 6"/>
          <p:cNvSpPr/>
          <p:nvPr/>
        </p:nvSpPr>
        <p:spPr>
          <a:xfrm>
            <a:off x="3595670" y="214290"/>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pic>
        <p:nvPicPr>
          <p:cNvPr id="5" name="object 2"/>
          <p:cNvPicPr/>
          <p:nvPr/>
        </p:nvPicPr>
        <p:blipFill>
          <a:blip r:embed="rId3" cstate="print"/>
          <a:srcRect t="7671"/>
          <a:stretch>
            <a:fillRect/>
          </a:stretch>
        </p:blipFill>
        <p:spPr>
          <a:xfrm>
            <a:off x="457200" y="1142984"/>
            <a:ext cx="8639196" cy="4929222"/>
          </a:xfrm>
          <a:prstGeom prst="rect">
            <a:avLst/>
          </a:prstGeom>
        </p:spPr>
      </p:pic>
      <p:sp>
        <p:nvSpPr>
          <p:cNvPr id="7" name="Rectangle 6"/>
          <p:cNvSpPr/>
          <p:nvPr/>
        </p:nvSpPr>
        <p:spPr>
          <a:xfrm>
            <a:off x="2952728" y="71414"/>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p:spPr>
        <p:txBody>
          <a:bodyPr/>
          <a:lstStyle/>
          <a:p>
            <a:pPr algn="ctr"/>
            <a:r>
              <a:rPr lang="en-IN" b="1" dirty="0" smtClean="0"/>
              <a:t>Topics Discussed in Next Lecture</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Content Placeholder 2"/>
          <p:cNvSpPr>
            <a:spLocks noGrp="1"/>
          </p:cNvSpPr>
          <p:nvPr>
            <p:ph idx="1"/>
          </p:nvPr>
        </p:nvSpPr>
        <p:spPr>
          <a:xfrm>
            <a:off x="609600" y="1285861"/>
            <a:ext cx="11344316" cy="4840306"/>
          </a:xfrm>
        </p:spPr>
        <p:txBody>
          <a:bodyPr>
            <a:normAutofit/>
          </a:bodyPr>
          <a:lstStyle/>
          <a:p>
            <a:pPr marR="895350">
              <a:lnSpc>
                <a:spcPct val="111500"/>
              </a:lnSpc>
              <a:spcBef>
                <a:spcPts val="15"/>
              </a:spcBef>
            </a:pPr>
            <a:r>
              <a:rPr lang="en-IN" sz="4400" dirty="0" smtClean="0"/>
              <a:t>Analytic Function</a:t>
            </a:r>
          </a:p>
          <a:p>
            <a:pPr marR="895350">
              <a:lnSpc>
                <a:spcPct val="111500"/>
              </a:lnSpc>
              <a:spcBef>
                <a:spcPts val="15"/>
              </a:spcBef>
            </a:pPr>
            <a:r>
              <a:rPr lang="en-IN" sz="4400" dirty="0" smtClean="0"/>
              <a:t>Necessary condition for f(z) and Sufficient Condition for f(z) to be an analytic</a:t>
            </a:r>
          </a:p>
          <a:p>
            <a:pPr marR="895350">
              <a:lnSpc>
                <a:spcPct val="111500"/>
              </a:lnSpc>
              <a:spcBef>
                <a:spcPts val="15"/>
              </a:spcBef>
            </a:pPr>
            <a:r>
              <a:rPr lang="en-IN" sz="4400" dirty="0" smtClean="0"/>
              <a:t>Polar form of CR Equation</a:t>
            </a:r>
          </a:p>
          <a:p>
            <a:pPr marR="895350">
              <a:lnSpc>
                <a:spcPct val="111500"/>
              </a:lnSpc>
              <a:spcBef>
                <a:spcPts val="15"/>
              </a:spcBef>
            </a:pPr>
            <a:r>
              <a:rPr lang="en-IN" sz="4400" dirty="0" smtClean="0"/>
              <a:t>Harmonic Function </a:t>
            </a:r>
          </a:p>
          <a:p>
            <a:pPr marR="895350">
              <a:lnSpc>
                <a:spcPct val="111500"/>
              </a:lnSpc>
              <a:spcBef>
                <a:spcPts val="15"/>
              </a:spcBef>
            </a:pPr>
            <a:r>
              <a:rPr lang="en-IN" sz="4400" dirty="0" smtClean="0"/>
              <a:t>Milne-Thomson Method</a:t>
            </a:r>
            <a:endParaRPr lang="en-IN" sz="4400" dirty="0" smtClean="0">
              <a:latin typeface="Andalus" pitchFamily="18" charset="-78"/>
              <a:cs typeface="Andalus" pitchFamily="18" charset="-78"/>
            </a:endParaRPr>
          </a:p>
          <a:p>
            <a:pPr marL="12700" marR="895350">
              <a:lnSpc>
                <a:spcPct val="111500"/>
              </a:lnSpc>
              <a:spcBef>
                <a:spcPts val="15"/>
              </a:spcBef>
            </a:pPr>
            <a:endParaRPr lang="en-IN" sz="4400" dirty="0" smtClean="0"/>
          </a:p>
          <a:p>
            <a:pPr marL="12700" marR="895350">
              <a:lnSpc>
                <a:spcPct val="111500"/>
              </a:lnSpc>
              <a:spcBef>
                <a:spcPts val="15"/>
              </a:spcBef>
            </a:pPr>
            <a:endParaRPr lang="en-IN" sz="4400" dirty="0">
              <a:latin typeface="Andalus" pitchFamily="18" charset="-78"/>
              <a:cs typeface="Andalus" pitchFamily="18" charset="-78"/>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lstStyle/>
          <a:p>
            <a:pPr algn="ctr"/>
            <a:r>
              <a:rPr lang="en-IN" b="1" dirty="0" smtClean="0"/>
              <a:t>Topic Discussed</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9" name="Content Placeholder 2"/>
          <p:cNvSpPr>
            <a:spLocks noGrp="1"/>
          </p:cNvSpPr>
          <p:nvPr>
            <p:ph idx="1"/>
          </p:nvPr>
        </p:nvSpPr>
        <p:spPr>
          <a:xfrm>
            <a:off x="609600" y="1285861"/>
            <a:ext cx="11344316" cy="4840306"/>
          </a:xfrm>
        </p:spPr>
        <p:txBody>
          <a:bodyPr>
            <a:normAutofit fontScale="92500" lnSpcReduction="10000"/>
          </a:bodyPr>
          <a:lstStyle/>
          <a:p>
            <a:pPr marR="895350">
              <a:lnSpc>
                <a:spcPct val="111500"/>
              </a:lnSpc>
              <a:spcBef>
                <a:spcPts val="15"/>
              </a:spcBef>
            </a:pPr>
            <a:r>
              <a:rPr lang="en-IN" sz="4400" dirty="0" smtClean="0"/>
              <a:t>Content</a:t>
            </a:r>
          </a:p>
          <a:p>
            <a:pPr marR="895350">
              <a:lnSpc>
                <a:spcPct val="111500"/>
              </a:lnSpc>
              <a:spcBef>
                <a:spcPts val="15"/>
              </a:spcBef>
            </a:pPr>
            <a:r>
              <a:rPr lang="en-IN" sz="4400" dirty="0" smtClean="0"/>
              <a:t>Complex Number</a:t>
            </a:r>
          </a:p>
          <a:p>
            <a:pPr marR="895350">
              <a:lnSpc>
                <a:spcPct val="111500"/>
              </a:lnSpc>
              <a:spcBef>
                <a:spcPts val="15"/>
              </a:spcBef>
            </a:pPr>
            <a:r>
              <a:rPr lang="en-IN" sz="4400" dirty="0" smtClean="0"/>
              <a:t>Complex Variable</a:t>
            </a:r>
          </a:p>
          <a:p>
            <a:pPr marR="895350">
              <a:lnSpc>
                <a:spcPct val="111500"/>
              </a:lnSpc>
              <a:spcBef>
                <a:spcPts val="15"/>
              </a:spcBef>
            </a:pPr>
            <a:r>
              <a:rPr lang="en-IN" sz="4400" dirty="0" smtClean="0"/>
              <a:t>Basic Definition</a:t>
            </a:r>
          </a:p>
          <a:p>
            <a:pPr marR="895350">
              <a:lnSpc>
                <a:spcPct val="111500"/>
              </a:lnSpc>
              <a:spcBef>
                <a:spcPts val="15"/>
              </a:spcBef>
            </a:pPr>
            <a:r>
              <a:rPr lang="en-IN" sz="4400" dirty="0" smtClean="0"/>
              <a:t>Limits</a:t>
            </a:r>
          </a:p>
          <a:p>
            <a:pPr marR="895350">
              <a:lnSpc>
                <a:spcPct val="111500"/>
              </a:lnSpc>
              <a:spcBef>
                <a:spcPts val="15"/>
              </a:spcBef>
            </a:pPr>
            <a:r>
              <a:rPr lang="en-IN" sz="4400" dirty="0" smtClean="0"/>
              <a:t>Continuity</a:t>
            </a:r>
          </a:p>
          <a:p>
            <a:pPr marR="895350">
              <a:lnSpc>
                <a:spcPct val="111500"/>
              </a:lnSpc>
              <a:spcBef>
                <a:spcPts val="15"/>
              </a:spcBef>
            </a:pPr>
            <a:r>
              <a:rPr lang="en-IN" sz="4400" dirty="0" smtClean="0"/>
              <a:t>Differentiability</a:t>
            </a: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Rectangle 6"/>
          <p:cNvSpPr/>
          <p:nvPr/>
        </p:nvSpPr>
        <p:spPr>
          <a:xfrm>
            <a:off x="738150" y="1000108"/>
            <a:ext cx="10429948" cy="4924425"/>
          </a:xfrm>
          <a:prstGeom prst="rect">
            <a:avLst/>
          </a:prstGeom>
        </p:spPr>
        <p:txBody>
          <a:bodyPr wrap="square">
            <a:spAutoFit/>
          </a:bodyPr>
          <a:lstStyle/>
          <a:p>
            <a:r>
              <a:rPr lang="en-IN" dirty="0" smtClean="0"/>
              <a:t/>
            </a:r>
            <a:br>
              <a:rPr lang="en-IN" dirty="0" smtClean="0"/>
            </a:br>
            <a:r>
              <a:rPr lang="en-IN" sz="2000" b="1" dirty="0" smtClean="0"/>
              <a:t>WHY WE STUDY COMPLEX NUMBER ?</a:t>
            </a:r>
            <a:r>
              <a:rPr lang="en-IN" dirty="0" smtClean="0"/>
              <a:t/>
            </a:r>
            <a:br>
              <a:rPr lang="en-IN" dirty="0" smtClean="0"/>
            </a:br>
            <a:endParaRPr lang="en-IN" sz="2000" dirty="0" smtClean="0"/>
          </a:p>
          <a:p>
            <a:r>
              <a:rPr lang="en-IN" sz="2000" dirty="0" smtClean="0"/>
              <a:t>For most human tasks, real numbers (or even rational numbers) offer an adequate description of data. Fractions such as 2/3 and 1/8 are meaningless to a person counting stones, but essential to a person comparing the sizes of different collections of stones. Negative numbers such as -3 and -5 are meaningless when measuring the mass of an object, but essential when keeping track of monetary debits and credits.</a:t>
            </a:r>
            <a:br>
              <a:rPr lang="en-IN" sz="2000" dirty="0" smtClean="0"/>
            </a:br>
            <a:r>
              <a:rPr lang="en-IN" sz="2000" dirty="0" smtClean="0"/>
              <a:t>All numbers are imaginary (even "zero" was contentious once). Introducing the square root(s) of minus one is convenient because (i) all n-degree polynomials with real coefficients then have n roots, making algebra "complete"; (ii) it saves using matrix representations for objects that square to -1 (such objects representing an important part of the structure of linear equations which appear in quantum mechanics, heat diffusion, optics, etc). The hottest contenders for numbers without purpose are probably the p-</a:t>
            </a:r>
            <a:r>
              <a:rPr lang="en-IN" sz="2000" dirty="0" err="1" smtClean="0"/>
              <a:t>adic</a:t>
            </a:r>
            <a:r>
              <a:rPr lang="en-IN" sz="2000" dirty="0" smtClean="0"/>
              <a:t> numbers (an extension of the rationals), and perhaps the expiry dates on army ration packs</a:t>
            </a:r>
            <a:r>
              <a:rPr lang="en-IN" dirty="0" smtClean="0"/>
              <a:t/>
            </a:r>
            <a:br>
              <a:rPr lang="en-IN" dirty="0" smtClean="0"/>
            </a:br>
            <a:endParaRPr lang="en-IN" dirty="0"/>
          </a:p>
        </p:txBody>
      </p:sp>
      <p:sp>
        <p:nvSpPr>
          <p:cNvPr id="10" name="Rectangle 9"/>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Rectangle 6"/>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
        <p:nvSpPr>
          <p:cNvPr id="9" name="Rectangle 8"/>
          <p:cNvSpPr/>
          <p:nvPr/>
        </p:nvSpPr>
        <p:spPr>
          <a:xfrm>
            <a:off x="952464" y="1071546"/>
            <a:ext cx="3119957" cy="707886"/>
          </a:xfrm>
          <a:prstGeom prst="rect">
            <a:avLst/>
          </a:prstGeom>
        </p:spPr>
        <p:txBody>
          <a:bodyPr wrap="none">
            <a:spAutoFit/>
          </a:bodyPr>
          <a:lstStyle/>
          <a:p>
            <a:r>
              <a:rPr lang="en-IN" sz="4000" b="1" dirty="0" err="1" smtClean="0"/>
              <a:t>Introdunction</a:t>
            </a:r>
            <a:endParaRPr lang="en-IN" sz="4000" b="1" dirty="0"/>
          </a:p>
        </p:txBody>
      </p:sp>
      <p:pic>
        <p:nvPicPr>
          <p:cNvPr id="10" name="object 2"/>
          <p:cNvPicPr/>
          <p:nvPr/>
        </p:nvPicPr>
        <p:blipFill>
          <a:blip r:embed="rId3" cstate="print">
            <a:clrChange>
              <a:clrFrom>
                <a:srgbClr val="FFFFFF"/>
              </a:clrFrom>
              <a:clrTo>
                <a:srgbClr val="FFFFFF">
                  <a:alpha val="0"/>
                </a:srgbClr>
              </a:clrTo>
            </a:clrChange>
            <a:lum bright="-37000" contrast="47000"/>
          </a:blip>
          <a:srcRect t="20121" b="7988"/>
          <a:stretch>
            <a:fillRect/>
          </a:stretch>
        </p:blipFill>
        <p:spPr>
          <a:xfrm>
            <a:off x="1309654" y="1714488"/>
            <a:ext cx="10144196" cy="5072074"/>
          </a:xfrm>
          <a:prstGeom prst="rect">
            <a:avLst/>
          </a:prstGeom>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7" name="Rectangle 6"/>
          <p:cNvSpPr/>
          <p:nvPr/>
        </p:nvSpPr>
        <p:spPr>
          <a:xfrm>
            <a:off x="595274" y="311987"/>
            <a:ext cx="8098627" cy="707886"/>
          </a:xfrm>
          <a:prstGeom prst="rect">
            <a:avLst/>
          </a:prstGeom>
        </p:spPr>
        <p:txBody>
          <a:bodyPr wrap="none">
            <a:spAutoFit/>
          </a:bodyPr>
          <a:lstStyle/>
          <a:p>
            <a:r>
              <a:rPr lang="en-IN" sz="4000" b="1" u="sng" dirty="0" smtClean="0"/>
              <a:t>Different Forms of Complex Number</a:t>
            </a:r>
            <a:endParaRPr lang="en-IN" sz="4000" b="1" u="sng" dirty="0"/>
          </a:p>
        </p:txBody>
      </p:sp>
      <p:pic>
        <p:nvPicPr>
          <p:cNvPr id="11" name="object 2"/>
          <p:cNvPicPr/>
          <p:nvPr/>
        </p:nvPicPr>
        <p:blipFill>
          <a:blip r:embed="rId3" cstate="print"/>
          <a:srcRect t="22408" r="43487" b="57013"/>
          <a:stretch>
            <a:fillRect/>
          </a:stretch>
        </p:blipFill>
        <p:spPr>
          <a:xfrm>
            <a:off x="804865" y="1214422"/>
            <a:ext cx="6577019" cy="1285884"/>
          </a:xfrm>
          <a:prstGeom prst="rect">
            <a:avLst/>
          </a:prstGeom>
        </p:spPr>
      </p:pic>
      <p:pic>
        <p:nvPicPr>
          <p:cNvPr id="12" name="object 2"/>
          <p:cNvPicPr/>
          <p:nvPr/>
        </p:nvPicPr>
        <p:blipFill>
          <a:blip r:embed="rId3" cstate="print"/>
          <a:srcRect t="58994" b="18140"/>
          <a:stretch>
            <a:fillRect/>
          </a:stretch>
        </p:blipFill>
        <p:spPr>
          <a:xfrm>
            <a:off x="809588" y="3429000"/>
            <a:ext cx="8001056" cy="1428760"/>
          </a:xfrm>
          <a:prstGeom prst="rect">
            <a:avLst/>
          </a:prstGeom>
        </p:spPr>
      </p:pic>
      <p:sp>
        <p:nvSpPr>
          <p:cNvPr id="13" name="Rectangle 12"/>
          <p:cNvSpPr/>
          <p:nvPr/>
        </p:nvSpPr>
        <p:spPr>
          <a:xfrm>
            <a:off x="747674" y="2643182"/>
            <a:ext cx="9816085" cy="707886"/>
          </a:xfrm>
          <a:prstGeom prst="rect">
            <a:avLst/>
          </a:prstGeom>
        </p:spPr>
        <p:txBody>
          <a:bodyPr wrap="none">
            <a:spAutoFit/>
          </a:bodyPr>
          <a:lstStyle/>
          <a:p>
            <a:r>
              <a:rPr lang="en-IN" sz="4000" b="1" u="sng" dirty="0" smtClean="0"/>
              <a:t>Modulus and Argument of Complex Number</a:t>
            </a:r>
            <a:endParaRPr lang="en-IN" sz="4000" b="1" u="sng"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5" name="Rectangle 4"/>
          <p:cNvSpPr/>
          <p:nvPr/>
        </p:nvSpPr>
        <p:spPr>
          <a:xfrm>
            <a:off x="452398" y="720850"/>
            <a:ext cx="4639732" cy="707886"/>
          </a:xfrm>
          <a:prstGeom prst="rect">
            <a:avLst/>
          </a:prstGeom>
        </p:spPr>
        <p:txBody>
          <a:bodyPr wrap="none">
            <a:spAutoFit/>
          </a:bodyPr>
          <a:lstStyle/>
          <a:p>
            <a:r>
              <a:rPr lang="en-IN" sz="4000" b="1" u="sng" dirty="0" smtClean="0"/>
              <a:t>COMPLEX FUNCTION</a:t>
            </a:r>
            <a:endParaRPr lang="en-IN" sz="4000" b="1" u="sng" dirty="0"/>
          </a:p>
        </p:txBody>
      </p:sp>
      <p:sp>
        <p:nvSpPr>
          <p:cNvPr id="7" name="Rectangle 6"/>
          <p:cNvSpPr/>
          <p:nvPr/>
        </p:nvSpPr>
        <p:spPr>
          <a:xfrm>
            <a:off x="523836" y="1494526"/>
            <a:ext cx="11001452" cy="1077218"/>
          </a:xfrm>
          <a:prstGeom prst="rect">
            <a:avLst/>
          </a:prstGeom>
        </p:spPr>
        <p:txBody>
          <a:bodyPr wrap="square">
            <a:spAutoFit/>
          </a:bodyPr>
          <a:lstStyle/>
          <a:p>
            <a:r>
              <a:rPr lang="en-IN" sz="3200" b="1" dirty="0" smtClean="0"/>
              <a:t>A function whose range is in complex number, is said to be complex function or complex valued function</a:t>
            </a:r>
            <a:endParaRPr lang="en-IN" sz="3200" b="1" dirty="0"/>
          </a:p>
        </p:txBody>
      </p:sp>
      <p:sp>
        <p:nvSpPr>
          <p:cNvPr id="9" name="Rectangle 8"/>
          <p:cNvSpPr/>
          <p:nvPr/>
        </p:nvSpPr>
        <p:spPr>
          <a:xfrm>
            <a:off x="604798" y="3429000"/>
            <a:ext cx="4459234" cy="707886"/>
          </a:xfrm>
          <a:prstGeom prst="rect">
            <a:avLst/>
          </a:prstGeom>
        </p:spPr>
        <p:txBody>
          <a:bodyPr wrap="none">
            <a:spAutoFit/>
          </a:bodyPr>
          <a:lstStyle/>
          <a:p>
            <a:r>
              <a:rPr lang="en-IN" sz="4000" b="1" u="sng" dirty="0" smtClean="0"/>
              <a:t>COMPLEX VARIABLE</a:t>
            </a:r>
            <a:endParaRPr lang="en-IN" sz="4000" b="1" u="sng" dirty="0"/>
          </a:p>
        </p:txBody>
      </p:sp>
      <p:sp>
        <p:nvSpPr>
          <p:cNvPr id="10" name="Rectangle 9"/>
          <p:cNvSpPr/>
          <p:nvPr/>
        </p:nvSpPr>
        <p:spPr>
          <a:xfrm>
            <a:off x="676236" y="4214818"/>
            <a:ext cx="11001452" cy="1077218"/>
          </a:xfrm>
          <a:prstGeom prst="rect">
            <a:avLst/>
          </a:prstGeom>
        </p:spPr>
        <p:txBody>
          <a:bodyPr wrap="square">
            <a:spAutoFit/>
          </a:bodyPr>
          <a:lstStyle/>
          <a:p>
            <a:r>
              <a:rPr lang="en-IN" sz="3200" b="1" dirty="0" smtClean="0"/>
              <a:t>A symbol such as z, which can stand for any one of set of complex number is called as complex variable</a:t>
            </a:r>
            <a:endParaRPr lang="en-IN" sz="32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graphicFrame>
        <p:nvGraphicFramePr>
          <p:cNvPr id="1026" name="Object 2"/>
          <p:cNvGraphicFramePr>
            <a:graphicFrameLocks noChangeAspect="1"/>
          </p:cNvGraphicFramePr>
          <p:nvPr/>
        </p:nvGraphicFramePr>
        <p:xfrm>
          <a:off x="706438" y="1071545"/>
          <a:ext cx="9461528" cy="5325081"/>
        </p:xfrm>
        <a:graphic>
          <a:graphicData uri="http://schemas.openxmlformats.org/presentationml/2006/ole">
            <p:oleObj spid="_x0000_s1026" name="Equation" r:id="rId4" imgW="3975100" imgH="2235200" progId="">
              <p:embed/>
            </p:oleObj>
          </a:graphicData>
        </a:graphic>
      </p:graphicFrame>
      <p:sp>
        <p:nvSpPr>
          <p:cNvPr id="11" name="Rectangle 2"/>
          <p:cNvSpPr>
            <a:spLocks noGrp="1" noChangeArrowheads="1"/>
          </p:cNvSpPr>
          <p:nvPr>
            <p:ph type="title"/>
          </p:nvPr>
        </p:nvSpPr>
        <p:spPr>
          <a:xfrm>
            <a:off x="1871690" y="136507"/>
            <a:ext cx="8153400" cy="720725"/>
          </a:xfrm>
        </p:spPr>
        <p:txBody>
          <a:bodyPr>
            <a:normAutofit/>
          </a:bodyPr>
          <a:lstStyle/>
          <a:p>
            <a:pPr eaLnBrk="1" hangingPunct="1">
              <a:defRPr/>
            </a:pPr>
            <a:r>
              <a:rPr lang="en-US" sz="4000" dirty="0" smtClean="0">
                <a:solidFill>
                  <a:srgbClr val="000000"/>
                </a:solidFill>
                <a:effectLst>
                  <a:outerShdw blurRad="38100" dist="38100" dir="2700000" algn="tl">
                    <a:srgbClr val="C0C0C0"/>
                  </a:outerShdw>
                </a:effectLst>
                <a:latin typeface="Arial" charset="0"/>
              </a:rPr>
              <a:t>Functions of a Complex Variable</a:t>
            </a: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5" name="Rectangle 4"/>
          <p:cNvSpPr/>
          <p:nvPr/>
        </p:nvSpPr>
        <p:spPr>
          <a:xfrm>
            <a:off x="738150" y="22078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14314" y="1061096"/>
            <a:ext cx="11882478" cy="3939540"/>
          </a:xfrm>
          <a:prstGeom prst="rect">
            <a:avLst/>
          </a:prstGeom>
        </p:spPr>
        <p:txBody>
          <a:bodyPr wrap="square">
            <a:spAutoFit/>
          </a:bodyPr>
          <a:lstStyle/>
          <a:p>
            <a:pPr>
              <a:spcBef>
                <a:spcPts val="600"/>
              </a:spcBef>
              <a:spcAft>
                <a:spcPts val="600"/>
              </a:spcAft>
            </a:pPr>
            <a:r>
              <a:rPr lang="en-IN" sz="2400" b="1" dirty="0" smtClean="0"/>
              <a:t>Distance:</a:t>
            </a:r>
            <a:r>
              <a:rPr lang="en-IN" sz="2400" dirty="0" smtClean="0"/>
              <a:t> </a:t>
            </a:r>
            <a:r>
              <a:rPr lang="en-IN" sz="2400" dirty="0" err="1" smtClean="0"/>
              <a:t>Iz-z</a:t>
            </a:r>
            <a:r>
              <a:rPr lang="en-IN" sz="2400" baseline="-25000" dirty="0" err="1" smtClean="0"/>
              <a:t>o</a:t>
            </a:r>
            <a:r>
              <a:rPr lang="en-IN" sz="2400" dirty="0" err="1" smtClean="0"/>
              <a:t>l</a:t>
            </a:r>
            <a:r>
              <a:rPr lang="en-IN" sz="2400" dirty="0" smtClean="0"/>
              <a:t> represents the distance between two points z and </a:t>
            </a:r>
            <a:r>
              <a:rPr lang="en-IN" sz="2400" dirty="0" err="1" smtClean="0"/>
              <a:t>z</a:t>
            </a:r>
            <a:r>
              <a:rPr lang="en-IN" sz="2400" baseline="-25000" dirty="0" err="1" smtClean="0"/>
              <a:t>o</a:t>
            </a:r>
            <a:r>
              <a:rPr lang="en-IN" sz="2400" dirty="0" smtClean="0"/>
              <a:t> </a:t>
            </a:r>
          </a:p>
          <a:p>
            <a:pPr>
              <a:spcBef>
                <a:spcPts val="600"/>
              </a:spcBef>
              <a:spcAft>
                <a:spcPts val="600"/>
              </a:spcAft>
            </a:pPr>
            <a:r>
              <a:rPr lang="en-IN" sz="2400" b="1" dirty="0" smtClean="0"/>
              <a:t>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 r represents a circle with centre at the point </a:t>
            </a:r>
            <a:r>
              <a:rPr lang="en-IN" sz="2400" dirty="0" err="1" smtClean="0"/>
              <a:t>z</a:t>
            </a:r>
            <a:r>
              <a:rPr lang="en-IN" sz="2400" baseline="-25000" dirty="0" err="1" smtClean="0"/>
              <a:t>o</a:t>
            </a:r>
            <a:r>
              <a:rPr lang="en-IN" sz="2400" dirty="0" smtClean="0"/>
              <a:t> and radius r.</a:t>
            </a:r>
            <a:br>
              <a:rPr lang="en-IN" sz="2400" dirty="0" smtClean="0"/>
            </a:br>
            <a:r>
              <a:rPr lang="en-IN" sz="2400" b="1" dirty="0" smtClean="0"/>
              <a:t>Interior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represents the interior of the circle.</a:t>
            </a:r>
            <a:br>
              <a:rPr lang="en-IN" sz="2400" dirty="0" smtClean="0"/>
            </a:br>
            <a:r>
              <a:rPr lang="en-IN" sz="2400" b="1" dirty="0" smtClean="0"/>
              <a:t>Exterior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&gt; r represents the exterior of the circle.</a:t>
            </a:r>
            <a:br>
              <a:rPr lang="en-IN" sz="2400" dirty="0" smtClean="0"/>
            </a:br>
            <a:r>
              <a:rPr lang="en-IN" sz="2400" b="1" dirty="0" smtClean="0"/>
              <a:t>Annulus:</a:t>
            </a:r>
            <a:r>
              <a:rPr lang="en-IN" sz="2400" dirty="0" smtClean="0"/>
              <a:t> The region between two concentric circles of radii r</a:t>
            </a:r>
            <a:r>
              <a:rPr lang="en-IN" sz="2400" baseline="-25000" dirty="0" smtClean="0"/>
              <a:t>1</a:t>
            </a:r>
            <a:r>
              <a:rPr lang="en-IN" sz="2400" dirty="0" smtClean="0"/>
              <a:t>, and r</a:t>
            </a:r>
            <a:r>
              <a:rPr lang="en-IN" sz="2400" baseline="-25000" dirty="0" smtClean="0"/>
              <a:t>2</a:t>
            </a:r>
            <a:r>
              <a:rPr lang="en-IN" sz="2400" dirty="0" smtClean="0"/>
              <a:t> (r</a:t>
            </a:r>
            <a:r>
              <a:rPr lang="en-IN" sz="2400" baseline="-25000" dirty="0" smtClean="0"/>
              <a:t>2</a:t>
            </a:r>
            <a:r>
              <a:rPr lang="en-IN" sz="2400" dirty="0" smtClean="0"/>
              <a:t> &gt; r</a:t>
            </a:r>
            <a:r>
              <a:rPr lang="en-IN" sz="2400" baseline="-25000" dirty="0" smtClean="0"/>
              <a:t>1</a:t>
            </a:r>
            <a:r>
              <a:rPr lang="en-IN" sz="2400" dirty="0" smtClean="0"/>
              <a:t>) and centre at        </a:t>
            </a:r>
            <a:r>
              <a:rPr lang="en-IN" sz="2400" dirty="0" err="1" smtClean="0"/>
              <a:t>z</a:t>
            </a:r>
            <a:r>
              <a:rPr lang="en-IN" sz="2400" baseline="-25000" dirty="0" err="1" smtClean="0"/>
              <a:t>o</a:t>
            </a:r>
            <a:r>
              <a:rPr lang="en-IN" sz="2400" dirty="0" smtClean="0"/>
              <a:t> is known as the annulus region and is represented as r</a:t>
            </a:r>
            <a:r>
              <a:rPr lang="en-IN" sz="2400" baseline="-25000" dirty="0" smtClean="0"/>
              <a:t>1</a:t>
            </a:r>
            <a:r>
              <a:rPr lang="en-IN" sz="2400" dirty="0" smtClean="0"/>
              <a:t> &lt;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a:t>
            </a:r>
            <a:r>
              <a:rPr lang="en-IN" sz="2400" baseline="-25000" dirty="0" smtClean="0"/>
              <a:t>2</a:t>
            </a:r>
            <a:r>
              <a:rPr lang="en-IN" sz="2400" dirty="0" smtClean="0"/>
              <a:t> </a:t>
            </a:r>
            <a:br>
              <a:rPr lang="en-IN" sz="2400" dirty="0" smtClean="0"/>
            </a:br>
            <a:r>
              <a:rPr lang="en-IN" sz="2400" b="1" dirty="0" smtClean="0"/>
              <a:t>Neighbourhood:</a:t>
            </a:r>
            <a:r>
              <a:rPr lang="en-IN" sz="2400" dirty="0" smtClean="0"/>
              <a:t> The set of all points for which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is known as the neighbourhood of </a:t>
            </a:r>
            <a:r>
              <a:rPr lang="en-IN" sz="2400" dirty="0" err="1" smtClean="0"/>
              <a:t>z</a:t>
            </a:r>
            <a:r>
              <a:rPr lang="en-IN" sz="2400" baseline="-25000" dirty="0" err="1" smtClean="0"/>
              <a:t>o</a:t>
            </a:r>
            <a:r>
              <a:rPr lang="en-IN" sz="2400" dirty="0" smtClean="0"/>
              <a:t/>
            </a:r>
            <a:br>
              <a:rPr lang="en-IN" sz="2400" dirty="0" smtClean="0"/>
            </a:br>
            <a:r>
              <a:rPr lang="en-IN" sz="2400" b="1" dirty="0" smtClean="0"/>
              <a:t>Boundary point:</a:t>
            </a:r>
            <a:r>
              <a:rPr lang="en-IN" sz="2400" dirty="0" smtClean="0"/>
              <a:t> A point which does not lie in the interior or exterior of a region is known as a boundary point.</a:t>
            </a:r>
            <a:br>
              <a:rPr lang="en-IN" sz="2400" dirty="0" smtClean="0"/>
            </a:br>
            <a:r>
              <a:rPr lang="en-IN" sz="2400" b="1" dirty="0" smtClean="0"/>
              <a:t>Open set:</a:t>
            </a:r>
            <a:r>
              <a:rPr lang="en-IN" sz="2400" dirty="0" smtClean="0"/>
              <a:t> A set that does not contain its boundary points is known as an open set.</a:t>
            </a:r>
            <a:endParaRPr lang="en-IN" sz="24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Electronics Engineering</a:t>
            </a:r>
            <a:endParaRPr lang="en-US" sz="1400" b="1" dirty="0">
              <a:solidFill>
                <a:schemeClr val="tx1"/>
              </a:solidFill>
            </a:endParaRPr>
          </a:p>
        </p:txBody>
      </p:sp>
      <p:sp>
        <p:nvSpPr>
          <p:cNvPr id="5" name="Rectangle 4"/>
          <p:cNvSpPr/>
          <p:nvPr/>
        </p:nvSpPr>
        <p:spPr>
          <a:xfrm>
            <a:off x="738150" y="7141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85752" y="714356"/>
            <a:ext cx="11811040" cy="5693866"/>
          </a:xfrm>
          <a:prstGeom prst="rect">
            <a:avLst/>
          </a:prstGeom>
        </p:spPr>
        <p:txBody>
          <a:bodyPr wrap="square">
            <a:spAutoFit/>
          </a:bodyPr>
          <a:lstStyle/>
          <a:p>
            <a:r>
              <a:rPr lang="en-IN" sz="2800" b="1" dirty="0" smtClean="0"/>
              <a:t>Closed set: </a:t>
            </a:r>
            <a:r>
              <a:rPr lang="en-IN" sz="2800" dirty="0" smtClean="0"/>
              <a:t> A set that contains all its boundary points is known as a closed set.</a:t>
            </a:r>
            <a:br>
              <a:rPr lang="en-IN" sz="2800" dirty="0" smtClean="0"/>
            </a:br>
            <a:endParaRPr lang="en-IN" sz="2800" dirty="0" smtClean="0"/>
          </a:p>
          <a:p>
            <a:r>
              <a:rPr lang="en-IN" sz="2800" b="1" dirty="0" smtClean="0"/>
              <a:t>Connected set:</a:t>
            </a:r>
            <a:r>
              <a:rPr lang="en-IN" sz="2800" dirty="0" smtClean="0"/>
              <a:t> If any two points of the set can be joined by a polygonal line such that all the points of the line also belong to the set then the set is known as a connected set.</a:t>
            </a:r>
            <a:br>
              <a:rPr lang="en-IN" sz="2800" dirty="0" smtClean="0"/>
            </a:br>
            <a:endParaRPr lang="en-IN" sz="2800" dirty="0" smtClean="0"/>
          </a:p>
          <a:p>
            <a:r>
              <a:rPr lang="en-IN" sz="2800" b="1" dirty="0" smtClean="0"/>
              <a:t>Domain: </a:t>
            </a:r>
            <a:r>
              <a:rPr lang="en-IN" sz="2800" dirty="0" smtClean="0"/>
              <a:t> A set which is open and connected is known as a domain.</a:t>
            </a:r>
            <a:br>
              <a:rPr lang="en-IN" sz="2800" dirty="0" smtClean="0"/>
            </a:br>
            <a:endParaRPr lang="en-IN" sz="2800" dirty="0" smtClean="0"/>
          </a:p>
          <a:p>
            <a:r>
              <a:rPr lang="en-IN" sz="2800" b="1" dirty="0" smtClean="0"/>
              <a:t>Bounded region: </a:t>
            </a:r>
            <a:r>
              <a:rPr lang="en-IN" sz="2800" dirty="0" smtClean="0"/>
              <a:t> A region which can be enclosed in a circle of finite radius is known as a bounded region.</a:t>
            </a:r>
            <a:br>
              <a:rPr lang="en-IN" sz="2800" dirty="0" smtClean="0"/>
            </a:br>
            <a:endParaRPr lang="en-IN" sz="2800" dirty="0" smtClean="0"/>
          </a:p>
          <a:p>
            <a:r>
              <a:rPr lang="en-IN" sz="2800" b="1" dirty="0" smtClean="0"/>
              <a:t>Compact region:</a:t>
            </a:r>
            <a:r>
              <a:rPr lang="en-IN" sz="2800" dirty="0" smtClean="0"/>
              <a:t> A region that is closed and bounded is known as a compact region.</a:t>
            </a:r>
            <a:endParaRPr lang="en-IN" sz="28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TotalTime>
  <Words>331</Words>
  <Application>Microsoft Office PowerPoint</Application>
  <PresentationFormat>Custom</PresentationFormat>
  <Paragraphs>86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Equation</vt:lpstr>
      <vt:lpstr>   Engineering Mathematics-III (BTEC-2301)   </vt:lpstr>
      <vt:lpstr>Topic Discussed</vt:lpstr>
      <vt:lpstr>Slide 3</vt:lpstr>
      <vt:lpstr>Slide 4</vt:lpstr>
      <vt:lpstr>Slide 5</vt:lpstr>
      <vt:lpstr>Slide 6</vt:lpstr>
      <vt:lpstr>Functions of a Complex Variable</vt:lpstr>
      <vt:lpstr>Slide 8</vt:lpstr>
      <vt:lpstr>Slide 9</vt:lpstr>
      <vt:lpstr>Slide 10</vt:lpstr>
      <vt:lpstr>Slide 11</vt:lpstr>
      <vt:lpstr>Slide 12</vt:lpstr>
      <vt:lpstr>Slide 13</vt:lpstr>
      <vt:lpstr>Slide 14</vt:lpstr>
      <vt:lpstr>Slide 15</vt:lpstr>
      <vt:lpstr>Slide 16</vt:lpstr>
      <vt:lpstr>Slide 17</vt:lpstr>
      <vt:lpstr>Slide 18</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103</cp:revision>
  <dcterms:created xsi:type="dcterms:W3CDTF">2020-11-12T04:35:12Z</dcterms:created>
  <dcterms:modified xsi:type="dcterms:W3CDTF">2023-07-26T09:34:10Z</dcterms:modified>
</cp:coreProperties>
</file>