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82" r:id="rId2"/>
    <p:sldId id="282" r:id="rId3"/>
    <p:sldId id="347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78" r:id="rId22"/>
    <p:sldId id="379" r:id="rId23"/>
    <p:sldId id="380" r:id="rId24"/>
    <p:sldId id="34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348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084" y="762000"/>
            <a:ext cx="11113284" cy="2286000"/>
          </a:xfrm>
        </p:spPr>
        <p:txBody>
          <a:bodyPr>
            <a:noAutofit/>
          </a:bodyPr>
          <a:lstStyle/>
          <a:p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</a:t>
            </a:r>
            <a:b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(BTCS-2302</a:t>
            </a: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)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endParaRPr lang="en-US" sz="8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71546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/>
        </p:nvGraphicFramePr>
        <p:xfrm>
          <a:off x="1176358" y="1066792"/>
          <a:ext cx="6491278" cy="1147762"/>
        </p:xfrm>
        <a:graphic>
          <a:graphicData uri="http://schemas.openxmlformats.org/presentationml/2006/ole">
            <p:oleObj spid="_x0000_s39938" name="Equation" r:id="rId4" imgW="204444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938234" y="2214554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cs typeface="Arial" charset="0"/>
              </a:rPr>
              <a:t>At </a:t>
            </a:r>
            <a:r>
              <a:rPr lang="en-US" sz="3600" i="1" dirty="0">
                <a:cs typeface="Arial" charset="0"/>
              </a:rPr>
              <a:t>x</a:t>
            </a:r>
            <a:r>
              <a:rPr lang="en-US" sz="3600" dirty="0">
                <a:cs typeface="Arial" charset="0"/>
              </a:rPr>
              <a:t>=0 the above series reduces to</a:t>
            </a:r>
          </a:p>
        </p:txBody>
      </p:sp>
      <p:graphicFrame>
        <p:nvGraphicFramePr>
          <p:cNvPr id="39939" name="Object 4"/>
          <p:cNvGraphicFramePr>
            <a:graphicFrameLocks noChangeAspect="1"/>
          </p:cNvGraphicFramePr>
          <p:nvPr/>
        </p:nvGraphicFramePr>
        <p:xfrm>
          <a:off x="2571760" y="3000372"/>
          <a:ext cx="4953000" cy="1371600"/>
        </p:xfrm>
        <a:graphic>
          <a:graphicData uri="http://schemas.openxmlformats.org/presentationml/2006/ole">
            <p:oleObj spid="_x0000_s39939" name="Equation" r:id="rId5" imgW="1206360" imgH="6858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4144963"/>
            <a:ext cx="103441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=0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is a point of continuity, by Dirichlet condition the Fourier series converges to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0) and </a:t>
            </a: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(0)=0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257436" y="1214422"/>
          <a:ext cx="6981836" cy="3500462"/>
        </p:xfrm>
        <a:graphic>
          <a:graphicData uri="http://schemas.openxmlformats.org/presentationml/2006/ole">
            <p:oleObj spid="_x0000_s40962" name="Equation" r:id="rId4" imgW="1815840" imgH="1384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/>
        </p:nvGraphicFramePr>
        <p:xfrm>
          <a:off x="2990864" y="566726"/>
          <a:ext cx="5105400" cy="1219200"/>
        </p:xfrm>
        <a:graphic>
          <a:graphicData uri="http://schemas.openxmlformats.org/presentationml/2006/ole">
            <p:oleObj spid="_x0000_s41986" name="Equation" r:id="rId4" imgW="1803240" imgH="4572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2398" y="1643050"/>
            <a:ext cx="11430080" cy="107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Is the function even or </a:t>
            </a:r>
            <a:r>
              <a:rPr lang="en-US" sz="3200" spc="300" dirty="0" err="1" smtClean="0">
                <a:latin typeface="Arial" pitchFamily="34" charset="0"/>
                <a:cs typeface="Arial" pitchFamily="34" charset="0"/>
              </a:rPr>
              <a:t>odd.Find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the Fourier series of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334" y="772523"/>
            <a:ext cx="2538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Example2:</a:t>
            </a:r>
            <a:endParaRPr lang="en-US" sz="32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57200" y="2779715"/>
            <a:ext cx="8496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cs typeface="Arial" charset="0"/>
              </a:rPr>
              <a:t>SOLUTION:   </a:t>
            </a:r>
            <a:r>
              <a:rPr lang="en-US" sz="3600" dirty="0" smtClean="0">
                <a:cs typeface="Arial" charset="0"/>
              </a:rPr>
              <a:t>Because         is </a:t>
            </a:r>
            <a:r>
              <a:rPr lang="en-US" sz="3600" dirty="0">
                <a:cs typeface="Arial" charset="0"/>
              </a:rPr>
              <a:t>odd function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238612" y="2857496"/>
          <a:ext cx="914400" cy="528638"/>
        </p:xfrm>
        <a:graphic>
          <a:graphicData uri="http://schemas.openxmlformats.org/presentationml/2006/ole">
            <p:oleObj spid="_x0000_s41987" name="Equation" r:id="rId5" imgW="342720" imgH="203040" progId="Equation.3">
              <p:embed/>
            </p:oleObj>
          </a:graphicData>
        </a:graphic>
      </p:graphicFrame>
      <p:graphicFrame>
        <p:nvGraphicFramePr>
          <p:cNvPr id="41988" name="Object 2"/>
          <p:cNvGraphicFramePr>
            <a:graphicFrameLocks noChangeAspect="1"/>
          </p:cNvGraphicFramePr>
          <p:nvPr/>
        </p:nvGraphicFramePr>
        <p:xfrm>
          <a:off x="2809900" y="3509994"/>
          <a:ext cx="4929174" cy="4419600"/>
        </p:xfrm>
        <a:graphic>
          <a:graphicData uri="http://schemas.openxmlformats.org/presentationml/2006/ole">
            <p:oleObj spid="_x0000_s41988" name="Equation" r:id="rId6" imgW="1473120" imgH="18795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3010" name="Object 3"/>
          <p:cNvGraphicFramePr>
            <a:graphicFrameLocks noChangeAspect="1"/>
          </p:cNvGraphicFramePr>
          <p:nvPr/>
        </p:nvGraphicFramePr>
        <p:xfrm>
          <a:off x="2981340" y="1000108"/>
          <a:ext cx="5043486" cy="3000396"/>
        </p:xfrm>
        <a:graphic>
          <a:graphicData uri="http://schemas.openxmlformats.org/presentationml/2006/ole">
            <p:oleObj spid="_x0000_s43010" name="Equation" r:id="rId4" imgW="1384200" imgH="1460160" progId="Equation.3">
              <p:embed/>
            </p:oleObj>
          </a:graphicData>
        </a:graphic>
      </p:graphicFrame>
      <p:graphicFrame>
        <p:nvGraphicFramePr>
          <p:cNvPr id="43011" name="Object 2"/>
          <p:cNvGraphicFramePr>
            <a:graphicFrameLocks noChangeAspect="1"/>
          </p:cNvGraphicFramePr>
          <p:nvPr/>
        </p:nvGraphicFramePr>
        <p:xfrm>
          <a:off x="2538434" y="4310066"/>
          <a:ext cx="5772144" cy="1547826"/>
        </p:xfrm>
        <a:graphic>
          <a:graphicData uri="http://schemas.openxmlformats.org/presentationml/2006/ole">
            <p:oleObj spid="_x0000_s43011" name="Equation" r:id="rId5" imgW="1968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1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642919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/>
              <a:t>HALF RANGE SERIES</a:t>
            </a: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952464" y="1295400"/>
            <a:ext cx="365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/>
              <a:t>COSINE SERIES</a:t>
            </a: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1023902" y="1905000"/>
            <a:ext cx="1050138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A  function        defined in       </a:t>
            </a:r>
            <a:r>
              <a:rPr lang="en-US" sz="2800" dirty="0" smtClean="0"/>
              <a:t>  can </a:t>
            </a:r>
            <a:r>
              <a:rPr lang="en-US" sz="2800" dirty="0"/>
              <a:t>be expanded as a Fourier series of period  </a:t>
            </a:r>
            <a:r>
              <a:rPr lang="en-US" sz="2800" dirty="0" smtClean="0"/>
              <a:t>   containing </a:t>
            </a:r>
            <a:r>
              <a:rPr lang="en-US" sz="2800" dirty="0"/>
              <a:t>only cosine terms by extending          suitably in          </a:t>
            </a:r>
            <a:r>
              <a:rPr lang="en-US" sz="2800" dirty="0" smtClean="0"/>
              <a:t>                     </a:t>
            </a:r>
          </a:p>
          <a:p>
            <a:pPr algn="just"/>
            <a:r>
              <a:rPr lang="en-US" sz="2800" dirty="0" smtClean="0"/>
              <a:t>          . (</a:t>
            </a:r>
            <a:r>
              <a:rPr lang="en-US" sz="2800" dirty="0"/>
              <a:t>As an even function)</a:t>
            </a:r>
          </a:p>
        </p:txBody>
      </p:sp>
      <p:graphicFrame>
        <p:nvGraphicFramePr>
          <p:cNvPr id="44034" name="Object 11"/>
          <p:cNvGraphicFramePr>
            <a:graphicFrameLocks noChangeAspect="1"/>
          </p:cNvGraphicFramePr>
          <p:nvPr/>
        </p:nvGraphicFramePr>
        <p:xfrm>
          <a:off x="2686032" y="1971668"/>
          <a:ext cx="838200" cy="457200"/>
        </p:xfrm>
        <a:graphic>
          <a:graphicData uri="http://schemas.openxmlformats.org/presentationml/2006/ole">
            <p:oleObj spid="_x0000_s44034" name="Equation" r:id="rId4" imgW="342720" imgH="203040" progId="Equation.3">
              <p:embed/>
            </p:oleObj>
          </a:graphicData>
        </a:graphic>
      </p:graphicFrame>
      <p:graphicFrame>
        <p:nvGraphicFramePr>
          <p:cNvPr id="44035" name="Object 13"/>
          <p:cNvGraphicFramePr>
            <a:graphicFrameLocks noChangeAspect="1"/>
          </p:cNvGraphicFramePr>
          <p:nvPr/>
        </p:nvGraphicFramePr>
        <p:xfrm>
          <a:off x="5014910" y="1981200"/>
          <a:ext cx="795338" cy="450850"/>
        </p:xfrm>
        <a:graphic>
          <a:graphicData uri="http://schemas.openxmlformats.org/presentationml/2006/ole">
            <p:oleObj spid="_x0000_s44035" name="Equation" r:id="rId5" imgW="330120" imgH="203040" progId="Equation.3">
              <p:embed/>
            </p:oleObj>
          </a:graphicData>
        </a:graphic>
      </p:graphicFrame>
      <p:graphicFrame>
        <p:nvGraphicFramePr>
          <p:cNvPr id="44036" name="Object 14"/>
          <p:cNvGraphicFramePr>
            <a:graphicFrameLocks noChangeAspect="1"/>
          </p:cNvGraphicFramePr>
          <p:nvPr/>
        </p:nvGraphicFramePr>
        <p:xfrm>
          <a:off x="2024034" y="2357430"/>
          <a:ext cx="457200" cy="428628"/>
        </p:xfrm>
        <a:graphic>
          <a:graphicData uri="http://schemas.openxmlformats.org/presentationml/2006/ole">
            <p:oleObj spid="_x0000_s44036" name="Equation" r:id="rId6" imgW="177480" imgH="177480" progId="Equation.3">
              <p:embed/>
            </p:oleObj>
          </a:graphicData>
        </a:graphic>
      </p:graphicFrame>
      <p:graphicFrame>
        <p:nvGraphicFramePr>
          <p:cNvPr id="44037" name="Object 12"/>
          <p:cNvGraphicFramePr>
            <a:graphicFrameLocks noChangeAspect="1"/>
          </p:cNvGraphicFramePr>
          <p:nvPr/>
        </p:nvGraphicFramePr>
        <p:xfrm>
          <a:off x="8453454" y="2400296"/>
          <a:ext cx="914400" cy="457200"/>
        </p:xfrm>
        <a:graphic>
          <a:graphicData uri="http://schemas.openxmlformats.org/presentationml/2006/ole">
            <p:oleObj spid="_x0000_s44037" name="Equation" r:id="rId7" imgW="342720" imgH="203040" progId="Equation.3">
              <p:embed/>
            </p:oleObj>
          </a:graphicData>
        </a:graphic>
      </p:graphicFrame>
      <p:graphicFrame>
        <p:nvGraphicFramePr>
          <p:cNvPr id="44038" name="Object 15"/>
          <p:cNvGraphicFramePr>
            <a:graphicFrameLocks noChangeAspect="1"/>
          </p:cNvGraphicFramePr>
          <p:nvPr/>
        </p:nvGraphicFramePr>
        <p:xfrm>
          <a:off x="1023902" y="2786058"/>
          <a:ext cx="949325" cy="449263"/>
        </p:xfrm>
        <a:graphic>
          <a:graphicData uri="http://schemas.openxmlformats.org/presentationml/2006/ole">
            <p:oleObj spid="_x0000_s44038" name="Equation" r:id="rId8" imgW="393480" imgH="203040" progId="Equation.3">
              <p:embed/>
            </p:oleObj>
          </a:graphicData>
        </a:graphic>
      </p:graphicFrame>
      <p:graphicFrame>
        <p:nvGraphicFramePr>
          <p:cNvPr id="44039" name="Object 9"/>
          <p:cNvGraphicFramePr>
            <a:graphicFrameLocks noChangeAspect="1"/>
          </p:cNvGraphicFramePr>
          <p:nvPr/>
        </p:nvGraphicFramePr>
        <p:xfrm>
          <a:off x="3562368" y="3554429"/>
          <a:ext cx="5105400" cy="2232025"/>
        </p:xfrm>
        <a:graphic>
          <a:graphicData uri="http://schemas.openxmlformats.org/presentationml/2006/ole">
            <p:oleObj spid="_x0000_s44039" name="Equation" r:id="rId9" imgW="1866600" imgH="1143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00108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595274" y="500042"/>
            <a:ext cx="3748126" cy="795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1047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SINE SERIES</a:t>
            </a:r>
          </a:p>
        </p:txBody>
      </p:sp>
      <p:sp>
        <p:nvSpPr>
          <p:cNvPr id="9" name="Rectangle 3"/>
          <p:cNvSpPr txBox="1">
            <a:spLocks/>
          </p:cNvSpPr>
          <p:nvPr/>
        </p:nvSpPr>
        <p:spPr>
          <a:xfrm>
            <a:off x="957266" y="1214422"/>
            <a:ext cx="10853774" cy="2081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 function        defined in          can be expanded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   a Fourier series  of  period       containing only sine terms by extending                                 </a:t>
            </a:r>
          </a:p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suitably in      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[As an odd function]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45058" name="Object 7"/>
          <p:cNvGraphicFramePr>
            <a:graphicFrameLocks noChangeAspect="1"/>
          </p:cNvGraphicFramePr>
          <p:nvPr/>
        </p:nvGraphicFramePr>
        <p:xfrm>
          <a:off x="2809852" y="1257288"/>
          <a:ext cx="762000" cy="457200"/>
        </p:xfrm>
        <a:graphic>
          <a:graphicData uri="http://schemas.openxmlformats.org/presentationml/2006/ole">
            <p:oleObj spid="_x0000_s45058" name="Equation" r:id="rId4" imgW="342720" imgH="203040" progId="Equation.3">
              <p:embed/>
            </p:oleObj>
          </a:graphicData>
        </a:graphic>
      </p:graphicFrame>
      <p:graphicFrame>
        <p:nvGraphicFramePr>
          <p:cNvPr id="45059" name="Object 9"/>
          <p:cNvGraphicFramePr>
            <a:graphicFrameLocks noChangeAspect="1"/>
          </p:cNvGraphicFramePr>
          <p:nvPr/>
        </p:nvGraphicFramePr>
        <p:xfrm>
          <a:off x="5514976" y="1265225"/>
          <a:ext cx="795338" cy="449263"/>
        </p:xfrm>
        <a:graphic>
          <a:graphicData uri="http://schemas.openxmlformats.org/presentationml/2006/ole">
            <p:oleObj spid="_x0000_s45059" name="Equation" r:id="rId5" imgW="330120" imgH="203040" progId="Equation.3">
              <p:embed/>
            </p:oleObj>
          </a:graphicData>
        </a:graphic>
      </p:graphicFrame>
      <p:graphicFrame>
        <p:nvGraphicFramePr>
          <p:cNvPr id="45060" name="Object 11"/>
          <p:cNvGraphicFramePr>
            <a:graphicFrameLocks noChangeAspect="1"/>
          </p:cNvGraphicFramePr>
          <p:nvPr/>
        </p:nvGraphicFramePr>
        <p:xfrm>
          <a:off x="3771888" y="1673216"/>
          <a:ext cx="609600" cy="469900"/>
        </p:xfrm>
        <a:graphic>
          <a:graphicData uri="http://schemas.openxmlformats.org/presentationml/2006/ole">
            <p:oleObj spid="_x0000_s45060" name="Equation" r:id="rId6" imgW="177480" imgH="177480" progId="Equation.3">
              <p:embed/>
            </p:oleObj>
          </a:graphicData>
        </a:graphic>
      </p:graphicFrame>
      <p:graphicFrame>
        <p:nvGraphicFramePr>
          <p:cNvPr id="45061" name="Object 8"/>
          <p:cNvGraphicFramePr>
            <a:graphicFrameLocks noChangeAspect="1"/>
          </p:cNvGraphicFramePr>
          <p:nvPr/>
        </p:nvGraphicFramePr>
        <p:xfrm>
          <a:off x="10610888" y="1714488"/>
          <a:ext cx="914400" cy="457200"/>
        </p:xfrm>
        <a:graphic>
          <a:graphicData uri="http://schemas.openxmlformats.org/presentationml/2006/ole">
            <p:oleObj spid="_x0000_s45061" name="Equation" r:id="rId7" imgW="342720" imgH="203040" progId="Equation.3">
              <p:embed/>
            </p:oleObj>
          </a:graphicData>
        </a:graphic>
      </p:graphicFrame>
      <p:graphicFrame>
        <p:nvGraphicFramePr>
          <p:cNvPr id="45062" name="Object 10"/>
          <p:cNvGraphicFramePr>
            <a:graphicFrameLocks noChangeAspect="1"/>
          </p:cNvGraphicFramePr>
          <p:nvPr/>
        </p:nvGraphicFramePr>
        <p:xfrm>
          <a:off x="2819383" y="2214554"/>
          <a:ext cx="919163" cy="446088"/>
        </p:xfrm>
        <a:graphic>
          <a:graphicData uri="http://schemas.openxmlformats.org/presentationml/2006/ole">
            <p:oleObj spid="_x0000_s45062" name="Equation" r:id="rId8" imgW="431640" imgH="203040" progId="Equation.3">
              <p:embed/>
            </p:oleObj>
          </a:graphicData>
        </a:graphic>
      </p:graphicFrame>
      <p:graphicFrame>
        <p:nvGraphicFramePr>
          <p:cNvPr id="45063" name="Object 6"/>
          <p:cNvGraphicFramePr>
            <a:graphicFrameLocks noChangeAspect="1"/>
          </p:cNvGraphicFramePr>
          <p:nvPr/>
        </p:nvGraphicFramePr>
        <p:xfrm>
          <a:off x="2481282" y="3000372"/>
          <a:ext cx="6400800" cy="2389188"/>
        </p:xfrm>
        <a:graphic>
          <a:graphicData uri="http://schemas.openxmlformats.org/presentationml/2006/ole">
            <p:oleObj spid="_x0000_s45063" name="Equation" r:id="rId9" imgW="1803240" imgH="1143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60374" y="857233"/>
            <a:ext cx="10993475" cy="5391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Ex3: Obtain the Fourier expansion of 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)as 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cosine series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/>
              <a:t>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Hence find the value of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							Given function represents an even function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6083" name="Object 5"/>
          <p:cNvGraphicFramePr>
            <a:graphicFrameLocks noChangeAspect="1"/>
          </p:cNvGraphicFramePr>
          <p:nvPr/>
        </p:nvGraphicFramePr>
        <p:xfrm>
          <a:off x="4738678" y="1285860"/>
          <a:ext cx="4572000" cy="762000"/>
        </p:xfrm>
        <a:graphic>
          <a:graphicData uri="http://schemas.openxmlformats.org/presentationml/2006/ole">
            <p:oleObj spid="_x0000_s46083" name="Equation" r:id="rId4" imgW="1701720" imgH="469800" progId="Equation.3">
              <p:embed/>
            </p:oleObj>
          </a:graphicData>
        </a:graphic>
      </p:graphicFrame>
      <p:graphicFrame>
        <p:nvGraphicFramePr>
          <p:cNvPr id="46084" name="Object 8"/>
          <p:cNvGraphicFramePr>
            <a:graphicFrameLocks noChangeAspect="1"/>
          </p:cNvGraphicFramePr>
          <p:nvPr/>
        </p:nvGraphicFramePr>
        <p:xfrm>
          <a:off x="8682062" y="2428868"/>
          <a:ext cx="914400" cy="431800"/>
        </p:xfrm>
        <a:graphic>
          <a:graphicData uri="http://schemas.openxmlformats.org/presentationml/2006/ole">
            <p:oleObj spid="_x0000_s46084" name="Equation" r:id="rId5" imgW="495000" imgH="203040" progId="Equation.3">
              <p:embed/>
            </p:oleObj>
          </a:graphicData>
        </a:graphic>
      </p:graphicFrame>
      <p:graphicFrame>
        <p:nvGraphicFramePr>
          <p:cNvPr id="46085" name="Object 7"/>
          <p:cNvGraphicFramePr>
            <a:graphicFrameLocks noChangeAspect="1"/>
          </p:cNvGraphicFramePr>
          <p:nvPr/>
        </p:nvGraphicFramePr>
        <p:xfrm>
          <a:off x="2862266" y="2857496"/>
          <a:ext cx="3733800" cy="1295400"/>
        </p:xfrm>
        <a:graphic>
          <a:graphicData uri="http://schemas.openxmlformats.org/presentationml/2006/ole">
            <p:oleObj spid="_x0000_s46085" name="Equation" r:id="rId6" imgW="1841400" imgH="761760" progId="Equation.3">
              <p:embed/>
            </p:oleObj>
          </a:graphicData>
        </a:graphic>
      </p:graphicFrame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2109788" y="3965575"/>
          <a:ext cx="5640387" cy="2185988"/>
        </p:xfrm>
        <a:graphic>
          <a:graphicData uri="http://schemas.openxmlformats.org/presentationml/2006/ole">
            <p:oleObj spid="_x0000_s46086" name="Equation" r:id="rId7" imgW="2273040" imgH="1396800" progId="Equation.3">
              <p:embed/>
            </p:oleObj>
          </a:graphicData>
        </a:graphic>
      </p:graphicFrame>
      <p:graphicFrame>
        <p:nvGraphicFramePr>
          <p:cNvPr id="46087" name="Object 8"/>
          <p:cNvGraphicFramePr>
            <a:graphicFrameLocks noChangeAspect="1"/>
          </p:cNvGraphicFramePr>
          <p:nvPr/>
        </p:nvGraphicFramePr>
        <p:xfrm>
          <a:off x="9967946" y="925498"/>
          <a:ext cx="914400" cy="431800"/>
        </p:xfrm>
        <a:graphic>
          <a:graphicData uri="http://schemas.openxmlformats.org/presentationml/2006/ole">
            <p:oleObj spid="_x0000_s46087" name="Equation" r:id="rId8" imgW="49500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062163" y="939805"/>
          <a:ext cx="6248415" cy="2489195"/>
        </p:xfrm>
        <a:graphic>
          <a:graphicData uri="http://schemas.openxmlformats.org/presentationml/2006/ole">
            <p:oleObj spid="_x0000_s47106" name="Equation" r:id="rId4" imgW="2412720" imgH="1320480" progId="Equation.3">
              <p:embed/>
            </p:oleObj>
          </a:graphicData>
        </a:graphic>
      </p:graphicFrame>
      <p:graphicFrame>
        <p:nvGraphicFramePr>
          <p:cNvPr id="47107" name="Object 5"/>
          <p:cNvGraphicFramePr>
            <a:graphicFrameLocks noChangeAspect="1"/>
          </p:cNvGraphicFramePr>
          <p:nvPr/>
        </p:nvGraphicFramePr>
        <p:xfrm>
          <a:off x="2176466" y="3286124"/>
          <a:ext cx="4705352" cy="1000132"/>
        </p:xfrm>
        <a:graphic>
          <a:graphicData uri="http://schemas.openxmlformats.org/presentationml/2006/ole">
            <p:oleObj spid="_x0000_s47107" name="Equation" r:id="rId5" imgW="1536480" imgH="393480" progId="Equation.3">
              <p:embed/>
            </p:oleObj>
          </a:graphicData>
        </a:graphic>
      </p:graphicFrame>
      <p:graphicFrame>
        <p:nvGraphicFramePr>
          <p:cNvPr id="47108" name="Object 3"/>
          <p:cNvGraphicFramePr>
            <a:graphicFrameLocks noChangeAspect="1"/>
          </p:cNvGraphicFramePr>
          <p:nvPr/>
        </p:nvGraphicFramePr>
        <p:xfrm>
          <a:off x="2714652" y="4429132"/>
          <a:ext cx="7453314" cy="1752600"/>
        </p:xfrm>
        <a:graphic>
          <a:graphicData uri="http://schemas.openxmlformats.org/presentationml/2006/ole">
            <p:oleObj spid="_x0000_s47108" name="Equation" r:id="rId6" imgW="226044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8130" name="Object 5"/>
          <p:cNvGraphicFramePr>
            <a:graphicFrameLocks noGrp="1" noChangeAspect="1"/>
          </p:cNvGraphicFramePr>
          <p:nvPr/>
        </p:nvGraphicFramePr>
        <p:xfrm>
          <a:off x="2128862" y="1220793"/>
          <a:ext cx="7824790" cy="2422521"/>
        </p:xfrm>
        <a:graphic>
          <a:graphicData uri="http://schemas.openxmlformats.org/presentationml/2006/ole">
            <p:oleObj spid="_x0000_s48130" name="Equation" r:id="rId4" imgW="2920680" imgH="1143000" progId="Equation.3">
              <p:embed/>
            </p:oleObj>
          </a:graphicData>
        </a:graphic>
      </p:graphicFrame>
      <p:graphicFrame>
        <p:nvGraphicFramePr>
          <p:cNvPr id="48131" name="Object 5"/>
          <p:cNvGraphicFramePr>
            <a:graphicFrameLocks noChangeAspect="1"/>
          </p:cNvGraphicFramePr>
          <p:nvPr/>
        </p:nvGraphicFramePr>
        <p:xfrm>
          <a:off x="2166910" y="3886219"/>
          <a:ext cx="5734056" cy="1328731"/>
        </p:xfrm>
        <a:graphic>
          <a:graphicData uri="http://schemas.openxmlformats.org/presentationml/2006/ole">
            <p:oleObj spid="_x0000_s48131" name="Equation" r:id="rId5" imgW="1587240" imgH="634680" progId="Equation.3">
              <p:embed/>
            </p:oleObj>
          </a:graphicData>
        </a:graphic>
      </p:graphicFrame>
      <p:graphicFrame>
        <p:nvGraphicFramePr>
          <p:cNvPr id="48132" name="Object 2"/>
          <p:cNvGraphicFramePr>
            <a:graphicFrameLocks noChangeAspect="1"/>
          </p:cNvGraphicFramePr>
          <p:nvPr/>
        </p:nvGraphicFramePr>
        <p:xfrm>
          <a:off x="2238348" y="4972072"/>
          <a:ext cx="5719770" cy="1028696"/>
        </p:xfrm>
        <a:graphic>
          <a:graphicData uri="http://schemas.openxmlformats.org/presentationml/2006/ole">
            <p:oleObj spid="_x0000_s48132" name="Equation" r:id="rId6" imgW="2070000" imgH="457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524000" y="1047744"/>
          <a:ext cx="4648200" cy="1524000"/>
        </p:xfrm>
        <a:graphic>
          <a:graphicData uri="http://schemas.openxmlformats.org/presentationml/2006/ole">
            <p:oleObj spid="_x0000_s49154" name="Equation" r:id="rId4" imgW="2349360" imgH="71100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828800" y="2106610"/>
          <a:ext cx="4302125" cy="1036638"/>
        </p:xfrm>
        <a:graphic>
          <a:graphicData uri="http://schemas.openxmlformats.org/presentationml/2006/ole">
            <p:oleObj spid="_x0000_s49155" name="Equation" r:id="rId5" imgW="2108160" imgH="50796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882758" y="3186118"/>
          <a:ext cx="1855788" cy="885824"/>
        </p:xfrm>
        <a:graphic>
          <a:graphicData uri="http://schemas.openxmlformats.org/presentationml/2006/ole">
            <p:oleObj spid="_x0000_s49156" name="Equation" r:id="rId6" imgW="1002960" imgH="43164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095340" y="4171963"/>
          <a:ext cx="5943600" cy="971549"/>
        </p:xfrm>
        <a:graphic>
          <a:graphicData uri="http://schemas.openxmlformats.org/presentationml/2006/ole">
            <p:oleObj spid="_x0000_s49157" name="Equation" r:id="rId7" imgW="2400120" imgH="444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6000" b="1" dirty="0" smtClean="0"/>
              <a:t>Even and odd functions</a:t>
            </a:r>
          </a:p>
          <a:p>
            <a:r>
              <a:rPr lang="en-IN" sz="6000" b="1" dirty="0" smtClean="0"/>
              <a:t>Fourier Cosine Series for even functions</a:t>
            </a:r>
          </a:p>
          <a:p>
            <a:r>
              <a:rPr lang="en-IN" sz="60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0960" y="903276"/>
            <a:ext cx="11287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2) Expand                                      in half range </a:t>
            </a:r>
            <a:r>
              <a:rPr lang="en-US" sz="2800" dirty="0" smtClean="0"/>
              <a:t>(</a:t>
            </a:r>
            <a:r>
              <a:rPr lang="en-US" sz="2800" dirty="0"/>
              <a:t>a) sine Series (b) </a:t>
            </a:r>
            <a:r>
              <a:rPr lang="en-US" sz="2800" dirty="0" smtClean="0"/>
              <a:t>Cosine series</a:t>
            </a:r>
            <a:r>
              <a:rPr lang="en-US" sz="2800" dirty="0"/>
              <a:t>. </a:t>
            </a:r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1881158" y="928670"/>
          <a:ext cx="3000396" cy="500066"/>
        </p:xfrm>
        <a:graphic>
          <a:graphicData uri="http://schemas.openxmlformats.org/presentationml/2006/ole">
            <p:oleObj spid="_x0000_s50178" name="Equation" r:id="rId4" imgW="1206360" imgH="203040" progId="Equation.3">
              <p:embed/>
            </p:oleObj>
          </a:graphicData>
        </a:graphic>
      </p:graphicFrame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380960" y="1643050"/>
            <a:ext cx="2630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SOLUTION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80960" y="2048524"/>
            <a:ext cx="1164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a)Extend </a:t>
            </a:r>
            <a:r>
              <a:rPr lang="en-US" sz="2800" dirty="0"/>
              <a:t>the definition of given function to that of an odd function of period 4</a:t>
            </a:r>
          </a:p>
        </p:txBody>
      </p:sp>
      <p:graphicFrame>
        <p:nvGraphicFramePr>
          <p:cNvPr id="50179" name="Object 2"/>
          <p:cNvGraphicFramePr>
            <a:graphicFrameLocks noChangeAspect="1"/>
          </p:cNvGraphicFramePr>
          <p:nvPr/>
        </p:nvGraphicFramePr>
        <p:xfrm>
          <a:off x="3202002" y="2714620"/>
          <a:ext cx="5037138" cy="1071578"/>
        </p:xfrm>
        <a:graphic>
          <a:graphicData uri="http://schemas.openxmlformats.org/presentationml/2006/ole">
            <p:oleObj spid="_x0000_s50179" name="Equation" r:id="rId5" imgW="1511280" imgH="457200" progId="Equation.3">
              <p:embed/>
            </p:oleObj>
          </a:graphicData>
        </a:graphic>
      </p:graphicFrame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62000" y="3702054"/>
            <a:ext cx="966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Here 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/>
        </p:nvGraphicFramePr>
        <p:xfrm>
          <a:off x="3533788" y="4091006"/>
          <a:ext cx="3919534" cy="1838324"/>
        </p:xfrm>
        <a:graphic>
          <a:graphicData uri="http://schemas.openxmlformats.org/presentationml/2006/ole">
            <p:oleObj spid="_x0000_s50180" name="Equation" r:id="rId6" imgW="144756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02" name="Object 3"/>
          <p:cNvGraphicFramePr>
            <a:graphicFrameLocks noChangeAspect="1"/>
          </p:cNvGraphicFramePr>
          <p:nvPr/>
        </p:nvGraphicFramePr>
        <p:xfrm>
          <a:off x="1460502" y="647701"/>
          <a:ext cx="8278836" cy="3781431"/>
        </p:xfrm>
        <a:graphic>
          <a:graphicData uri="http://schemas.openxmlformats.org/presentationml/2006/ole">
            <p:oleObj spid="_x0000_s51202" name="Equation" r:id="rId4" imgW="3060360" imgH="156204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2043122" y="4548206"/>
          <a:ext cx="5410200" cy="1524000"/>
        </p:xfrm>
        <a:graphic>
          <a:graphicData uri="http://schemas.openxmlformats.org/presentationml/2006/ole">
            <p:oleObj spid="_x0000_s51203" name="Equation" r:id="rId5" imgW="1752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6646" y="1048392"/>
            <a:ext cx="11953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b) Extend </a:t>
            </a:r>
            <a:r>
              <a:rPr lang="en-US" sz="2800" dirty="0"/>
              <a:t>the definition of given function to that of an even function of period 4</a:t>
            </a:r>
          </a:p>
        </p:txBody>
      </p:sp>
      <p:graphicFrame>
        <p:nvGraphicFramePr>
          <p:cNvPr id="52226" name="Object 3"/>
          <p:cNvGraphicFramePr>
            <a:graphicFrameLocks noChangeAspect="1"/>
          </p:cNvGraphicFramePr>
          <p:nvPr/>
        </p:nvGraphicFramePr>
        <p:xfrm>
          <a:off x="3565536" y="1714488"/>
          <a:ext cx="4387852" cy="1038236"/>
        </p:xfrm>
        <a:graphic>
          <a:graphicData uri="http://schemas.openxmlformats.org/presentationml/2006/ole">
            <p:oleObj spid="_x0000_s52226" name="Equation" r:id="rId4" imgW="1485720" imgH="457200" progId="Equation.3">
              <p:embed/>
            </p:oleObj>
          </a:graphicData>
        </a:graphic>
      </p:graphicFrame>
      <p:graphicFrame>
        <p:nvGraphicFramePr>
          <p:cNvPr id="52227" name="Object 2"/>
          <p:cNvGraphicFramePr>
            <a:graphicFrameLocks noChangeAspect="1"/>
          </p:cNvGraphicFramePr>
          <p:nvPr/>
        </p:nvGraphicFramePr>
        <p:xfrm>
          <a:off x="3884628" y="3519502"/>
          <a:ext cx="4497388" cy="1981200"/>
        </p:xfrm>
        <a:graphic>
          <a:graphicData uri="http://schemas.openxmlformats.org/presentationml/2006/ole">
            <p:oleObj spid="_x0000_s52227" name="Equation" r:id="rId5" imgW="1473120" imgH="711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3250" name="Object 3"/>
          <p:cNvGraphicFramePr>
            <a:graphicFrameLocks noChangeAspect="1"/>
          </p:cNvGraphicFramePr>
          <p:nvPr/>
        </p:nvGraphicFramePr>
        <p:xfrm>
          <a:off x="2222531" y="1214422"/>
          <a:ext cx="8302625" cy="4002088"/>
        </p:xfrm>
        <a:graphic>
          <a:graphicData uri="http://schemas.openxmlformats.org/presentationml/2006/ole">
            <p:oleObj spid="_x0000_s53250" name="Equation" r:id="rId4" imgW="2806560" imgH="1536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/>
              <a:t>Laplace Transforms </a:t>
            </a:r>
          </a:p>
          <a:p>
            <a:r>
              <a:rPr lang="en-IN" sz="4800" b="1" dirty="0" smtClean="0"/>
              <a:t>Properties and their examples </a:t>
            </a:r>
          </a:p>
          <a:p>
            <a:r>
              <a:rPr lang="en-IN" sz="4800" b="1" dirty="0" smtClean="0"/>
              <a:t>Inverse </a:t>
            </a:r>
            <a:r>
              <a:rPr lang="en-IN" sz="4800" b="1" smtClean="0"/>
              <a:t>Laplace Transforms</a:t>
            </a:r>
            <a:endParaRPr lang="en-IN" sz="48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/>
        </p:nvGraphicFramePr>
        <p:xfrm>
          <a:off x="2000272" y="857232"/>
          <a:ext cx="7239000" cy="4191000"/>
        </p:xfrm>
        <a:graphic>
          <a:graphicData uri="http://schemas.openxmlformats.org/presentationml/2006/ole">
            <p:oleObj spid="_x0000_s35842" name="Equation" r:id="rId4" imgW="1676160" imgH="1625400" progId="Equation.3">
              <p:embed/>
            </p:oleObj>
          </a:graphicData>
        </a:graphic>
      </p:graphicFrame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838200" y="4419600"/>
            <a:ext cx="7543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Case 2. When         is an odd function</a:t>
            </a:r>
          </a:p>
        </p:txBody>
      </p:sp>
      <p:graphicFrame>
        <p:nvGraphicFramePr>
          <p:cNvPr id="35843" name="Object 5"/>
          <p:cNvGraphicFramePr>
            <a:graphicFrameLocks noChangeAspect="1"/>
          </p:cNvGraphicFramePr>
          <p:nvPr/>
        </p:nvGraphicFramePr>
        <p:xfrm>
          <a:off x="3109898" y="4543436"/>
          <a:ext cx="914400" cy="457200"/>
        </p:xfrm>
        <a:graphic>
          <a:graphicData uri="http://schemas.openxmlformats.org/presentationml/2006/ole">
            <p:oleObj spid="_x0000_s35843" name="Equation" r:id="rId5" imgW="342720" imgH="20304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843226" y="5000636"/>
          <a:ext cx="5181600" cy="1371600"/>
        </p:xfrm>
        <a:graphic>
          <a:graphicData uri="http://schemas.openxmlformats.org/presentationml/2006/ole">
            <p:oleObj spid="_x0000_s35844" name="Equation" r:id="rId6" imgW="1180800" imgH="482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371756" y="923932"/>
          <a:ext cx="8153400" cy="2790820"/>
        </p:xfrm>
        <a:graphic>
          <a:graphicData uri="http://schemas.openxmlformats.org/presentationml/2006/ole">
            <p:oleObj spid="_x0000_s36866" name="Equation" r:id="rId4" imgW="3136680" imgH="119376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0590" y="3286124"/>
            <a:ext cx="97774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 is odd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        ,its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Fourier expansion contains only sine terms</a:t>
            </a:r>
          </a:p>
        </p:txBody>
      </p:sp>
      <p:graphicFrame>
        <p:nvGraphicFramePr>
          <p:cNvPr id="36867" name="Object 6"/>
          <p:cNvGraphicFramePr>
            <a:graphicFrameLocks noChangeAspect="1"/>
          </p:cNvGraphicFramePr>
          <p:nvPr/>
        </p:nvGraphicFramePr>
        <p:xfrm>
          <a:off x="5538790" y="3357562"/>
          <a:ext cx="914400" cy="457200"/>
        </p:xfrm>
        <a:graphic>
          <a:graphicData uri="http://schemas.openxmlformats.org/presentationml/2006/ole">
            <p:oleObj spid="_x0000_s36867" name="Equation" r:id="rId5" imgW="342720" imgH="203040" progId="Equation.3">
              <p:embed/>
            </p:oleObj>
          </a:graphicData>
        </a:graphic>
      </p:graphicFrame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8453462" y="3324228"/>
          <a:ext cx="1143000" cy="533400"/>
        </p:xfrm>
        <a:graphic>
          <a:graphicData uri="http://schemas.openxmlformats.org/presentationml/2006/ole">
            <p:oleObj spid="_x0000_s36868" name="Equation" r:id="rId6" imgW="393480" imgH="203040" progId="Equation.3">
              <p:embed/>
            </p:oleObj>
          </a:graphicData>
        </a:graphic>
      </p:graphicFrame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1666844" y="4372004"/>
          <a:ext cx="6524620" cy="1914516"/>
        </p:xfrm>
        <a:graphic>
          <a:graphicData uri="http://schemas.openxmlformats.org/presentationml/2006/ole">
            <p:oleObj spid="_x0000_s36869" name="Equation" r:id="rId7" imgW="1600200" imgH="9144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33400" y="857232"/>
            <a:ext cx="10920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1188" indent="-1881188"/>
            <a:r>
              <a:rPr lang="en-US" sz="3200" dirty="0" smtClean="0">
                <a:cs typeface="Arial" charset="0"/>
              </a:rPr>
              <a:t>Example1 : For </a:t>
            </a:r>
            <a:r>
              <a:rPr lang="en-US" sz="3200" dirty="0">
                <a:cs typeface="Arial" charset="0"/>
              </a:rPr>
              <a:t>a function  defined by </a:t>
            </a:r>
            <a:r>
              <a:rPr lang="en-US" sz="3200" dirty="0" smtClean="0">
                <a:cs typeface="Arial" charset="0"/>
              </a:rPr>
              <a:t>                                obtain </a:t>
            </a:r>
            <a:r>
              <a:rPr lang="en-US" sz="3200" dirty="0">
                <a:cs typeface="Arial" charset="0"/>
              </a:rPr>
              <a:t>a Fourier series. Deduce that</a:t>
            </a:r>
          </a:p>
        </p:txBody>
      </p:sp>
      <p:graphicFrame>
        <p:nvGraphicFramePr>
          <p:cNvPr id="37890" name="Object 3"/>
          <p:cNvGraphicFramePr>
            <a:graphicFrameLocks noChangeAspect="1"/>
          </p:cNvGraphicFramePr>
          <p:nvPr/>
        </p:nvGraphicFramePr>
        <p:xfrm>
          <a:off x="6810380" y="857232"/>
          <a:ext cx="2971800" cy="620713"/>
        </p:xfrm>
        <a:graphic>
          <a:graphicData uri="http://schemas.openxmlformats.org/presentationml/2006/ole">
            <p:oleObj spid="_x0000_s37890" name="Equation" r:id="rId4" imgW="1346040" imgH="253800" progId="Equation.3">
              <p:embed/>
            </p:oleObj>
          </a:graphicData>
        </a:graphic>
      </p:graphicFrame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3414730" y="1785926"/>
          <a:ext cx="5181600" cy="1300163"/>
        </p:xfrm>
        <a:graphic>
          <a:graphicData uri="http://schemas.openxmlformats.org/presentationml/2006/ole">
            <p:oleObj spid="_x0000_s37891" name="Equation" r:id="rId5" imgW="1396800" imgH="634680" progId="Equation.3">
              <p:embed/>
            </p:oleObj>
          </a:graphicData>
        </a:graphic>
      </p:graphicFrame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595274" y="2701924"/>
            <a:ext cx="510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cs typeface="Arial" charset="0"/>
              </a:rPr>
              <a:t>Solution: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2362192" y="2714620"/>
          <a:ext cx="2590800" cy="609600"/>
        </p:xfrm>
        <a:graphic>
          <a:graphicData uri="http://schemas.openxmlformats.org/presentationml/2006/ole">
            <p:oleObj spid="_x0000_s37892" name="Equation" r:id="rId6" imgW="609480" imgH="253800" progId="Equation.3">
              <p:embed/>
            </p:oleObj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4924452" y="271462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is an even function</a:t>
            </a:r>
          </a:p>
        </p:txBody>
      </p:sp>
      <p:graphicFrame>
        <p:nvGraphicFramePr>
          <p:cNvPr id="37893" name="Object 7"/>
          <p:cNvGraphicFramePr>
            <a:graphicFrameLocks noChangeAspect="1"/>
          </p:cNvGraphicFramePr>
          <p:nvPr/>
        </p:nvGraphicFramePr>
        <p:xfrm>
          <a:off x="2928958" y="3916377"/>
          <a:ext cx="6096000" cy="1584325"/>
        </p:xfrm>
        <a:graphic>
          <a:graphicData uri="http://schemas.openxmlformats.org/presentationml/2006/ole">
            <p:oleObj spid="_x0000_s37893" name="Equation" r:id="rId7" imgW="1612800" imgH="660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38200" y="642918"/>
          <a:ext cx="8472510" cy="6215082"/>
        </p:xfrm>
        <a:graphic>
          <a:graphicData uri="http://schemas.openxmlformats.org/presentationml/2006/ole">
            <p:oleObj spid="_x0000_s38914" name="Equation" r:id="rId4" imgW="2197080" imgH="26413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557</Words>
  <Application>Microsoft Office PowerPoint</Application>
  <PresentationFormat>Custom</PresentationFormat>
  <Paragraphs>121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   Mathematics-III (BTCS-2302)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120</cp:revision>
  <dcterms:created xsi:type="dcterms:W3CDTF">2020-11-12T04:35:12Z</dcterms:created>
  <dcterms:modified xsi:type="dcterms:W3CDTF">2023-07-26T08:56:17Z</dcterms:modified>
</cp:coreProperties>
</file>