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82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6C8DF6-6628-41BB-88E3-25B8A0CAD56D}" type="datetimeFigureOut">
              <a:rPr lang="en-US" smtClean="0"/>
              <a:pPr/>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C2DF0-4B86-451E-BE4E-7C7CB82C786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6C8DF6-6628-41BB-88E3-25B8A0CAD56D}" type="datetimeFigureOut">
              <a:rPr lang="en-US" smtClean="0"/>
              <a:pPr/>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C2DF0-4B86-451E-BE4E-7C7CB82C78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6C8DF6-6628-41BB-88E3-25B8A0CAD56D}" type="datetimeFigureOut">
              <a:rPr lang="en-US" smtClean="0"/>
              <a:pPr/>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C2DF0-4B86-451E-BE4E-7C7CB82C78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6C8DF6-6628-41BB-88E3-25B8A0CAD56D}" type="datetimeFigureOut">
              <a:rPr lang="en-US" smtClean="0"/>
              <a:pPr/>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C2DF0-4B86-451E-BE4E-7C7CB82C78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6C8DF6-6628-41BB-88E3-25B8A0CAD56D}" type="datetimeFigureOut">
              <a:rPr lang="en-US" smtClean="0"/>
              <a:pPr/>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C2DF0-4B86-451E-BE4E-7C7CB82C78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6C8DF6-6628-41BB-88E3-25B8A0CAD56D}" type="datetimeFigureOut">
              <a:rPr lang="en-US" smtClean="0"/>
              <a:pPr/>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C2DF0-4B86-451E-BE4E-7C7CB82C78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6C8DF6-6628-41BB-88E3-25B8A0CAD56D}" type="datetimeFigureOut">
              <a:rPr lang="en-US" smtClean="0"/>
              <a:pPr/>
              <a:t>8/3/2023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8C2DF0-4B86-451E-BE4E-7C7CB82C78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6C8DF6-6628-41BB-88E3-25B8A0CAD56D}" type="datetimeFigureOut">
              <a:rPr lang="en-US" smtClean="0"/>
              <a:pPr/>
              <a:t>8/3/2023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8C2DF0-4B86-451E-BE4E-7C7CB82C78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C8DF6-6628-41BB-88E3-25B8A0CAD56D}" type="datetimeFigureOut">
              <a:rPr lang="en-US" smtClean="0"/>
              <a:pPr/>
              <a:t>8/3/2023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8C2DF0-4B86-451E-BE4E-7C7CB82C78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6C8DF6-6628-41BB-88E3-25B8A0CAD56D}" type="datetimeFigureOut">
              <a:rPr lang="en-US" smtClean="0"/>
              <a:pPr/>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C2DF0-4B86-451E-BE4E-7C7CB82C786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6C8DF6-6628-41BB-88E3-25B8A0CAD56D}" type="datetimeFigureOut">
              <a:rPr lang="en-US" smtClean="0"/>
              <a:pPr/>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C2DF0-4B86-451E-BE4E-7C7CB82C786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6C8DF6-6628-41BB-88E3-25B8A0CAD56D}" type="datetimeFigureOut">
              <a:rPr lang="en-US" smtClean="0"/>
              <a:pPr/>
              <a:t>8/3/2023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8C2DF0-4B86-451E-BE4E-7C7CB82C786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jpeg"/><Relationship Id="rId4" Type="http://schemas.openxmlformats.org/officeDocument/2006/relationships/oleObject" Target="../embeddings/oleObject8.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1.jpeg"/><Relationship Id="rId4" Type="http://schemas.openxmlformats.org/officeDocument/2006/relationships/oleObject" Target="../embeddings/oleObject13.bin"/></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1.jpeg"/><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jpeg"/><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p:nvPr/>
        </p:nvSpPr>
        <p:spPr>
          <a:xfrm>
            <a:off x="365125" y="130175"/>
            <a:ext cx="184150" cy="914400"/>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endParaRPr lang="en-US" altLang="en-US" sz="5400" b="0"/>
          </a:p>
        </p:txBody>
      </p:sp>
      <p:sp>
        <p:nvSpPr>
          <p:cNvPr id="12292" name="Rectangle 4">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12293" name="Rectangle 5"/>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pic>
        <p:nvPicPr>
          <p:cNvPr id="12294" name="Picture 2" descr="RIMT University"/>
          <p:cNvPicPr>
            <a:picLocks noChangeAspect="1"/>
          </p:cNvPicPr>
          <p:nvPr/>
        </p:nvPicPr>
        <p:blipFill>
          <a:blip r:embed="rId2"/>
          <a:stretch>
            <a:fillRect/>
          </a:stretch>
        </p:blipFill>
        <p:spPr>
          <a:xfrm>
            <a:off x="6943725" y="180975"/>
            <a:ext cx="1970088" cy="895350"/>
          </a:xfrm>
          <a:prstGeom prst="rect">
            <a:avLst/>
          </a:prstGeom>
          <a:noFill/>
          <a:ln>
            <a:noFill/>
            <a:miter lim="800000"/>
          </a:ln>
        </p:spPr>
      </p:pic>
      <p:sp>
        <p:nvSpPr>
          <p:cNvPr id="7" name="TextBox 6"/>
          <p:cNvSpPr txBox="1"/>
          <p:nvPr/>
        </p:nvSpPr>
        <p:spPr>
          <a:xfrm>
            <a:off x="533400" y="1371600"/>
            <a:ext cx="8001000" cy="1569660"/>
          </a:xfrm>
          <a:prstGeom prst="rect">
            <a:avLst/>
          </a:prstGeom>
          <a:noFill/>
        </p:spPr>
        <p:txBody>
          <a:bodyPr wrap="square" rtlCol="0">
            <a:spAutoFit/>
          </a:bodyPr>
          <a:lstStyle/>
          <a:p>
            <a:pPr algn="ctr"/>
            <a:r>
              <a:rPr lang="en-US" sz="4800" dirty="0" smtClean="0"/>
              <a:t>BASIC OF ELECTRICAL &amp; ELECTRONICS ENGINEERING</a:t>
            </a:r>
            <a:endParaRPr lang="en-US" sz="4800" dirty="0"/>
          </a:p>
        </p:txBody>
      </p:sp>
      <p:sp>
        <p:nvSpPr>
          <p:cNvPr id="8" name="Title 3"/>
          <p:cNvSpPr txBox="1">
            <a:spLocks/>
          </p:cNvSpPr>
          <p:nvPr/>
        </p:nvSpPr>
        <p:spPr>
          <a:xfrm>
            <a:off x="381000" y="3352800"/>
            <a:ext cx="5181600"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a:t>
            </a:r>
            <a:r>
              <a:rPr lang="en-US" sz="9600" dirty="0" err="1" smtClean="0">
                <a:latin typeface="+mn-lt"/>
              </a:rPr>
              <a:t>B.Tech</a:t>
            </a:r>
            <a:r>
              <a:rPr lang="en-US" sz="9600" dirty="0" smtClean="0">
                <a:latin typeface="+mn-lt"/>
              </a:rPr>
              <a:t> (Applied Sciences)</a:t>
            </a:r>
            <a:r>
              <a:rPr lang="en-US" sz="9600" dirty="0">
                <a:latin typeface="+mn-lt"/>
              </a:rPr>
              <a:t/>
            </a:r>
            <a:br>
              <a:rPr lang="en-US" sz="9600" dirty="0">
                <a:latin typeface="+mn-lt"/>
              </a:rPr>
            </a:br>
            <a:r>
              <a:rPr lang="en-US" sz="9600" dirty="0">
                <a:latin typeface="+mn-lt"/>
              </a:rPr>
              <a:t>Semester</a:t>
            </a:r>
            <a:r>
              <a:rPr lang="en-US" sz="9600" dirty="0" smtClean="0">
                <a:latin typeface="+mn-lt"/>
              </a:rPr>
              <a:t>: 1</a:t>
            </a:r>
            <a:r>
              <a:rPr lang="en-US" sz="9600" baseline="30000" dirty="0" smtClean="0">
                <a:latin typeface="+mn-lt"/>
              </a:rPr>
              <a:t>st</a:t>
            </a:r>
            <a:r>
              <a:rPr lang="en-US" sz="9600" dirty="0" smtClean="0">
                <a:latin typeface="+mn-lt"/>
              </a:rPr>
              <a:t> </a:t>
            </a:r>
            <a:r>
              <a:rPr lang="en-US" dirty="0" smtClean="0"/>
              <a:t/>
            </a:r>
            <a:br>
              <a:rPr lang="en-US" dirty="0" smtClean="0"/>
            </a:br>
            <a:r>
              <a:rPr lang="en-US" dirty="0" smtClean="0"/>
              <a:t/>
            </a:r>
            <a:br>
              <a:rPr lang="en-US" dirty="0" smtClean="0"/>
            </a:br>
            <a:endParaRPr lang="en-US" dirty="0"/>
          </a:p>
        </p:txBody>
      </p:sp>
      <p:sp>
        <p:nvSpPr>
          <p:cNvPr id="9" name="Title 3"/>
          <p:cNvSpPr txBox="1">
            <a:spLocks/>
          </p:cNvSpPr>
          <p:nvPr/>
        </p:nvSpPr>
        <p:spPr>
          <a:xfrm>
            <a:off x="5486400" y="4953000"/>
            <a:ext cx="3469616" cy="1447800"/>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 </a:t>
            </a:r>
            <a:r>
              <a:rPr lang="en-IN" sz="4000" dirty="0" err="1" smtClean="0"/>
              <a:t>Er</a:t>
            </a:r>
            <a:r>
              <a:rPr lang="en-IN" sz="4000" dirty="0" smtClean="0"/>
              <a:t>. </a:t>
            </a:r>
            <a:r>
              <a:rPr lang="en-IN" sz="4000" dirty="0" err="1" smtClean="0"/>
              <a:t>Komal</a:t>
            </a:r>
            <a:r>
              <a:rPr lang="en-IN" sz="4000" dirty="0" smtClean="0"/>
              <a:t> </a:t>
            </a:r>
            <a:r>
              <a:rPr lang="en-IN" sz="4000" dirty="0" err="1" smtClean="0"/>
              <a:t>Mehra</a:t>
            </a:r>
            <a:r>
              <a:rPr lang="en-US" dirty="0" smtClean="0"/>
              <a:t/>
            </a:r>
            <a:br>
              <a:rPr lang="en-US" dirty="0" smtClean="0"/>
            </a:br>
            <a:r>
              <a:rPr lang="en-US" dirty="0" smtClean="0"/>
              <a:t/>
            </a:r>
            <a:br>
              <a:rPr lang="en-US" dirty="0" smtClean="0"/>
            </a:br>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p:nvPr/>
        </p:nvSpPr>
        <p:spPr>
          <a:xfrm>
            <a:off x="2528888" y="425450"/>
            <a:ext cx="4100512" cy="523875"/>
          </a:xfrm>
          <a:prstGeom prst="rect">
            <a:avLst/>
          </a:prstGeom>
          <a:noFill/>
          <a:ln>
            <a:noFill/>
            <a:miter lim="800000"/>
          </a:ln>
        </p:spPr>
        <p:txBody>
          <a:bodyPr>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800"/>
              <a:t>Circuit Definitions</a:t>
            </a:r>
          </a:p>
        </p:txBody>
      </p:sp>
      <p:sp>
        <p:nvSpPr>
          <p:cNvPr id="17411" name="Content Placeholder 3"/>
          <p:cNvSpPr>
            <a:spLocks noGrp="1"/>
          </p:cNvSpPr>
          <p:nvPr>
            <p:ph idx="1"/>
          </p:nvPr>
        </p:nvSpPr>
        <p:spPr>
          <a:xfrm>
            <a:off x="533400" y="1295400"/>
            <a:ext cx="7772400" cy="4953000"/>
          </a:xfrm>
          <a:noFill/>
          <a:ln>
            <a:miter lim="800000"/>
          </a:ln>
        </p:spPr>
        <p:txBody>
          <a:bodyPr wrap="square" lIns="91440" tIns="45720" rIns="91440" bIns="45720" anchor="t" anchorCtr="0"/>
          <a:lstStyle>
            <a:lvl1pPr marL="342900" indent="-3429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3200" b="0" i="0" u="none" kern="1200" baseline="0">
                <a:solidFill>
                  <a:schemeClr val="tx1"/>
                </a:solidFill>
                <a:effectLst/>
                <a:latin typeface="+mn-lt"/>
                <a:ea typeface="+mn-ea"/>
                <a:cs typeface="+mn-cs"/>
              </a:defRPr>
            </a:lvl1pPr>
            <a:lvl2pPr marL="742950" indent="-28575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800" b="0" i="0" u="none" kern="1200" baseline="0">
                <a:solidFill>
                  <a:schemeClr val="tx1"/>
                </a:solidFill>
                <a:effectLst/>
                <a:latin typeface="+mn-lt"/>
                <a:ea typeface="+mn-ea"/>
                <a:cs typeface="+mn-cs"/>
              </a:defRPr>
            </a:lvl2pPr>
            <a:lvl3pPr marL="11430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400" b="0" i="0" u="none" kern="1200" baseline="0">
                <a:solidFill>
                  <a:schemeClr val="tx1"/>
                </a:solidFill>
                <a:effectLst/>
                <a:latin typeface="+mn-lt"/>
                <a:ea typeface="+mn-ea"/>
                <a:cs typeface="+mn-cs"/>
              </a:defRPr>
            </a:lvl3pPr>
            <a:lvl4pPr marL="16002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000" b="0" i="0" u="none" kern="1200" baseline="0">
                <a:solidFill>
                  <a:schemeClr val="tx1"/>
                </a:solidFill>
                <a:effectLst/>
                <a:latin typeface="+mn-lt"/>
                <a:ea typeface="+mn-ea"/>
                <a:cs typeface="+mn-cs"/>
              </a:defRPr>
            </a:lvl4pPr>
            <a:lvl5pPr marL="20574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000" b="0" i="0" u="none" kern="1200" baseline="0">
                <a:solidFill>
                  <a:schemeClr val="tx1"/>
                </a:solidFill>
                <a:effectLst/>
                <a:latin typeface="+mn-lt"/>
                <a:ea typeface="+mn-ea"/>
                <a:cs typeface="+mn-cs"/>
              </a:defRPr>
            </a:lvl5pPr>
            <a:lvl6pPr marL="25146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9pPr>
          </a:lstStyle>
          <a:p>
            <a:pPr lvl="0" algn="just">
              <a:lnSpc>
                <a:spcPct val="90000"/>
              </a:lnSpc>
            </a:pPr>
            <a:r>
              <a:rPr lang="en-US" altLang="en-US">
                <a:solidFill>
                  <a:srgbClr val="000099"/>
                </a:solidFill>
              </a:rPr>
              <a:t>Node</a:t>
            </a:r>
            <a:r>
              <a:rPr lang="en-US" altLang="en-US"/>
              <a:t> – any point where 2 or more circuit elements are connected together</a:t>
            </a:r>
          </a:p>
          <a:p>
            <a:pPr lvl="1" algn="just">
              <a:lnSpc>
                <a:spcPct val="90000"/>
              </a:lnSpc>
            </a:pPr>
            <a:r>
              <a:rPr lang="en-US" altLang="en-US"/>
              <a:t>Wires usually have negligible resistance</a:t>
            </a:r>
          </a:p>
          <a:p>
            <a:pPr lvl="1" algn="just">
              <a:lnSpc>
                <a:spcPct val="90000"/>
              </a:lnSpc>
            </a:pPr>
            <a:r>
              <a:rPr lang="en-US" altLang="en-US"/>
              <a:t>Each node has one voltage (w.r.t. ground)</a:t>
            </a:r>
          </a:p>
          <a:p>
            <a:pPr lvl="0" algn="just">
              <a:lnSpc>
                <a:spcPct val="90000"/>
              </a:lnSpc>
            </a:pPr>
            <a:r>
              <a:rPr lang="en-US" altLang="en-US">
                <a:solidFill>
                  <a:srgbClr val="000099"/>
                </a:solidFill>
              </a:rPr>
              <a:t>Branch</a:t>
            </a:r>
            <a:r>
              <a:rPr lang="en-US" altLang="en-US"/>
              <a:t> – a circuit element between two nodes</a:t>
            </a:r>
          </a:p>
          <a:p>
            <a:pPr lvl="0" algn="just">
              <a:lnSpc>
                <a:spcPct val="90000"/>
              </a:lnSpc>
            </a:pPr>
            <a:r>
              <a:rPr lang="en-US" altLang="en-US">
                <a:solidFill>
                  <a:srgbClr val="000099"/>
                </a:solidFill>
              </a:rPr>
              <a:t>Loop</a:t>
            </a:r>
            <a:r>
              <a:rPr lang="en-US" altLang="en-US"/>
              <a:t> – a collection of branches that form a closed path returning to the same node without going through any other nodes or branches twice</a:t>
            </a:r>
          </a:p>
          <a:p>
            <a:pPr lvl="0" algn="just"/>
            <a:endParaRPr lang="en-US" altLang="en-US"/>
          </a:p>
        </p:txBody>
      </p:sp>
      <p:pic>
        <p:nvPicPr>
          <p:cNvPr id="17412" name="Picture 2" descr="RIMT University"/>
          <p:cNvPicPr>
            <a:picLocks noChangeAspect="1"/>
          </p:cNvPicPr>
          <p:nvPr/>
        </p:nvPicPr>
        <p:blipFill>
          <a:blip r:embed="rId2"/>
          <a:stretch>
            <a:fillRect/>
          </a:stretch>
        </p:blipFill>
        <p:spPr>
          <a:xfrm>
            <a:off x="6943725" y="180975"/>
            <a:ext cx="1970088" cy="895350"/>
          </a:xfrm>
          <a:prstGeom prst="rect">
            <a:avLst/>
          </a:prstGeom>
          <a:noFill/>
          <a:ln>
            <a:noFill/>
            <a:miter lim="800000"/>
          </a:ln>
        </p:spPr>
      </p:pic>
      <p:sp>
        <p:nvSpPr>
          <p:cNvPr id="17413" name="Rectangle 4">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17414" name="Rectangle 5"/>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en-US" sz="3600" b="0" i="0" u="none" strike="noStrike" kern="1200" cap="none" spc="0" normalizeH="0" baseline="0" noProof="0" smtClean="0">
                <a:ln>
                  <a:noFill/>
                </a:ln>
                <a:solidFill>
                  <a:schemeClr val="tx1"/>
                </a:solidFill>
                <a:effectLst/>
                <a:uLnTx/>
                <a:uFillTx/>
                <a:latin typeface="+mj-lt" pitchFamily="34" charset="0"/>
                <a:ea typeface="+mj-ea" pitchFamily="34" charset="0"/>
                <a:cs typeface="+mj-cs"/>
              </a:rPr>
              <a:t/>
            </a:r>
            <a:br>
              <a:rPr kumimoji="0" lang="en-US" altLang="en-US" sz="3600" b="0" i="0" u="none" strike="noStrike" kern="1200" cap="none" spc="0" normalizeH="0" baseline="0" noProof="0" smtClean="0">
                <a:ln>
                  <a:noFill/>
                </a:ln>
                <a:solidFill>
                  <a:schemeClr val="tx1"/>
                </a:solidFill>
                <a:effectLst/>
                <a:uLnTx/>
                <a:uFillTx/>
                <a:latin typeface="+mj-lt" pitchFamily="34" charset="0"/>
                <a:ea typeface="+mj-ea" pitchFamily="34" charset="0"/>
                <a:cs typeface="+mj-cs"/>
              </a:rPr>
            </a:br>
            <a:r>
              <a:rPr kumimoji="0" lang="en-US" altLang="en-US" sz="3600" b="0" i="0" u="none" strike="noStrike" kern="1200" cap="none" spc="0" normalizeH="0" baseline="0" noProof="0" smtClean="0">
                <a:ln>
                  <a:noFill/>
                </a:ln>
                <a:solidFill>
                  <a:schemeClr val="tx1"/>
                </a:solidFill>
                <a:effectLst/>
                <a:uLnTx/>
                <a:uFillTx/>
                <a:latin typeface="+mj-lt" pitchFamily="34" charset="0"/>
                <a:ea typeface="+mj-ea" pitchFamily="34" charset="0"/>
                <a:cs typeface="+mj-cs"/>
              </a:rPr>
              <a:t>Example</a:t>
            </a:r>
            <a:br>
              <a:rPr kumimoji="0" lang="en-US" altLang="en-US" sz="3600" b="0" i="0" u="none" strike="noStrike" kern="1200" cap="none" spc="0" normalizeH="0" baseline="0" noProof="0" smtClean="0">
                <a:ln>
                  <a:noFill/>
                </a:ln>
                <a:solidFill>
                  <a:schemeClr val="tx1"/>
                </a:solidFill>
                <a:effectLst/>
                <a:uLnTx/>
                <a:uFillTx/>
                <a:latin typeface="+mj-lt" pitchFamily="34" charset="0"/>
                <a:ea typeface="+mj-ea" pitchFamily="34" charset="0"/>
                <a:cs typeface="+mj-cs"/>
              </a:rPr>
            </a:br>
            <a:r>
              <a:rPr kumimoji="0" lang="en-US" altLang="en-US" sz="3600" b="0" i="0" u="none" strike="noStrike" kern="1200" cap="none" spc="0" normalizeH="0" baseline="0" noProof="0" smtClean="0">
                <a:ln>
                  <a:noFill/>
                </a:ln>
                <a:solidFill>
                  <a:schemeClr val="tx1"/>
                </a:solidFill>
                <a:effectLst/>
                <a:uLnTx/>
                <a:uFillTx/>
                <a:latin typeface="+mj-lt" pitchFamily="34" charset="0"/>
                <a:ea typeface="+mj-ea" pitchFamily="34" charset="0"/>
                <a:cs typeface="+mj-cs"/>
              </a:rPr>
              <a:t/>
            </a:r>
            <a:br>
              <a:rPr kumimoji="0" lang="en-US" altLang="en-US" sz="3600" b="0" i="0" u="none" strike="noStrike" kern="1200" cap="none" spc="0" normalizeH="0" baseline="0" noProof="0" smtClean="0">
                <a:ln>
                  <a:noFill/>
                </a:ln>
                <a:solidFill>
                  <a:schemeClr val="tx1"/>
                </a:solidFill>
                <a:effectLst/>
                <a:uLnTx/>
                <a:uFillTx/>
                <a:latin typeface="+mj-lt" pitchFamily="34" charset="0"/>
                <a:ea typeface="+mj-ea" pitchFamily="34" charset="0"/>
                <a:cs typeface="+mj-cs"/>
              </a:rPr>
            </a:br>
            <a:r>
              <a:rPr kumimoji="0" lang="en-US" altLang="en-US" sz="3600" b="0" i="0" u="none" strike="noStrike" kern="1200" cap="none" spc="0" normalizeH="0" baseline="0" noProof="0" smtClean="0">
                <a:ln>
                  <a:noFill/>
                </a:ln>
                <a:solidFill>
                  <a:schemeClr val="tx1"/>
                </a:solidFill>
                <a:effectLst/>
                <a:uLnTx/>
                <a:uFillTx/>
                <a:latin typeface="+mj-lt" pitchFamily="34" charset="0"/>
                <a:ea typeface="+mj-ea" pitchFamily="34" charset="0"/>
                <a:cs typeface="+mj-cs"/>
              </a:rPr>
              <a:t>How many nodes, branches &amp; loops?</a:t>
            </a:r>
            <a:br>
              <a:rPr kumimoji="0" lang="en-US" altLang="en-US" sz="3600" b="0" i="0" u="none" strike="noStrike" kern="1200" cap="none" spc="0" normalizeH="0" baseline="0" noProof="0" smtClean="0">
                <a:ln>
                  <a:noFill/>
                </a:ln>
                <a:solidFill>
                  <a:schemeClr val="tx1"/>
                </a:solidFill>
                <a:effectLst/>
                <a:uLnTx/>
                <a:uFillTx/>
                <a:latin typeface="+mj-lt" pitchFamily="34" charset="0"/>
                <a:ea typeface="+mj-ea" pitchFamily="34" charset="0"/>
                <a:cs typeface="+mj-cs"/>
              </a:rPr>
            </a:br>
            <a:endParaRPr kumimoji="0" lang="en-US" altLang="en-US" sz="3600" b="0" i="0" u="none" strike="noStrike" kern="1200" cap="none" spc="0" normalizeH="0" baseline="0" noProof="0" smtClean="0">
              <a:ln>
                <a:noFill/>
              </a:ln>
              <a:solidFill>
                <a:schemeClr val="tx1"/>
              </a:solidFill>
              <a:effectLst/>
              <a:uLnTx/>
              <a:uFillTx/>
              <a:latin typeface="+mj-lt" pitchFamily="34" charset="0"/>
              <a:ea typeface="+mj-ea" pitchFamily="34" charset="0"/>
              <a:cs typeface="+mj-cs"/>
            </a:endParaRPr>
          </a:p>
        </p:txBody>
      </p:sp>
      <p:pic>
        <p:nvPicPr>
          <p:cNvPr id="18435" name="Picture 2"/>
          <p:cNvPicPr>
            <a:picLocks noGrp="1" noChangeAspect="1"/>
          </p:cNvPicPr>
          <p:nvPr>
            <p:ph idx="1"/>
          </p:nvPr>
        </p:nvPicPr>
        <p:blipFill>
          <a:blip r:embed="rId2"/>
          <a:stretch>
            <a:fillRect/>
          </a:stretch>
        </p:blipFill>
        <p:spPr>
          <a:xfrm>
            <a:off x="1952625" y="2590800"/>
            <a:ext cx="5438775" cy="2667000"/>
          </a:xfrm>
          <a:prstGeom prst="rect">
            <a:avLst/>
          </a:prstGeom>
          <a:noFill/>
          <a:ln>
            <a:miter lim="800000"/>
          </a:ln>
        </p:spPr>
      </p:pic>
      <p:pic>
        <p:nvPicPr>
          <p:cNvPr id="18436" name="Picture 2" descr="RIMT University"/>
          <p:cNvPicPr>
            <a:picLocks noChangeAspect="1"/>
          </p:cNvPicPr>
          <p:nvPr/>
        </p:nvPicPr>
        <p:blipFill>
          <a:blip r:embed="rId3"/>
          <a:stretch>
            <a:fillRect/>
          </a:stretch>
        </p:blipFill>
        <p:spPr>
          <a:xfrm>
            <a:off x="6954838" y="50800"/>
            <a:ext cx="1970087" cy="895350"/>
          </a:xfrm>
          <a:prstGeom prst="rect">
            <a:avLst/>
          </a:prstGeom>
          <a:noFill/>
          <a:ln>
            <a:noFill/>
            <a:miter lim="800000"/>
          </a:ln>
        </p:spPr>
      </p:pic>
      <p:sp>
        <p:nvSpPr>
          <p:cNvPr id="18437" name="Rectangle 4">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18438" name="Rectangle 5"/>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en-US" sz="4400" b="0" i="0" u="none" strike="noStrike" kern="1200" cap="none" spc="0" normalizeH="0" baseline="0" noProof="0" smtClean="0">
                <a:ln>
                  <a:noFill/>
                </a:ln>
                <a:solidFill>
                  <a:srgbClr val="000099"/>
                </a:solidFill>
                <a:effectLst/>
                <a:uLnTx/>
                <a:uFillTx/>
                <a:latin typeface="+mj-lt" pitchFamily="34" charset="0"/>
                <a:ea typeface="+mj-ea" pitchFamily="34" charset="0"/>
                <a:cs typeface="+mj-cs"/>
              </a:rPr>
              <a:t>Three nodes</a:t>
            </a:r>
            <a:br>
              <a:rPr kumimoji="0" lang="en-US" altLang="en-US" sz="4400" b="0" i="0" u="none" strike="noStrike" kern="1200" cap="none" spc="0" normalizeH="0" baseline="0" noProof="0" smtClean="0">
                <a:ln>
                  <a:noFill/>
                </a:ln>
                <a:solidFill>
                  <a:srgbClr val="000099"/>
                </a:solidFill>
                <a:effectLst/>
                <a:uLnTx/>
                <a:uFillTx/>
                <a:latin typeface="+mj-lt" pitchFamily="34" charset="0"/>
                <a:ea typeface="+mj-ea" pitchFamily="34" charset="0"/>
                <a:cs typeface="+mj-cs"/>
              </a:rPr>
            </a:br>
            <a:endParaRPr kumimoji="0" lang="en-US" altLang="en-US" sz="4400" b="0" i="0" u="none" strike="noStrike" kern="1200" cap="none" spc="0" normalizeH="0" baseline="0" noProof="0" smtClean="0">
              <a:ln>
                <a:noFill/>
              </a:ln>
              <a:solidFill>
                <a:schemeClr val="tx1"/>
              </a:solidFill>
              <a:effectLst/>
              <a:uLnTx/>
              <a:uFillTx/>
              <a:latin typeface="+mj-lt"/>
              <a:ea typeface="+mj-ea"/>
              <a:cs typeface="+mj-cs"/>
            </a:endParaRPr>
          </a:p>
        </p:txBody>
      </p:sp>
      <p:sp>
        <p:nvSpPr>
          <p:cNvPr id="19459" name="Content Placeholder 2"/>
          <p:cNvSpPr>
            <a:spLocks noGrp="1"/>
          </p:cNvSpPr>
          <p:nvPr>
            <p:ph idx="1"/>
          </p:nvPr>
        </p:nvSpPr>
        <p:spPr>
          <a:xfrm>
            <a:off x="457200" y="1600200"/>
            <a:ext cx="8229600" cy="4525963"/>
          </a:xfrm>
          <a:noFill/>
          <a:ln>
            <a:miter lim="800000"/>
          </a:ln>
        </p:spPr>
        <p:txBody>
          <a:bodyPr wrap="square" lIns="91440" tIns="45720" rIns="91440" bIns="45720" anchor="t" anchorCtr="0"/>
          <a:lstStyle>
            <a:lvl1pPr marL="342900" indent="-3429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3200" b="0" i="0" u="none" kern="1200" baseline="0">
                <a:solidFill>
                  <a:schemeClr val="tx1"/>
                </a:solidFill>
                <a:effectLst/>
                <a:latin typeface="+mn-lt"/>
                <a:ea typeface="+mn-ea"/>
                <a:cs typeface="+mn-cs"/>
              </a:defRPr>
            </a:lvl1pPr>
            <a:lvl2pPr marL="742950" indent="-28575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800" b="0" i="0" u="none" kern="1200" baseline="0">
                <a:solidFill>
                  <a:schemeClr val="tx1"/>
                </a:solidFill>
                <a:effectLst/>
                <a:latin typeface="+mn-lt"/>
                <a:ea typeface="+mn-ea"/>
                <a:cs typeface="+mn-cs"/>
              </a:defRPr>
            </a:lvl2pPr>
            <a:lvl3pPr marL="11430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400" b="0" i="0" u="none" kern="1200" baseline="0">
                <a:solidFill>
                  <a:schemeClr val="tx1"/>
                </a:solidFill>
                <a:effectLst/>
                <a:latin typeface="+mn-lt"/>
                <a:ea typeface="+mn-ea"/>
                <a:cs typeface="+mn-cs"/>
              </a:defRPr>
            </a:lvl3pPr>
            <a:lvl4pPr marL="16002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000" b="0" i="0" u="none" kern="1200" baseline="0">
                <a:solidFill>
                  <a:schemeClr val="tx1"/>
                </a:solidFill>
                <a:effectLst/>
                <a:latin typeface="+mn-lt"/>
                <a:ea typeface="+mn-ea"/>
                <a:cs typeface="+mn-cs"/>
              </a:defRPr>
            </a:lvl4pPr>
            <a:lvl5pPr marL="20574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000" b="0" i="0" u="none" kern="1200" baseline="0">
                <a:solidFill>
                  <a:schemeClr val="tx1"/>
                </a:solidFill>
                <a:effectLst/>
                <a:latin typeface="+mn-lt"/>
                <a:ea typeface="+mn-ea"/>
                <a:cs typeface="+mn-cs"/>
              </a:defRPr>
            </a:lvl5pPr>
            <a:lvl6pPr marL="25146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9pPr>
          </a:lstStyle>
          <a:p>
            <a:endParaRPr/>
          </a:p>
        </p:txBody>
      </p:sp>
      <p:sp>
        <p:nvSpPr>
          <p:cNvPr id="19460" name="Rectangle 3"/>
          <p:cNvSpPr txBox="1">
            <a:spLocks noChangeArrowheads="1"/>
          </p:cNvSpPr>
          <p:nvPr/>
        </p:nvSpPr>
        <p:spPr bwMode="auto">
          <a:xfrm>
            <a:off x="457200" y="1600200"/>
            <a:ext cx="8229600" cy="4525963"/>
          </a:xfrm>
          <a:prstGeom prst="rect">
            <a:avLst/>
          </a:prstGeom>
          <a:noFill/>
          <a:ln w="9525">
            <a:noFill/>
            <a:miter lim="800000"/>
          </a:ln>
          <a:effectLst/>
        </p:spPr>
        <p:txBody>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342900" marR="0" lvl="0" indent="-34290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rgbClr val="000099"/>
              </a:solidFill>
              <a:effectLst/>
              <a:uLnTx/>
              <a:uFillTx/>
              <a:latin typeface="+mn-lt"/>
              <a:ea typeface="+mn-ea"/>
              <a:cs typeface="+mn-cs"/>
            </a:endParaRPr>
          </a:p>
        </p:txBody>
      </p:sp>
      <p:pic>
        <p:nvPicPr>
          <p:cNvPr id="19461" name="Picture 2"/>
          <p:cNvPicPr>
            <a:picLocks noChangeAspect="1"/>
          </p:cNvPicPr>
          <p:nvPr/>
        </p:nvPicPr>
        <p:blipFill>
          <a:blip r:embed="rId2"/>
          <a:stretch>
            <a:fillRect/>
          </a:stretch>
        </p:blipFill>
        <p:spPr>
          <a:xfrm>
            <a:off x="685800" y="2057400"/>
            <a:ext cx="7696200" cy="3657600"/>
          </a:xfrm>
          <a:prstGeom prst="rect">
            <a:avLst/>
          </a:prstGeom>
          <a:noFill/>
          <a:ln>
            <a:noFill/>
            <a:miter lim="800000"/>
          </a:ln>
        </p:spPr>
      </p:pic>
      <p:pic>
        <p:nvPicPr>
          <p:cNvPr id="19462" name="Picture 2" descr="RIMT University"/>
          <p:cNvPicPr>
            <a:picLocks noChangeAspect="1"/>
          </p:cNvPicPr>
          <p:nvPr/>
        </p:nvPicPr>
        <p:blipFill>
          <a:blip r:embed="rId3"/>
          <a:stretch>
            <a:fillRect/>
          </a:stretch>
        </p:blipFill>
        <p:spPr>
          <a:xfrm>
            <a:off x="6943725" y="180975"/>
            <a:ext cx="1970088" cy="895350"/>
          </a:xfrm>
          <a:prstGeom prst="rect">
            <a:avLst/>
          </a:prstGeom>
          <a:noFill/>
          <a:ln>
            <a:noFill/>
            <a:miter lim="800000"/>
          </a:ln>
        </p:spPr>
      </p:pic>
      <p:sp>
        <p:nvSpPr>
          <p:cNvPr id="19463" name="Rectangle 6">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19464" name="Rectangle 7"/>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Grp="1" noChangeAspect="1"/>
          </p:cNvPicPr>
          <p:nvPr>
            <p:ph idx="1"/>
          </p:nvPr>
        </p:nvPicPr>
        <p:blipFill>
          <a:blip r:embed="rId2"/>
          <a:stretch>
            <a:fillRect/>
          </a:stretch>
        </p:blipFill>
        <p:spPr>
          <a:xfrm>
            <a:off x="914400" y="762000"/>
            <a:ext cx="7696200" cy="4000500"/>
          </a:xfrm>
          <a:prstGeom prst="rect">
            <a:avLst/>
          </a:prstGeom>
          <a:noFill/>
          <a:ln>
            <a:miter lim="800000"/>
          </a:ln>
        </p:spPr>
      </p:pic>
      <p:pic>
        <p:nvPicPr>
          <p:cNvPr id="20483" name="Picture 2" descr="RIMT University"/>
          <p:cNvPicPr>
            <a:picLocks noChangeAspect="1"/>
          </p:cNvPicPr>
          <p:nvPr/>
        </p:nvPicPr>
        <p:blipFill>
          <a:blip r:embed="rId3"/>
          <a:stretch>
            <a:fillRect/>
          </a:stretch>
        </p:blipFill>
        <p:spPr>
          <a:xfrm>
            <a:off x="6943725" y="180975"/>
            <a:ext cx="1970088" cy="895350"/>
          </a:xfrm>
          <a:prstGeom prst="rect">
            <a:avLst/>
          </a:prstGeom>
          <a:noFill/>
          <a:ln>
            <a:noFill/>
            <a:miter lim="800000"/>
          </a:ln>
        </p:spPr>
      </p:pic>
      <p:sp>
        <p:nvSpPr>
          <p:cNvPr id="20484" name="Rectangle 4">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20485" name="Rectangle 5"/>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74638"/>
            <a:ext cx="8229600" cy="1143000"/>
          </a:xfrm>
          <a:noFill/>
          <a:ln>
            <a:miter lim="800000"/>
          </a:ln>
        </p:spPr>
        <p:txBody>
          <a:bodyPr wrap="square" lIns="91440" tIns="45720" rIns="91440" bIns="45720" anchor="ctr" anchorCtr="0"/>
          <a:lstStyle>
            <a:lvl1pPr marL="0" indent="0" algn="ctr" defTabSz="914400" rtl="0" eaLnBrk="1" fontAlgn="base" latinLnBrk="0" hangingPunct="1">
              <a:lnSpc>
                <a:spcPct val="100000"/>
              </a:lnSpc>
              <a:spcBef>
                <a:spcPct val="0"/>
              </a:spcBef>
              <a:spcAft>
                <a:spcPct val="0"/>
              </a:spcAft>
              <a:buClrTx/>
              <a:buSzTx/>
              <a:buFontTx/>
              <a:buNone/>
              <a:defRPr kumimoji="0" lang="en-US" altLang="en-US" sz="4400" b="0" i="0" u="none" kern="1200" baseline="0">
                <a:solidFill>
                  <a:schemeClr val="tx1"/>
                </a:solidFill>
                <a:latin typeface="Calibri" pitchFamily="34" charset="0"/>
                <a:ea typeface="+mj-ea"/>
                <a:cs typeface="+mj-cs"/>
              </a:defRPr>
            </a:lvl1pPr>
          </a:lstStyle>
          <a:p>
            <a:endParaRPr/>
          </a:p>
        </p:txBody>
      </p:sp>
      <p:pic>
        <p:nvPicPr>
          <p:cNvPr id="21507" name="Picture 2"/>
          <p:cNvPicPr>
            <a:picLocks noGrp="1" noChangeAspect="1"/>
          </p:cNvPicPr>
          <p:nvPr>
            <p:ph idx="1"/>
          </p:nvPr>
        </p:nvPicPr>
        <p:blipFill>
          <a:blip r:embed="rId2"/>
          <a:stretch>
            <a:fillRect/>
          </a:stretch>
        </p:blipFill>
        <p:spPr>
          <a:xfrm>
            <a:off x="1143000" y="609600"/>
            <a:ext cx="6934200" cy="4376738"/>
          </a:xfrm>
          <a:prstGeom prst="rect">
            <a:avLst/>
          </a:prstGeom>
          <a:noFill/>
          <a:ln>
            <a:miter lim="800000"/>
          </a:ln>
        </p:spPr>
      </p:pic>
      <p:pic>
        <p:nvPicPr>
          <p:cNvPr id="21508" name="Picture 2" descr="RIMT University"/>
          <p:cNvPicPr>
            <a:picLocks noChangeAspect="1"/>
          </p:cNvPicPr>
          <p:nvPr/>
        </p:nvPicPr>
        <p:blipFill>
          <a:blip r:embed="rId3"/>
          <a:stretch>
            <a:fillRect/>
          </a:stretch>
        </p:blipFill>
        <p:spPr>
          <a:xfrm>
            <a:off x="6943725" y="180975"/>
            <a:ext cx="1970088" cy="895350"/>
          </a:xfrm>
          <a:prstGeom prst="rect">
            <a:avLst/>
          </a:prstGeom>
          <a:noFill/>
          <a:ln>
            <a:noFill/>
            <a:miter lim="800000"/>
          </a:ln>
        </p:spPr>
      </p:pic>
      <p:sp>
        <p:nvSpPr>
          <p:cNvPr id="21509" name="Rectangle 4">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21510" name="Rectangle 5"/>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2"/>
          <p:cNvSpPr/>
          <p:nvPr/>
        </p:nvSpPr>
        <p:spPr>
          <a:xfrm>
            <a:off x="5029200" y="3886200"/>
            <a:ext cx="2667000" cy="838200"/>
          </a:xfrm>
          <a:prstGeom prst="rect">
            <a:avLst/>
          </a:prstGeom>
          <a:solidFill>
            <a:srgbClr val="FFFFCC"/>
          </a:solidFill>
          <a:ln>
            <a:solidFill>
              <a:srgbClr val="FFFFCC"/>
            </a:solidFill>
            <a:miter lim="800000"/>
          </a:ln>
        </p:spPr>
        <p:txBody>
          <a:bodyPr wrap="none"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endParaRPr lang="en-US" altLang="en-US"/>
          </a:p>
        </p:txBody>
      </p:sp>
      <p:sp>
        <p:nvSpPr>
          <p:cNvPr id="5125" name="Rectangle 21"/>
          <p:cNvSpPr/>
          <p:nvPr/>
        </p:nvSpPr>
        <p:spPr>
          <a:xfrm>
            <a:off x="1295400" y="3276600"/>
            <a:ext cx="2971800" cy="1981200"/>
          </a:xfrm>
          <a:prstGeom prst="rect">
            <a:avLst/>
          </a:prstGeom>
          <a:solidFill>
            <a:srgbClr val="FFFFCC"/>
          </a:solidFill>
          <a:ln>
            <a:solidFill>
              <a:srgbClr val="FFFFCC"/>
            </a:solidFill>
            <a:miter lim="800000"/>
          </a:ln>
        </p:spPr>
        <p:txBody>
          <a:bodyPr wrap="none"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endParaRPr lang="en-US" altLang="en-US"/>
          </a:p>
        </p:txBody>
      </p:sp>
      <p:sp>
        <p:nvSpPr>
          <p:cNvPr id="5126" name="Text Box 2"/>
          <p:cNvSpPr txBox="1"/>
          <p:nvPr/>
        </p:nvSpPr>
        <p:spPr>
          <a:xfrm>
            <a:off x="1371600" y="138113"/>
            <a:ext cx="5783263" cy="762000"/>
          </a:xfrm>
          <a:prstGeom prst="rect">
            <a:avLst/>
          </a:prstGeom>
          <a:noFill/>
          <a:ln>
            <a:noFill/>
            <a:miter lim="800000"/>
          </a:ln>
        </p:spPr>
        <p:txBody>
          <a:bodyPr>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eaLnBrk="1" hangingPunct="1"/>
            <a:r>
              <a:rPr lang="en-US" altLang="en-US" sz="4400"/>
              <a:t>Basic Laws of Circuits</a:t>
            </a:r>
          </a:p>
        </p:txBody>
      </p:sp>
      <p:cxnSp>
        <p:nvCxnSpPr>
          <p:cNvPr id="5127" name="Line 3"/>
          <p:cNvCxnSpPr/>
          <p:nvPr/>
        </p:nvCxnSpPr>
        <p:spPr>
          <a:xfrm>
            <a:off x="1463675" y="900113"/>
            <a:ext cx="5867400" cy="0"/>
          </a:xfrm>
          <a:prstGeom prst="line">
            <a:avLst/>
          </a:prstGeom>
          <a:noFill/>
          <a:ln w="57150">
            <a:solidFill>
              <a:schemeClr val="tx1"/>
            </a:solidFill>
            <a:miter lim="800000"/>
          </a:ln>
        </p:spPr>
      </p:cxnSp>
      <p:sp>
        <p:nvSpPr>
          <p:cNvPr id="5128" name="Text Box 4"/>
          <p:cNvSpPr txBox="1"/>
          <p:nvPr/>
        </p:nvSpPr>
        <p:spPr>
          <a:xfrm>
            <a:off x="339725" y="1169988"/>
            <a:ext cx="3486150" cy="457200"/>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400" u="sng"/>
              <a:t>Kirchhoff’s Current Law</a:t>
            </a:r>
            <a:endParaRPr lang="en-US" altLang="en-US" sz="2400"/>
          </a:p>
        </p:txBody>
      </p:sp>
      <p:sp>
        <p:nvSpPr>
          <p:cNvPr id="5129" name="Text Box 5"/>
          <p:cNvSpPr txBox="1"/>
          <p:nvPr/>
        </p:nvSpPr>
        <p:spPr>
          <a:xfrm>
            <a:off x="2133600" y="1143000"/>
            <a:ext cx="184150" cy="3968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eaLnBrk="1" hangingPunct="1"/>
            <a:endParaRPr lang="en-US" altLang="en-US" sz="2000"/>
          </a:p>
        </p:txBody>
      </p:sp>
      <p:sp>
        <p:nvSpPr>
          <p:cNvPr id="5130" name="Text Box 7"/>
          <p:cNvSpPr txBox="1"/>
          <p:nvPr/>
        </p:nvSpPr>
        <p:spPr>
          <a:xfrm>
            <a:off x="344488" y="1690688"/>
            <a:ext cx="8570912" cy="396875"/>
          </a:xfrm>
          <a:prstGeom prst="rect">
            <a:avLst/>
          </a:prstGeom>
          <a:noFill/>
          <a:ln>
            <a:noFill/>
            <a:miter lim="800000"/>
          </a:ln>
        </p:spPr>
        <p:txBody>
          <a:bodyPr>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000"/>
              <a:t>As a consequence of the Law of the conservation of charge, we have: </a:t>
            </a:r>
          </a:p>
        </p:txBody>
      </p:sp>
      <p:graphicFrame>
        <p:nvGraphicFramePr>
          <p:cNvPr id="5122" name="Object 8"/>
          <p:cNvGraphicFramePr>
            <a:graphicFrameLocks noChangeAspect="1"/>
          </p:cNvGraphicFramePr>
          <p:nvPr/>
        </p:nvGraphicFramePr>
        <p:xfrm>
          <a:off x="0" y="0"/>
          <a:ext cx="914400" cy="198438"/>
        </p:xfrm>
        <a:graphic>
          <a:graphicData uri="http://schemas.openxmlformats.org/presentationml/2006/ole">
            <p:oleObj spid="_x0000_s5122" name="Equation" r:id="rId3" imgW="435285" imgH="677109" progId="">
              <p:embed/>
            </p:oleObj>
          </a:graphicData>
        </a:graphic>
      </p:graphicFrame>
      <p:sp>
        <p:nvSpPr>
          <p:cNvPr id="5131" name="Text Box 13"/>
          <p:cNvSpPr txBox="1"/>
          <p:nvPr/>
        </p:nvSpPr>
        <p:spPr>
          <a:xfrm>
            <a:off x="465138" y="2251075"/>
            <a:ext cx="290512" cy="457200"/>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eaLnBrk="1" hangingPunct="1"/>
            <a:r>
              <a:rPr lang="en-US" altLang="en-US" sz="2400">
                <a:ea typeface="Times New Roman" pitchFamily="18" charset="0"/>
              </a:rPr>
              <a:t>•</a:t>
            </a:r>
            <a:endParaRPr lang="en-US" altLang="en-US" sz="2400"/>
          </a:p>
        </p:txBody>
      </p:sp>
      <p:sp>
        <p:nvSpPr>
          <p:cNvPr id="5132" name="Text Box 16"/>
          <p:cNvSpPr txBox="1"/>
          <p:nvPr/>
        </p:nvSpPr>
        <p:spPr>
          <a:xfrm>
            <a:off x="612775" y="2224088"/>
            <a:ext cx="3925888" cy="10064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000"/>
              <a:t>The sum of the current entering a</a:t>
            </a:r>
          </a:p>
          <a:p>
            <a:pPr marL="0" lvl="0" indent="0" eaLnBrk="1" hangingPunct="1"/>
            <a:r>
              <a:rPr lang="en-US" altLang="en-US" sz="2000"/>
              <a:t> node (junction point)  equal to the</a:t>
            </a:r>
          </a:p>
          <a:p>
            <a:pPr marL="0" lvl="0" indent="0" eaLnBrk="1" hangingPunct="1"/>
            <a:r>
              <a:rPr lang="en-US" altLang="en-US" sz="2000"/>
              <a:t> sum of the currents leaving. </a:t>
            </a:r>
          </a:p>
        </p:txBody>
      </p:sp>
      <p:graphicFrame>
        <p:nvGraphicFramePr>
          <p:cNvPr id="5123" name="Object 18"/>
          <p:cNvGraphicFramePr>
            <a:graphicFrameLocks noChangeAspect="1"/>
          </p:cNvGraphicFramePr>
          <p:nvPr/>
        </p:nvGraphicFramePr>
        <p:xfrm>
          <a:off x="941388" y="3349625"/>
          <a:ext cx="6646862" cy="3155950"/>
        </p:xfrm>
        <a:graphic>
          <a:graphicData uri="http://schemas.openxmlformats.org/presentationml/2006/ole">
            <p:oleObj spid="_x0000_s5123" name="SmartDraw" r:id="rId4" imgW="4105656" imgH="1947672" progId="">
              <p:embed/>
            </p:oleObj>
          </a:graphicData>
        </a:graphic>
      </p:graphicFrame>
      <p:pic>
        <p:nvPicPr>
          <p:cNvPr id="5133" name="Picture 2" descr="RIMT University"/>
          <p:cNvPicPr>
            <a:picLocks noChangeAspect="1"/>
          </p:cNvPicPr>
          <p:nvPr/>
        </p:nvPicPr>
        <p:blipFill>
          <a:blip r:embed="rId5"/>
          <a:stretch>
            <a:fillRect/>
          </a:stretch>
        </p:blipFill>
        <p:spPr>
          <a:xfrm>
            <a:off x="7010400" y="180975"/>
            <a:ext cx="1903413" cy="895350"/>
          </a:xfrm>
          <a:prstGeom prst="rect">
            <a:avLst/>
          </a:prstGeom>
          <a:noFill/>
          <a:ln>
            <a:noFill/>
            <a:miter lim="800000"/>
          </a:ln>
        </p:spPr>
      </p:pic>
      <p:sp>
        <p:nvSpPr>
          <p:cNvPr id="5134" name="Rectangle 13">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5135" name="Rectangle 14"/>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1"/>
          <p:cNvSpPr/>
          <p:nvPr/>
        </p:nvSpPr>
        <p:spPr>
          <a:xfrm>
            <a:off x="4648200" y="3429000"/>
            <a:ext cx="2971800" cy="762000"/>
          </a:xfrm>
          <a:prstGeom prst="rect">
            <a:avLst/>
          </a:prstGeom>
          <a:solidFill>
            <a:srgbClr val="FFFFCC"/>
          </a:solidFill>
          <a:ln>
            <a:solidFill>
              <a:srgbClr val="FFFFCC"/>
            </a:solidFill>
            <a:miter lim="800000"/>
          </a:ln>
        </p:spPr>
        <p:txBody>
          <a:bodyPr wrap="none"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endParaRPr lang="en-US" altLang="en-US"/>
          </a:p>
        </p:txBody>
      </p:sp>
      <p:sp>
        <p:nvSpPr>
          <p:cNvPr id="6148" name="Rectangle 10"/>
          <p:cNvSpPr/>
          <p:nvPr/>
        </p:nvSpPr>
        <p:spPr>
          <a:xfrm>
            <a:off x="990600" y="2514600"/>
            <a:ext cx="3048000" cy="1905000"/>
          </a:xfrm>
          <a:prstGeom prst="rect">
            <a:avLst/>
          </a:prstGeom>
          <a:solidFill>
            <a:srgbClr val="FFFFCC"/>
          </a:solidFill>
          <a:ln>
            <a:solidFill>
              <a:srgbClr val="FFFFCC"/>
            </a:solidFill>
            <a:miter lim="800000"/>
          </a:ln>
        </p:spPr>
        <p:txBody>
          <a:bodyPr wrap="none"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endParaRPr lang="en-US" altLang="en-US"/>
          </a:p>
        </p:txBody>
      </p:sp>
      <p:sp>
        <p:nvSpPr>
          <p:cNvPr id="6149" name="Text Box 2"/>
          <p:cNvSpPr txBox="1"/>
          <p:nvPr/>
        </p:nvSpPr>
        <p:spPr>
          <a:xfrm>
            <a:off x="1616075" y="138113"/>
            <a:ext cx="5538788" cy="762000"/>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eaLnBrk="1" hangingPunct="1"/>
            <a:r>
              <a:rPr lang="en-US" altLang="en-US" sz="4400"/>
              <a:t>Basic Laws of Circuits</a:t>
            </a:r>
          </a:p>
        </p:txBody>
      </p:sp>
      <p:cxnSp>
        <p:nvCxnSpPr>
          <p:cNvPr id="6150" name="Line 3"/>
          <p:cNvCxnSpPr/>
          <p:nvPr/>
        </p:nvCxnSpPr>
        <p:spPr>
          <a:xfrm>
            <a:off x="1463675" y="900113"/>
            <a:ext cx="5867400" cy="0"/>
          </a:xfrm>
          <a:prstGeom prst="line">
            <a:avLst/>
          </a:prstGeom>
          <a:noFill/>
          <a:ln w="57150">
            <a:solidFill>
              <a:schemeClr val="tx1"/>
            </a:solidFill>
            <a:miter lim="800000"/>
          </a:ln>
        </p:spPr>
      </p:cxnSp>
      <p:sp>
        <p:nvSpPr>
          <p:cNvPr id="6151" name="Text Box 4"/>
          <p:cNvSpPr txBox="1"/>
          <p:nvPr/>
        </p:nvSpPr>
        <p:spPr>
          <a:xfrm>
            <a:off x="339725" y="1169988"/>
            <a:ext cx="3486150" cy="457200"/>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400" u="sng"/>
              <a:t>Kirchhoff’s Current Law</a:t>
            </a:r>
            <a:endParaRPr lang="en-US" altLang="en-US" sz="2400"/>
          </a:p>
        </p:txBody>
      </p:sp>
      <p:sp>
        <p:nvSpPr>
          <p:cNvPr id="6152" name="Text Box 5"/>
          <p:cNvSpPr txBox="1"/>
          <p:nvPr/>
        </p:nvSpPr>
        <p:spPr>
          <a:xfrm>
            <a:off x="2133600" y="1143000"/>
            <a:ext cx="184150" cy="3968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eaLnBrk="1" hangingPunct="1"/>
            <a:endParaRPr lang="en-US" altLang="en-US" sz="2000"/>
          </a:p>
        </p:txBody>
      </p:sp>
      <p:sp>
        <p:nvSpPr>
          <p:cNvPr id="6153" name="Text Box 6"/>
          <p:cNvSpPr txBox="1"/>
          <p:nvPr/>
        </p:nvSpPr>
        <p:spPr>
          <a:xfrm>
            <a:off x="381000" y="1828800"/>
            <a:ext cx="344488" cy="641350"/>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eaLnBrk="1" hangingPunct="1"/>
            <a:r>
              <a:rPr lang="en-US" altLang="en-US" sz="3600">
                <a:ea typeface="Times New Roman" pitchFamily="18" charset="0"/>
              </a:rPr>
              <a:t>•</a:t>
            </a:r>
            <a:endParaRPr lang="en-US" altLang="en-US" sz="3600"/>
          </a:p>
        </p:txBody>
      </p:sp>
      <p:sp>
        <p:nvSpPr>
          <p:cNvPr id="6154" name="Text Box 7"/>
          <p:cNvSpPr txBox="1"/>
          <p:nvPr/>
        </p:nvSpPr>
        <p:spPr>
          <a:xfrm>
            <a:off x="457200" y="1870075"/>
            <a:ext cx="8647113" cy="457200"/>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400"/>
              <a:t>  The algebraic sum of the currents entering a node equal to zero.</a:t>
            </a:r>
          </a:p>
        </p:txBody>
      </p:sp>
      <p:graphicFrame>
        <p:nvGraphicFramePr>
          <p:cNvPr id="6146" name="Object 8"/>
          <p:cNvGraphicFramePr>
            <a:graphicFrameLocks noChangeAspect="1"/>
          </p:cNvGraphicFramePr>
          <p:nvPr/>
        </p:nvGraphicFramePr>
        <p:xfrm>
          <a:off x="731838" y="2590800"/>
          <a:ext cx="7072312" cy="3265488"/>
        </p:xfrm>
        <a:graphic>
          <a:graphicData uri="http://schemas.openxmlformats.org/presentationml/2006/ole">
            <p:oleObj spid="_x0000_s6146" name="SmartDraw" r:id="rId3" imgW="4535424" imgH="2093976" progId="">
              <p:embed/>
            </p:oleObj>
          </a:graphicData>
        </a:graphic>
      </p:graphicFrame>
      <p:pic>
        <p:nvPicPr>
          <p:cNvPr id="6155" name="Picture 2" descr="RIMT University"/>
          <p:cNvPicPr>
            <a:picLocks noChangeAspect="1"/>
          </p:cNvPicPr>
          <p:nvPr/>
        </p:nvPicPr>
        <p:blipFill>
          <a:blip r:embed="rId4"/>
          <a:stretch>
            <a:fillRect/>
          </a:stretch>
        </p:blipFill>
        <p:spPr>
          <a:xfrm>
            <a:off x="7162800" y="180975"/>
            <a:ext cx="1751013" cy="895350"/>
          </a:xfrm>
          <a:prstGeom prst="rect">
            <a:avLst/>
          </a:prstGeom>
          <a:noFill/>
          <a:ln>
            <a:noFill/>
            <a:miter lim="800000"/>
          </a:ln>
        </p:spPr>
      </p:pic>
      <p:sp>
        <p:nvSpPr>
          <p:cNvPr id="6156" name="Rectangle 11">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6157" name="Rectangle 12"/>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1"/>
          <p:cNvSpPr/>
          <p:nvPr/>
        </p:nvSpPr>
        <p:spPr>
          <a:xfrm>
            <a:off x="5105400" y="3200400"/>
            <a:ext cx="3200400" cy="914400"/>
          </a:xfrm>
          <a:prstGeom prst="rect">
            <a:avLst/>
          </a:prstGeom>
          <a:solidFill>
            <a:srgbClr val="FFFFCC"/>
          </a:solidFill>
          <a:ln>
            <a:solidFill>
              <a:srgbClr val="FFFFCC"/>
            </a:solidFill>
            <a:miter lim="800000"/>
          </a:ln>
        </p:spPr>
        <p:txBody>
          <a:bodyPr wrap="none"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endParaRPr lang="en-US" altLang="en-US"/>
          </a:p>
        </p:txBody>
      </p:sp>
      <p:sp>
        <p:nvSpPr>
          <p:cNvPr id="7172" name="Rectangle 10"/>
          <p:cNvSpPr/>
          <p:nvPr/>
        </p:nvSpPr>
        <p:spPr>
          <a:xfrm>
            <a:off x="1447800" y="2438400"/>
            <a:ext cx="3124200" cy="1981200"/>
          </a:xfrm>
          <a:prstGeom prst="rect">
            <a:avLst/>
          </a:prstGeom>
          <a:solidFill>
            <a:srgbClr val="FFFFCC"/>
          </a:solidFill>
          <a:ln>
            <a:solidFill>
              <a:srgbClr val="FFFFCC"/>
            </a:solidFill>
            <a:miter lim="800000"/>
          </a:ln>
        </p:spPr>
        <p:txBody>
          <a:bodyPr wrap="none"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endParaRPr lang="en-US" altLang="en-US"/>
          </a:p>
        </p:txBody>
      </p:sp>
      <p:sp>
        <p:nvSpPr>
          <p:cNvPr id="7173" name="Text Box 2"/>
          <p:cNvSpPr txBox="1"/>
          <p:nvPr/>
        </p:nvSpPr>
        <p:spPr>
          <a:xfrm>
            <a:off x="1616075" y="138113"/>
            <a:ext cx="5538788" cy="762000"/>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eaLnBrk="1" hangingPunct="1"/>
            <a:r>
              <a:rPr lang="en-US" altLang="en-US" sz="4400"/>
              <a:t>Basic Laws of Circuits</a:t>
            </a:r>
          </a:p>
        </p:txBody>
      </p:sp>
      <p:cxnSp>
        <p:nvCxnSpPr>
          <p:cNvPr id="7174" name="Line 3"/>
          <p:cNvCxnSpPr/>
          <p:nvPr/>
        </p:nvCxnSpPr>
        <p:spPr>
          <a:xfrm>
            <a:off x="1463675" y="900113"/>
            <a:ext cx="5867400" cy="0"/>
          </a:xfrm>
          <a:prstGeom prst="line">
            <a:avLst/>
          </a:prstGeom>
          <a:noFill/>
          <a:ln w="57150">
            <a:solidFill>
              <a:schemeClr val="tx1"/>
            </a:solidFill>
            <a:miter lim="800000"/>
          </a:ln>
        </p:spPr>
      </p:cxnSp>
      <p:sp>
        <p:nvSpPr>
          <p:cNvPr id="7175" name="Text Box 4"/>
          <p:cNvSpPr txBox="1"/>
          <p:nvPr/>
        </p:nvSpPr>
        <p:spPr>
          <a:xfrm>
            <a:off x="339725" y="1169988"/>
            <a:ext cx="3486150" cy="457200"/>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400" u="sng"/>
              <a:t>Kirchhoff’s Current Law</a:t>
            </a:r>
            <a:endParaRPr lang="en-US" altLang="en-US" sz="2400"/>
          </a:p>
        </p:txBody>
      </p:sp>
      <p:sp>
        <p:nvSpPr>
          <p:cNvPr id="7176" name="Text Box 5"/>
          <p:cNvSpPr txBox="1"/>
          <p:nvPr/>
        </p:nvSpPr>
        <p:spPr>
          <a:xfrm>
            <a:off x="2133600" y="1143000"/>
            <a:ext cx="184150" cy="3968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eaLnBrk="1" hangingPunct="1"/>
            <a:endParaRPr lang="en-US" altLang="en-US" sz="2000"/>
          </a:p>
        </p:txBody>
      </p:sp>
      <p:sp>
        <p:nvSpPr>
          <p:cNvPr id="7177" name="Text Box 6"/>
          <p:cNvSpPr txBox="1"/>
          <p:nvPr/>
        </p:nvSpPr>
        <p:spPr>
          <a:xfrm>
            <a:off x="381000" y="1828800"/>
            <a:ext cx="344488" cy="641350"/>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eaLnBrk="1" hangingPunct="1"/>
            <a:r>
              <a:rPr lang="en-US" altLang="en-US" sz="3600">
                <a:ea typeface="Times New Roman" pitchFamily="18" charset="0"/>
              </a:rPr>
              <a:t>•</a:t>
            </a:r>
            <a:endParaRPr lang="en-US" altLang="en-US" sz="3600"/>
          </a:p>
        </p:txBody>
      </p:sp>
      <p:sp>
        <p:nvSpPr>
          <p:cNvPr id="7178" name="Text Box 7"/>
          <p:cNvSpPr txBox="1"/>
          <p:nvPr/>
        </p:nvSpPr>
        <p:spPr>
          <a:xfrm>
            <a:off x="661988" y="1919288"/>
            <a:ext cx="6978650" cy="3968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000"/>
              <a:t>The algebraic sum of the currents leaving a node equal to zero.</a:t>
            </a:r>
          </a:p>
        </p:txBody>
      </p:sp>
      <p:graphicFrame>
        <p:nvGraphicFramePr>
          <p:cNvPr id="7170" name="Object 8"/>
          <p:cNvGraphicFramePr>
            <a:graphicFrameLocks noChangeAspect="1"/>
          </p:cNvGraphicFramePr>
          <p:nvPr/>
        </p:nvGraphicFramePr>
        <p:xfrm>
          <a:off x="1143000" y="2514600"/>
          <a:ext cx="6934200" cy="3302000"/>
        </p:xfrm>
        <a:graphic>
          <a:graphicData uri="http://schemas.openxmlformats.org/presentationml/2006/ole">
            <p:oleObj spid="_x0000_s7170" name="SmartDraw" r:id="rId3" imgW="4398264" imgH="2093976" progId="">
              <p:embed/>
            </p:oleObj>
          </a:graphicData>
        </a:graphic>
      </p:graphicFrame>
      <p:pic>
        <p:nvPicPr>
          <p:cNvPr id="7179" name="Picture 2" descr="RIMT University"/>
          <p:cNvPicPr>
            <a:picLocks noChangeAspect="1"/>
          </p:cNvPicPr>
          <p:nvPr/>
        </p:nvPicPr>
        <p:blipFill>
          <a:blip r:embed="rId4"/>
          <a:stretch>
            <a:fillRect/>
          </a:stretch>
        </p:blipFill>
        <p:spPr>
          <a:xfrm>
            <a:off x="7239000" y="180975"/>
            <a:ext cx="1674813" cy="895350"/>
          </a:xfrm>
          <a:prstGeom prst="rect">
            <a:avLst/>
          </a:prstGeom>
          <a:noFill/>
          <a:ln>
            <a:noFill/>
            <a:miter lim="800000"/>
          </a:ln>
        </p:spPr>
      </p:pic>
      <p:sp>
        <p:nvSpPr>
          <p:cNvPr id="7180" name="Rectangle 11">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7181" name="Rectangle 12"/>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2"/>
          <p:cNvSpPr txBox="1"/>
          <p:nvPr/>
        </p:nvSpPr>
        <p:spPr>
          <a:xfrm>
            <a:off x="1616075" y="138113"/>
            <a:ext cx="5538788" cy="762000"/>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eaLnBrk="1" hangingPunct="1"/>
            <a:r>
              <a:rPr lang="en-US" altLang="en-US" sz="4400"/>
              <a:t>Basic Laws of Circuits</a:t>
            </a:r>
          </a:p>
        </p:txBody>
      </p:sp>
      <p:cxnSp>
        <p:nvCxnSpPr>
          <p:cNvPr id="8196" name="Line 3"/>
          <p:cNvCxnSpPr/>
          <p:nvPr/>
        </p:nvCxnSpPr>
        <p:spPr>
          <a:xfrm>
            <a:off x="1463675" y="900113"/>
            <a:ext cx="5867400" cy="0"/>
          </a:xfrm>
          <a:prstGeom prst="line">
            <a:avLst/>
          </a:prstGeom>
          <a:noFill/>
          <a:ln w="57150">
            <a:solidFill>
              <a:schemeClr val="tx1"/>
            </a:solidFill>
            <a:miter lim="800000"/>
          </a:ln>
        </p:spPr>
      </p:cxnSp>
      <p:sp>
        <p:nvSpPr>
          <p:cNvPr id="8197" name="Text Box 4"/>
          <p:cNvSpPr txBox="1"/>
          <p:nvPr/>
        </p:nvSpPr>
        <p:spPr>
          <a:xfrm>
            <a:off x="339725" y="1169988"/>
            <a:ext cx="5500688" cy="762000"/>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400" u="sng"/>
              <a:t>Kirchhoff’s Current Law</a:t>
            </a:r>
            <a:r>
              <a:rPr lang="en-US" altLang="en-US" sz="2400"/>
              <a:t>:  Example  2.2.</a:t>
            </a:r>
          </a:p>
          <a:p>
            <a:pPr marL="0" lvl="0" indent="0" eaLnBrk="1" hangingPunct="1"/>
            <a:r>
              <a:rPr lang="en-US" altLang="en-US" sz="2000"/>
              <a:t>Find the current I </a:t>
            </a:r>
            <a:r>
              <a:rPr lang="en-US" altLang="en-US" sz="2000" baseline="-25000"/>
              <a:t>x</a:t>
            </a:r>
            <a:r>
              <a:rPr lang="en-US" altLang="en-US" sz="2000"/>
              <a:t>.</a:t>
            </a:r>
          </a:p>
        </p:txBody>
      </p:sp>
      <p:sp>
        <p:nvSpPr>
          <p:cNvPr id="8198" name="Text Box 5"/>
          <p:cNvSpPr txBox="1"/>
          <p:nvPr/>
        </p:nvSpPr>
        <p:spPr>
          <a:xfrm>
            <a:off x="2133600" y="1143000"/>
            <a:ext cx="184150" cy="3968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eaLnBrk="1" hangingPunct="1"/>
            <a:endParaRPr lang="en-US" altLang="en-US" sz="2000"/>
          </a:p>
        </p:txBody>
      </p:sp>
      <p:graphicFrame>
        <p:nvGraphicFramePr>
          <p:cNvPr id="8194" name="Object 6"/>
          <p:cNvGraphicFramePr>
            <a:graphicFrameLocks noChangeAspect="1"/>
          </p:cNvGraphicFramePr>
          <p:nvPr/>
        </p:nvGraphicFramePr>
        <p:xfrm>
          <a:off x="2057400" y="2362200"/>
          <a:ext cx="3521075" cy="3309938"/>
        </p:xfrm>
        <a:graphic>
          <a:graphicData uri="http://schemas.openxmlformats.org/presentationml/2006/ole">
            <p:oleObj spid="_x0000_s8194" name="SmartDraw" r:id="rId3" imgW="3520440" imgH="3310128" progId="">
              <p:embed/>
            </p:oleObj>
          </a:graphicData>
        </a:graphic>
      </p:graphicFrame>
      <p:sp>
        <p:nvSpPr>
          <p:cNvPr id="8199" name="Text Box 7"/>
          <p:cNvSpPr txBox="1"/>
          <p:nvPr/>
        </p:nvSpPr>
        <p:spPr>
          <a:xfrm>
            <a:off x="3641725" y="1157288"/>
            <a:ext cx="184150" cy="3968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eaLnBrk="1" hangingPunct="1"/>
            <a:endParaRPr lang="en-US" altLang="en-US" sz="2000"/>
          </a:p>
        </p:txBody>
      </p:sp>
      <p:sp>
        <p:nvSpPr>
          <p:cNvPr id="8200" name="Text Box 8"/>
          <p:cNvSpPr txBox="1"/>
          <p:nvPr/>
        </p:nvSpPr>
        <p:spPr>
          <a:xfrm>
            <a:off x="3217863" y="5881688"/>
            <a:ext cx="1222375" cy="3968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000"/>
              <a:t>Ans:  I</a:t>
            </a:r>
            <a:r>
              <a:rPr lang="en-US" altLang="en-US" sz="2000" baseline="-25000"/>
              <a:t>X </a:t>
            </a:r>
            <a:r>
              <a:rPr lang="en-US" altLang="en-US" sz="2000"/>
              <a:t>=</a:t>
            </a:r>
          </a:p>
        </p:txBody>
      </p:sp>
      <p:sp>
        <p:nvSpPr>
          <p:cNvPr id="8201" name="Text Box 15"/>
          <p:cNvSpPr txBox="1"/>
          <p:nvPr/>
        </p:nvSpPr>
        <p:spPr>
          <a:xfrm>
            <a:off x="4581525" y="5881688"/>
            <a:ext cx="749300" cy="3968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000"/>
              <a:t>22 A </a:t>
            </a:r>
          </a:p>
        </p:txBody>
      </p:sp>
      <p:sp>
        <p:nvSpPr>
          <p:cNvPr id="8202" name="Text Box 19"/>
          <p:cNvSpPr txBox="1"/>
          <p:nvPr/>
        </p:nvSpPr>
        <p:spPr>
          <a:xfrm>
            <a:off x="365125" y="6210300"/>
            <a:ext cx="412750" cy="366713"/>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a:t>14</a:t>
            </a:r>
          </a:p>
        </p:txBody>
      </p:sp>
      <p:pic>
        <p:nvPicPr>
          <p:cNvPr id="8203" name="Picture 2" descr="RIMT University"/>
          <p:cNvPicPr>
            <a:picLocks noChangeAspect="1"/>
          </p:cNvPicPr>
          <p:nvPr/>
        </p:nvPicPr>
        <p:blipFill>
          <a:blip r:embed="rId4"/>
          <a:stretch>
            <a:fillRect/>
          </a:stretch>
        </p:blipFill>
        <p:spPr>
          <a:xfrm>
            <a:off x="7162800" y="180975"/>
            <a:ext cx="1751013" cy="895350"/>
          </a:xfrm>
          <a:prstGeom prst="rect">
            <a:avLst/>
          </a:prstGeom>
          <a:noFill/>
          <a:ln>
            <a:noFill/>
            <a:miter lim="800000"/>
          </a:ln>
        </p:spPr>
      </p:pic>
      <p:sp>
        <p:nvSpPr>
          <p:cNvPr id="8204" name="Rectangle 14">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8205" name="Rectangle 15"/>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2"/>
          <p:cNvSpPr txBox="1"/>
          <p:nvPr/>
        </p:nvSpPr>
        <p:spPr>
          <a:xfrm>
            <a:off x="1447800" y="138113"/>
            <a:ext cx="5707063" cy="762000"/>
          </a:xfrm>
          <a:prstGeom prst="rect">
            <a:avLst/>
          </a:prstGeom>
          <a:noFill/>
          <a:ln>
            <a:noFill/>
            <a:miter lim="800000"/>
          </a:ln>
        </p:spPr>
        <p:txBody>
          <a:bodyPr>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eaLnBrk="1" hangingPunct="1"/>
            <a:r>
              <a:rPr lang="en-US" altLang="en-US" sz="4400"/>
              <a:t>Basic Laws of Circuits</a:t>
            </a:r>
          </a:p>
        </p:txBody>
      </p:sp>
      <p:cxnSp>
        <p:nvCxnSpPr>
          <p:cNvPr id="9221" name="Line 3"/>
          <p:cNvCxnSpPr/>
          <p:nvPr/>
        </p:nvCxnSpPr>
        <p:spPr>
          <a:xfrm>
            <a:off x="1463675" y="900113"/>
            <a:ext cx="5867400" cy="0"/>
          </a:xfrm>
          <a:prstGeom prst="line">
            <a:avLst/>
          </a:prstGeom>
          <a:noFill/>
          <a:ln w="57150">
            <a:solidFill>
              <a:schemeClr val="tx1"/>
            </a:solidFill>
            <a:miter lim="800000"/>
          </a:ln>
        </p:spPr>
      </p:cxnSp>
      <p:sp>
        <p:nvSpPr>
          <p:cNvPr id="9222" name="Text Box 4"/>
          <p:cNvSpPr txBox="1"/>
          <p:nvPr/>
        </p:nvSpPr>
        <p:spPr>
          <a:xfrm>
            <a:off x="339725" y="1169988"/>
            <a:ext cx="3486150" cy="457200"/>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400" u="sng"/>
              <a:t>Kirchhoff’s Current Law</a:t>
            </a:r>
            <a:endParaRPr lang="en-US" altLang="en-US" sz="2400"/>
          </a:p>
        </p:txBody>
      </p:sp>
      <p:sp>
        <p:nvSpPr>
          <p:cNvPr id="9223" name="Text Box 5"/>
          <p:cNvSpPr txBox="1"/>
          <p:nvPr/>
        </p:nvSpPr>
        <p:spPr>
          <a:xfrm>
            <a:off x="2133600" y="1143000"/>
            <a:ext cx="184150" cy="3968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eaLnBrk="1" hangingPunct="1"/>
            <a:endParaRPr lang="en-US" altLang="en-US" sz="2000"/>
          </a:p>
        </p:txBody>
      </p:sp>
      <p:sp>
        <p:nvSpPr>
          <p:cNvPr id="9224" name="Text Box 6"/>
          <p:cNvSpPr txBox="1"/>
          <p:nvPr/>
        </p:nvSpPr>
        <p:spPr>
          <a:xfrm>
            <a:off x="441325" y="1690688"/>
            <a:ext cx="7061200" cy="7016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000"/>
              <a:t>Kirchhoff’s current law can be generalized to include a surface.</a:t>
            </a:r>
          </a:p>
          <a:p>
            <a:pPr marL="0" lvl="0" indent="0" eaLnBrk="1" hangingPunct="1"/>
            <a:r>
              <a:rPr lang="en-US" altLang="en-US" sz="2000"/>
              <a:t>We assume the elements within the surface are interconnected.</a:t>
            </a:r>
          </a:p>
        </p:txBody>
      </p:sp>
      <p:graphicFrame>
        <p:nvGraphicFramePr>
          <p:cNvPr id="9218" name="Object 7"/>
          <p:cNvGraphicFramePr>
            <a:graphicFrameLocks noChangeAspect="1"/>
          </p:cNvGraphicFramePr>
          <p:nvPr/>
        </p:nvGraphicFramePr>
        <p:xfrm>
          <a:off x="2667000" y="2590800"/>
          <a:ext cx="1408113" cy="788988"/>
        </p:xfrm>
        <a:graphic>
          <a:graphicData uri="http://schemas.openxmlformats.org/presentationml/2006/ole">
            <p:oleObj spid="_x0000_s9218" name="SmartDraw" r:id="rId3" imgW="1408176" imgH="789432" progId="">
              <p:embed/>
            </p:oleObj>
          </a:graphicData>
        </a:graphic>
      </p:graphicFrame>
      <p:sp>
        <p:nvSpPr>
          <p:cNvPr id="9225" name="Text Box 8"/>
          <p:cNvSpPr txBox="1"/>
          <p:nvPr/>
        </p:nvSpPr>
        <p:spPr>
          <a:xfrm>
            <a:off x="4251325" y="2628900"/>
            <a:ext cx="2108200" cy="366713"/>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a:t>A closed 3D surface</a:t>
            </a:r>
          </a:p>
        </p:txBody>
      </p:sp>
      <p:sp>
        <p:nvSpPr>
          <p:cNvPr id="9226" name="Text Box 9"/>
          <p:cNvSpPr txBox="1"/>
          <p:nvPr/>
        </p:nvSpPr>
        <p:spPr>
          <a:xfrm>
            <a:off x="593725" y="3900488"/>
            <a:ext cx="7824788" cy="7016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000"/>
              <a:t>We can now apply Kirchhoff’s current law in the 3 forms we discussed</a:t>
            </a:r>
          </a:p>
          <a:p>
            <a:pPr marL="0" lvl="0" indent="0" eaLnBrk="1" hangingPunct="1"/>
            <a:r>
              <a:rPr lang="en-US" altLang="en-US" sz="2000"/>
              <a:t>with a node.  The appearance might be as follows: </a:t>
            </a:r>
          </a:p>
        </p:txBody>
      </p:sp>
      <p:graphicFrame>
        <p:nvGraphicFramePr>
          <p:cNvPr id="9219" name="Object 10"/>
          <p:cNvGraphicFramePr>
            <a:graphicFrameLocks noChangeAspect="1"/>
          </p:cNvGraphicFramePr>
          <p:nvPr/>
        </p:nvGraphicFramePr>
        <p:xfrm>
          <a:off x="2039938" y="4748213"/>
          <a:ext cx="3497262" cy="1657350"/>
        </p:xfrm>
        <a:graphic>
          <a:graphicData uri="http://schemas.openxmlformats.org/presentationml/2006/ole">
            <p:oleObj spid="_x0000_s9219" name="SmartDraw" r:id="rId4" imgW="3497580" imgH="1658112" progId="">
              <p:embed/>
            </p:oleObj>
          </a:graphicData>
        </a:graphic>
      </p:graphicFrame>
      <p:sp>
        <p:nvSpPr>
          <p:cNvPr id="9227" name="Text Box 11"/>
          <p:cNvSpPr txBox="1"/>
          <p:nvPr/>
        </p:nvSpPr>
        <p:spPr>
          <a:xfrm>
            <a:off x="5470525" y="4953000"/>
            <a:ext cx="2952750" cy="1200150"/>
          </a:xfrm>
          <a:prstGeom prst="rect">
            <a:avLst/>
          </a:prstGeom>
          <a:noFill/>
          <a:ln>
            <a:noFill/>
            <a:miter lim="800000"/>
          </a:ln>
        </p:spPr>
        <p:txBody>
          <a:bodyPr>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a:t>Currents entering and </a:t>
            </a:r>
          </a:p>
          <a:p>
            <a:pPr marL="0" lvl="0" indent="0" eaLnBrk="1" hangingPunct="1"/>
            <a:r>
              <a:rPr lang="en-US" altLang="en-US"/>
              <a:t>leaving a closed surface</a:t>
            </a:r>
          </a:p>
          <a:p>
            <a:pPr marL="0" lvl="0" indent="0" eaLnBrk="1" hangingPunct="1"/>
            <a:r>
              <a:rPr lang="en-US" altLang="en-US"/>
              <a:t>that contains interconnected</a:t>
            </a:r>
          </a:p>
          <a:p>
            <a:pPr marL="0" lvl="0" indent="0" eaLnBrk="1" hangingPunct="1"/>
            <a:r>
              <a:rPr lang="en-US" altLang="en-US"/>
              <a:t>circuit elements</a:t>
            </a:r>
          </a:p>
        </p:txBody>
      </p:sp>
      <p:pic>
        <p:nvPicPr>
          <p:cNvPr id="9228" name="Picture 2" descr="RIMT University"/>
          <p:cNvPicPr>
            <a:picLocks noChangeAspect="1"/>
          </p:cNvPicPr>
          <p:nvPr/>
        </p:nvPicPr>
        <p:blipFill>
          <a:blip r:embed="rId5"/>
          <a:stretch>
            <a:fillRect/>
          </a:stretch>
        </p:blipFill>
        <p:spPr>
          <a:xfrm>
            <a:off x="7162800" y="180975"/>
            <a:ext cx="1751013" cy="895350"/>
          </a:xfrm>
          <a:prstGeom prst="rect">
            <a:avLst/>
          </a:prstGeom>
          <a:noFill/>
          <a:ln>
            <a:noFill/>
            <a:miter lim="800000"/>
          </a:ln>
        </p:spPr>
      </p:pic>
      <p:sp>
        <p:nvSpPr>
          <p:cNvPr id="9229" name="Rectangle 12">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9230" name="Rectangle 13"/>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p:nvPr/>
        </p:nvSpPr>
        <p:spPr>
          <a:xfrm>
            <a:off x="365125" y="130175"/>
            <a:ext cx="184150" cy="914400"/>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endParaRPr lang="en-US" altLang="en-US" sz="5400" b="0"/>
          </a:p>
        </p:txBody>
      </p:sp>
      <p:sp>
        <p:nvSpPr>
          <p:cNvPr id="12291" name="Text Box 5"/>
          <p:cNvSpPr txBox="1"/>
          <p:nvPr/>
        </p:nvSpPr>
        <p:spPr>
          <a:xfrm>
            <a:off x="1981200" y="1676400"/>
            <a:ext cx="4724400" cy="1938992"/>
          </a:xfrm>
          <a:prstGeom prst="rect">
            <a:avLst/>
          </a:prstGeom>
          <a:noFill/>
          <a:ln>
            <a:noFill/>
            <a:miter lim="800000"/>
          </a:ln>
        </p:spPr>
        <p:txBody>
          <a:bodyPr>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eaLnBrk="1" hangingPunct="1"/>
            <a:endParaRPr lang="en-US" altLang="en-US" sz="4000" dirty="0"/>
          </a:p>
          <a:p>
            <a:pPr marL="0" lvl="0" indent="0" algn="ctr" eaLnBrk="1" hangingPunct="1"/>
            <a:r>
              <a:rPr lang="en-US" altLang="en-US" sz="4000" dirty="0"/>
              <a:t>DC </a:t>
            </a:r>
            <a:r>
              <a:rPr lang="en-US" altLang="en-US" sz="4000" dirty="0" smtClean="0"/>
              <a:t>CIRCUITS</a:t>
            </a:r>
          </a:p>
          <a:p>
            <a:pPr marL="0" lvl="0" indent="0" algn="ctr" eaLnBrk="1" hangingPunct="1"/>
            <a:r>
              <a:rPr altLang="en-US" sz="4000" smtClean="0"/>
              <a:t>(Basic Laws)</a:t>
            </a:r>
            <a:endParaRPr lang="en-US" altLang="en-US" sz="4000" dirty="0"/>
          </a:p>
        </p:txBody>
      </p:sp>
      <p:sp>
        <p:nvSpPr>
          <p:cNvPr id="12292" name="Rectangle 4">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12293" name="Rectangle 5"/>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pic>
        <p:nvPicPr>
          <p:cNvPr id="12294" name="Picture 2" descr="RIMT University"/>
          <p:cNvPicPr>
            <a:picLocks noChangeAspect="1"/>
          </p:cNvPicPr>
          <p:nvPr/>
        </p:nvPicPr>
        <p:blipFill>
          <a:blip r:embed="rId2"/>
          <a:stretch>
            <a:fillRect/>
          </a:stretch>
        </p:blipFill>
        <p:spPr>
          <a:xfrm>
            <a:off x="6943725" y="180975"/>
            <a:ext cx="1970088" cy="895350"/>
          </a:xfrm>
          <a:prstGeom prst="rect">
            <a:avLst/>
          </a:prstGeom>
          <a:noFill/>
          <a:ln>
            <a:noFill/>
            <a:miter lim="800000"/>
          </a:ln>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762000" y="914400"/>
            <a:ext cx="6629400" cy="685800"/>
          </a:xfrm>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en-US" sz="4400" b="0" i="0" u="none" strike="noStrike" kern="1200" cap="none" spc="0" normalizeH="0" baseline="0" noProof="0" err="1" smtClean="0">
                <a:ln>
                  <a:noFill/>
                </a:ln>
                <a:solidFill>
                  <a:schemeClr val="tx1"/>
                </a:solidFill>
                <a:effectLst/>
                <a:uLnTx/>
                <a:uFillTx/>
                <a:latin typeface="+mj-lt" pitchFamily="34" charset="0"/>
                <a:ea typeface="+mj-ea" pitchFamily="34" charset="0"/>
                <a:cs typeface="+mj-cs"/>
              </a:rPr>
              <a:t>Kirchoff’s Voltage Law (KVL)</a:t>
            </a:r>
          </a:p>
        </p:txBody>
      </p:sp>
      <p:sp>
        <p:nvSpPr>
          <p:cNvPr id="22531" name="Content Placeholder 2"/>
          <p:cNvSpPr>
            <a:spLocks noGrp="1"/>
          </p:cNvSpPr>
          <p:nvPr>
            <p:ph idx="1"/>
          </p:nvPr>
        </p:nvSpPr>
        <p:spPr>
          <a:xfrm>
            <a:off x="685800" y="1752600"/>
            <a:ext cx="7772400" cy="4114800"/>
          </a:xfrm>
          <a:prstGeom prst="rect">
            <a:avLst/>
          </a:prstGeom>
        </p:spPr>
        <p:txBody>
          <a:bodyPr vert="horz" lIns="91440" tIns="45720" rIns="91440" bIns="45720" rtlCol="0">
            <a:normAutofit lnSpcReduction="10000"/>
          </a:bodyPr>
          <a:lstStyle/>
          <a:p>
            <a:pPr marL="342900" marR="0" lvl="0" indent="-342900" algn="just" defTabSz="914400" rtl="0" eaLnBrk="1" fontAlgn="auto" latinLnBrk="0" hangingPunct="1">
              <a:lnSpc>
                <a:spcPct val="100000"/>
              </a:lnSpc>
              <a:spcBef>
                <a:spcPct val="20000"/>
              </a:spcBef>
              <a:spcAft>
                <a:spcPct val="0"/>
              </a:spcAft>
              <a:buClrTx/>
              <a:buSzTx/>
              <a:buFontTx/>
              <a:buNone/>
              <a:defRPr/>
            </a:pPr>
            <a:r>
              <a:rPr kumimoji="0" lang="en-US" altLang="en-US" sz="32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t>The algebraic sum of voltages around each loop is zero</a:t>
            </a:r>
          </a:p>
          <a:p>
            <a:pPr marL="342900" marR="0" lvl="0" indent="-342900" algn="just" defTabSz="914400" rtl="0" eaLnBrk="1" fontAlgn="auto" latinLnBrk="0" hangingPunct="1">
              <a:lnSpc>
                <a:spcPct val="100000"/>
              </a:lnSpc>
              <a:spcBef>
                <a:spcPct val="20000"/>
              </a:spcBef>
              <a:spcAft>
                <a:spcPct val="0"/>
              </a:spcAft>
              <a:buClrTx/>
              <a:buSzTx/>
              <a:buFontTx/>
              <a:buNone/>
              <a:defRPr/>
            </a:pPr>
            <a:r>
              <a:rPr kumimoji="0" lang="en-US" altLang="en-US" sz="32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t>Beginning with one node, add voltages across each branch in the loop</a:t>
            </a:r>
          </a:p>
          <a:p>
            <a:pPr marL="342900" marR="0" lvl="0" indent="-342900" algn="just" defTabSz="914400" rtl="0" eaLnBrk="1" fontAlgn="auto" latinLnBrk="0" hangingPunct="1">
              <a:lnSpc>
                <a:spcPct val="100000"/>
              </a:lnSpc>
              <a:spcBef>
                <a:spcPct val="20000"/>
              </a:spcBef>
              <a:spcAft>
                <a:spcPct val="0"/>
              </a:spcAft>
              <a:buClrTx/>
              <a:buSzTx/>
              <a:buFontTx/>
              <a:buNone/>
              <a:defRPr/>
            </a:pPr>
            <a:r>
              <a:rPr kumimoji="0" lang="en-US" altLang="en-US" sz="32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t> (if you encounter a + sign first) and subtract voltages (if you encounter a – sign first)</a:t>
            </a:r>
          </a:p>
          <a:p>
            <a:pPr marL="342900" marR="0" lvl="0" indent="-342900" algn="l" defTabSz="914400" rtl="0" eaLnBrk="1" fontAlgn="auto" latinLnBrk="0" hangingPunct="1">
              <a:lnSpc>
                <a:spcPct val="100000"/>
              </a:lnSpc>
              <a:spcBef>
                <a:spcPct val="20000"/>
              </a:spcBef>
              <a:spcAft>
                <a:spcPct val="0"/>
              </a:spcAft>
              <a:buClrTx/>
              <a:buSzTx/>
              <a:buFontTx/>
              <a:buNone/>
              <a:defRPr/>
            </a:pPr>
            <a:r>
              <a:rPr kumimoji="0" lang="el-GR" altLang="en-US" sz="3200" b="0" i="0" u="none" strike="noStrike" kern="1200" cap="none" spc="0" normalizeH="0" baseline="0" noProof="0" smtClean="0">
                <a:ln>
                  <a:noFill/>
                </a:ln>
                <a:solidFill>
                  <a:schemeClr val="tx1"/>
                </a:solidFill>
                <a:effectLst/>
                <a:uLnTx/>
                <a:uFillTx/>
                <a:latin typeface="+mn-lt" pitchFamily="34" charset="0"/>
                <a:ea typeface="+mn-ea" pitchFamily="34" charset="0"/>
                <a:cs typeface="Arial"/>
              </a:rPr>
              <a:t>Σ</a:t>
            </a:r>
            <a:r>
              <a:rPr kumimoji="0" lang="en-US" altLang="en-US" sz="3200" b="0" i="0" u="none" strike="noStrike" kern="1200" cap="none" spc="0" normalizeH="0" baseline="0" noProof="0" smtClean="0">
                <a:ln>
                  <a:noFill/>
                </a:ln>
                <a:solidFill>
                  <a:schemeClr val="tx1"/>
                </a:solidFill>
                <a:effectLst/>
                <a:uLnTx/>
                <a:uFillTx/>
                <a:latin typeface="+mn-lt" pitchFamily="34" charset="0"/>
                <a:ea typeface="+mn-ea" pitchFamily="34" charset="0"/>
                <a:cs typeface="Arial"/>
              </a:rPr>
              <a:t> voltage drops - </a:t>
            </a:r>
            <a:r>
              <a:rPr kumimoji="0" lang="el-GR" altLang="en-US" sz="3200" b="0" i="0" u="none" strike="noStrike" kern="1200" cap="none" spc="0" normalizeH="0" baseline="0" noProof="0" smtClean="0">
                <a:ln>
                  <a:noFill/>
                </a:ln>
                <a:solidFill>
                  <a:schemeClr val="tx1"/>
                </a:solidFill>
                <a:effectLst/>
                <a:uLnTx/>
                <a:uFillTx/>
                <a:latin typeface="+mn-lt" pitchFamily="34" charset="0"/>
                <a:ea typeface="+mn-ea" pitchFamily="34" charset="0"/>
                <a:cs typeface="Arial"/>
              </a:rPr>
              <a:t>Σ</a:t>
            </a:r>
            <a:r>
              <a:rPr kumimoji="0" lang="en-US" altLang="en-US" sz="3200" b="0" i="0" u="none" strike="noStrike" kern="1200" cap="none" spc="0" normalizeH="0" baseline="0" noProof="0" smtClean="0">
                <a:ln>
                  <a:noFill/>
                </a:ln>
                <a:solidFill>
                  <a:schemeClr val="tx1"/>
                </a:solidFill>
                <a:effectLst/>
                <a:uLnTx/>
                <a:uFillTx/>
                <a:latin typeface="+mn-lt" pitchFamily="34" charset="0"/>
                <a:ea typeface="+mn-ea" pitchFamily="34" charset="0"/>
                <a:cs typeface="Arial"/>
              </a:rPr>
              <a:t> voltage rises = 0</a:t>
            </a:r>
          </a:p>
          <a:p>
            <a:pPr marL="342900" marR="0" lvl="0" indent="-342900" algn="l" defTabSz="914400" rtl="0" eaLnBrk="1" fontAlgn="auto" latinLnBrk="0" hangingPunct="1">
              <a:lnSpc>
                <a:spcPct val="100000"/>
              </a:lnSpc>
              <a:spcBef>
                <a:spcPct val="20000"/>
              </a:spcBef>
              <a:spcAft>
                <a:spcPct val="0"/>
              </a:spcAft>
              <a:buClrTx/>
              <a:buSzTx/>
              <a:buFontTx/>
              <a:buNone/>
              <a:defRPr/>
            </a:pPr>
            <a:r>
              <a:rPr kumimoji="0" lang="en-US" altLang="en-US" sz="3200" b="0" i="0" u="none" strike="noStrike" kern="1200" cap="none" spc="0" normalizeH="0" baseline="0" noProof="0" smtClean="0">
                <a:ln>
                  <a:noFill/>
                </a:ln>
                <a:solidFill>
                  <a:schemeClr val="tx1"/>
                </a:solidFill>
                <a:effectLst/>
                <a:uLnTx/>
                <a:uFillTx/>
                <a:latin typeface="+mn-lt" pitchFamily="34" charset="0"/>
                <a:ea typeface="+mn-ea" pitchFamily="34" charset="0"/>
                <a:cs typeface="Arial"/>
              </a:rPr>
              <a:t>Or  </a:t>
            </a:r>
            <a:r>
              <a:rPr kumimoji="0" lang="el-GR" altLang="en-US" sz="3200" b="0" i="0" u="none" strike="noStrike" kern="1200" cap="none" spc="0" normalizeH="0" baseline="0" noProof="0" smtClean="0">
                <a:ln>
                  <a:noFill/>
                </a:ln>
                <a:solidFill>
                  <a:schemeClr val="tx1"/>
                </a:solidFill>
                <a:effectLst/>
                <a:uLnTx/>
                <a:uFillTx/>
                <a:latin typeface="+mn-lt" pitchFamily="34" charset="0"/>
                <a:ea typeface="+mn-ea" pitchFamily="34" charset="0"/>
                <a:cs typeface="Arial"/>
              </a:rPr>
              <a:t>Σ</a:t>
            </a:r>
            <a:r>
              <a:rPr kumimoji="0" lang="en-US" altLang="en-US" sz="3200" b="0" i="0" u="none" strike="noStrike" kern="1200" cap="none" spc="0" normalizeH="0" baseline="0" noProof="0" smtClean="0">
                <a:ln>
                  <a:noFill/>
                </a:ln>
                <a:solidFill>
                  <a:schemeClr val="tx1"/>
                </a:solidFill>
                <a:effectLst/>
                <a:uLnTx/>
                <a:uFillTx/>
                <a:latin typeface="+mn-lt" pitchFamily="34" charset="0"/>
                <a:ea typeface="+mn-ea" pitchFamily="34" charset="0"/>
                <a:cs typeface="Arial"/>
              </a:rPr>
              <a:t> voltage drops = </a:t>
            </a:r>
            <a:r>
              <a:rPr kumimoji="0" lang="el-GR" altLang="en-US" sz="3200" b="0" i="0" u="none" strike="noStrike" kern="1200" cap="none" spc="0" normalizeH="0" baseline="0" noProof="0" smtClean="0">
                <a:ln>
                  <a:noFill/>
                </a:ln>
                <a:solidFill>
                  <a:schemeClr val="tx1"/>
                </a:solidFill>
                <a:effectLst/>
                <a:uLnTx/>
                <a:uFillTx/>
                <a:latin typeface="+mn-lt" pitchFamily="34" charset="0"/>
                <a:ea typeface="+mn-ea" pitchFamily="34" charset="0"/>
                <a:cs typeface="Arial"/>
              </a:rPr>
              <a:t>Σ</a:t>
            </a:r>
            <a:r>
              <a:rPr kumimoji="0" lang="en-US" altLang="en-US" sz="3200" b="0" i="0" u="none" strike="noStrike" kern="1200" cap="none" spc="0" normalizeH="0" baseline="0" noProof="0" smtClean="0">
                <a:ln>
                  <a:noFill/>
                </a:ln>
                <a:solidFill>
                  <a:schemeClr val="tx1"/>
                </a:solidFill>
                <a:effectLst/>
                <a:uLnTx/>
                <a:uFillTx/>
                <a:latin typeface="+mn-lt" pitchFamily="34" charset="0"/>
                <a:ea typeface="+mn-ea" pitchFamily="34" charset="0"/>
                <a:cs typeface="Arial"/>
              </a:rPr>
              <a:t> voltage rises </a:t>
            </a:r>
          </a:p>
          <a:p>
            <a:pPr marL="342900" marR="0" lvl="0" indent="-342900" algn="l" defTabSz="914400" rtl="0" eaLnBrk="1" fontAlgn="auto" latinLnBrk="0" hangingPunct="1">
              <a:lnSpc>
                <a:spcPct val="100000"/>
              </a:lnSpc>
              <a:spcBef>
                <a:spcPct val="20000"/>
              </a:spcBef>
              <a:spcAft>
                <a:spcPct val="0"/>
              </a:spcAft>
              <a:buClrTx/>
              <a:buSzTx/>
              <a:buFontTx/>
              <a:buNone/>
              <a:defRPr/>
            </a:pPr>
            <a:endParaRPr kumimoji="0" lang="en-US" altLang="en-US" sz="3200" b="0" i="0" u="none" strike="noStrike" kern="1200" cap="none" spc="0" normalizeH="0" baseline="0" noProof="0" smtClean="0">
              <a:ln>
                <a:noFill/>
              </a:ln>
              <a:solidFill>
                <a:schemeClr val="tx1"/>
              </a:solidFill>
              <a:effectLst/>
              <a:uLnTx/>
              <a:uFillTx/>
              <a:latin typeface="+mn-lt"/>
              <a:ea typeface="+mn-ea"/>
              <a:cs typeface="+mn-cs"/>
            </a:endParaRPr>
          </a:p>
        </p:txBody>
      </p:sp>
      <p:pic>
        <p:nvPicPr>
          <p:cNvPr id="22532" name="Picture 2" descr="RIMT University"/>
          <p:cNvPicPr>
            <a:picLocks noChangeAspect="1"/>
          </p:cNvPicPr>
          <p:nvPr/>
        </p:nvPicPr>
        <p:blipFill>
          <a:blip r:embed="rId2"/>
          <a:stretch>
            <a:fillRect/>
          </a:stretch>
        </p:blipFill>
        <p:spPr>
          <a:xfrm>
            <a:off x="7239000" y="180975"/>
            <a:ext cx="1674813" cy="895350"/>
          </a:xfrm>
          <a:prstGeom prst="rect">
            <a:avLst/>
          </a:prstGeom>
          <a:noFill/>
          <a:ln>
            <a:noFill/>
            <a:miter lim="800000"/>
          </a:ln>
        </p:spPr>
      </p:pic>
      <p:sp>
        <p:nvSpPr>
          <p:cNvPr id="22533" name="Rectangle 4">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22534" name="Rectangle 5"/>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a:xfrm>
            <a:off x="457200" y="274638"/>
            <a:ext cx="8229600" cy="1143000"/>
          </a:xfrm>
          <a:noFill/>
          <a:ln>
            <a:miter lim="800000"/>
          </a:ln>
        </p:spPr>
        <p:txBody>
          <a:bodyPr wrap="square" lIns="91440" tIns="45720" rIns="91440" bIns="45720" anchor="ctr" anchorCtr="0"/>
          <a:lstStyle>
            <a:lvl1pPr marL="0" indent="0" algn="ctr" defTabSz="914400" rtl="0" eaLnBrk="1" fontAlgn="base" latinLnBrk="0" hangingPunct="1">
              <a:lnSpc>
                <a:spcPct val="100000"/>
              </a:lnSpc>
              <a:spcBef>
                <a:spcPct val="0"/>
              </a:spcBef>
              <a:spcAft>
                <a:spcPct val="0"/>
              </a:spcAft>
              <a:buClrTx/>
              <a:buSzTx/>
              <a:buFontTx/>
              <a:buNone/>
              <a:defRPr kumimoji="0" lang="en-US" altLang="en-US" sz="4400" b="0" i="0" u="none" kern="1200" baseline="0">
                <a:solidFill>
                  <a:schemeClr val="tx1"/>
                </a:solidFill>
                <a:latin typeface="Calibri" pitchFamily="34" charset="0"/>
                <a:ea typeface="+mj-ea"/>
                <a:cs typeface="+mj-cs"/>
              </a:defRPr>
            </a:lvl1pPr>
          </a:lstStyle>
          <a:p>
            <a:pPr lvl="0"/>
            <a:r>
              <a:t>Circuit Analysis</a:t>
            </a:r>
          </a:p>
        </p:txBody>
      </p:sp>
      <p:sp>
        <p:nvSpPr>
          <p:cNvPr id="23555" name="Rectangle 3"/>
          <p:cNvSpPr>
            <a:spLocks noGrp="1"/>
          </p:cNvSpPr>
          <p:nvPr>
            <p:ph idx="1"/>
          </p:nvPr>
        </p:nvSpPr>
        <p:spPr>
          <a:xfrm>
            <a:off x="457200" y="1524000"/>
            <a:ext cx="7772400" cy="4876800"/>
          </a:xfrm>
          <a:noFill/>
          <a:ln>
            <a:miter lim="800000"/>
          </a:ln>
        </p:spPr>
        <p:txBody>
          <a:bodyPr wrap="square" lIns="91440" tIns="45720" rIns="91440" bIns="45720" anchor="t" anchorCtr="0"/>
          <a:lstStyle>
            <a:lvl1pPr marL="342900" indent="-3429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3200" b="0" i="0" u="none" kern="1200" baseline="0">
                <a:solidFill>
                  <a:schemeClr val="tx1"/>
                </a:solidFill>
                <a:effectLst/>
                <a:latin typeface="+mn-lt"/>
                <a:ea typeface="+mn-ea"/>
                <a:cs typeface="+mn-cs"/>
              </a:defRPr>
            </a:lvl1pPr>
            <a:lvl2pPr marL="742950" indent="-28575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800" b="0" i="0" u="none" kern="1200" baseline="0">
                <a:solidFill>
                  <a:schemeClr val="tx1"/>
                </a:solidFill>
                <a:effectLst/>
                <a:latin typeface="+mn-lt"/>
                <a:ea typeface="+mn-ea"/>
                <a:cs typeface="+mn-cs"/>
              </a:defRPr>
            </a:lvl2pPr>
            <a:lvl3pPr marL="11430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400" b="0" i="0" u="none" kern="1200" baseline="0">
                <a:solidFill>
                  <a:schemeClr val="tx1"/>
                </a:solidFill>
                <a:effectLst/>
                <a:latin typeface="+mn-lt"/>
                <a:ea typeface="+mn-ea"/>
                <a:cs typeface="+mn-cs"/>
              </a:defRPr>
            </a:lvl3pPr>
            <a:lvl4pPr marL="16002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000" b="0" i="0" u="none" kern="1200" baseline="0">
                <a:solidFill>
                  <a:schemeClr val="tx1"/>
                </a:solidFill>
                <a:effectLst/>
                <a:latin typeface="+mn-lt"/>
                <a:ea typeface="+mn-ea"/>
                <a:cs typeface="+mn-cs"/>
              </a:defRPr>
            </a:lvl4pPr>
            <a:lvl5pPr marL="20574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000" b="0" i="0" u="none" kern="1200" baseline="0">
                <a:solidFill>
                  <a:schemeClr val="tx1"/>
                </a:solidFill>
                <a:effectLst/>
                <a:latin typeface="+mn-lt"/>
                <a:ea typeface="+mn-ea"/>
                <a:cs typeface="+mn-cs"/>
              </a:defRPr>
            </a:lvl5pPr>
            <a:lvl6pPr marL="25146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9pPr>
          </a:lstStyle>
          <a:p>
            <a:pPr lvl="0"/>
            <a:r>
              <a:t>When given a circuit with sources and resistors having fixed values, you can use Kirchoff’s two laws and Ohm’s law to determine all branch voltages and currents</a:t>
            </a:r>
          </a:p>
        </p:txBody>
      </p:sp>
      <p:sp>
        <p:nvSpPr>
          <p:cNvPr id="23556" name="Oval 4"/>
          <p:cNvSpPr/>
          <p:nvPr/>
        </p:nvSpPr>
        <p:spPr>
          <a:xfrm>
            <a:off x="3352800" y="4572000"/>
            <a:ext cx="838200" cy="838200"/>
          </a:xfrm>
          <a:prstGeom prst="ellipse">
            <a:avLst/>
          </a:prstGeom>
          <a:solidFill>
            <a:schemeClr val="accent1"/>
          </a:solidFill>
          <a:ln>
            <a:solidFill>
              <a:schemeClr val="tx1"/>
            </a:solidFill>
            <a:miter lim="800000"/>
          </a:ln>
        </p:spPr>
        <p:txBody>
          <a:bodyPr wrap="none"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eaLnBrk="1" hangingPunct="1"/>
            <a:endParaRPr lang="en-US" altLang="en-US">
              <a:latin typeface="Arial"/>
            </a:endParaRPr>
          </a:p>
        </p:txBody>
      </p:sp>
      <p:cxnSp>
        <p:nvCxnSpPr>
          <p:cNvPr id="23557" name="Line 5"/>
          <p:cNvCxnSpPr/>
          <p:nvPr/>
        </p:nvCxnSpPr>
        <p:spPr>
          <a:xfrm>
            <a:off x="3733800" y="4114800"/>
            <a:ext cx="1143000" cy="0"/>
          </a:xfrm>
          <a:prstGeom prst="line">
            <a:avLst/>
          </a:prstGeom>
          <a:noFill/>
          <a:ln>
            <a:solidFill>
              <a:schemeClr val="tx1"/>
            </a:solidFill>
            <a:miter lim="800000"/>
          </a:ln>
        </p:spPr>
      </p:cxnSp>
      <p:cxnSp>
        <p:nvCxnSpPr>
          <p:cNvPr id="23558" name="Line 6"/>
          <p:cNvCxnSpPr/>
          <p:nvPr/>
        </p:nvCxnSpPr>
        <p:spPr>
          <a:xfrm flipH="1">
            <a:off x="3733800" y="4114800"/>
            <a:ext cx="0" cy="457200"/>
          </a:xfrm>
          <a:prstGeom prst="line">
            <a:avLst/>
          </a:prstGeom>
          <a:noFill/>
          <a:ln>
            <a:solidFill>
              <a:schemeClr val="tx1"/>
            </a:solidFill>
            <a:miter lim="800000"/>
          </a:ln>
        </p:spPr>
      </p:cxnSp>
      <p:cxnSp>
        <p:nvCxnSpPr>
          <p:cNvPr id="23559" name="Line 7"/>
          <p:cNvCxnSpPr/>
          <p:nvPr/>
        </p:nvCxnSpPr>
        <p:spPr>
          <a:xfrm flipV="1">
            <a:off x="4876800" y="3962400"/>
            <a:ext cx="76200" cy="152400"/>
          </a:xfrm>
          <a:prstGeom prst="line">
            <a:avLst/>
          </a:prstGeom>
          <a:noFill/>
          <a:ln>
            <a:solidFill>
              <a:schemeClr val="tx1"/>
            </a:solidFill>
            <a:miter lim="800000"/>
          </a:ln>
        </p:spPr>
      </p:cxnSp>
      <p:cxnSp>
        <p:nvCxnSpPr>
          <p:cNvPr id="23560" name="Line 8"/>
          <p:cNvCxnSpPr/>
          <p:nvPr/>
        </p:nvCxnSpPr>
        <p:spPr>
          <a:xfrm>
            <a:off x="4953000" y="3962400"/>
            <a:ext cx="152400" cy="304800"/>
          </a:xfrm>
          <a:prstGeom prst="line">
            <a:avLst/>
          </a:prstGeom>
          <a:noFill/>
          <a:ln>
            <a:solidFill>
              <a:schemeClr val="tx1"/>
            </a:solidFill>
            <a:miter lim="800000"/>
          </a:ln>
        </p:spPr>
      </p:cxnSp>
      <p:cxnSp>
        <p:nvCxnSpPr>
          <p:cNvPr id="23561" name="Line 9"/>
          <p:cNvCxnSpPr/>
          <p:nvPr/>
        </p:nvCxnSpPr>
        <p:spPr>
          <a:xfrm flipV="1">
            <a:off x="5105400" y="3962400"/>
            <a:ext cx="152400" cy="304800"/>
          </a:xfrm>
          <a:prstGeom prst="line">
            <a:avLst/>
          </a:prstGeom>
          <a:noFill/>
          <a:ln>
            <a:solidFill>
              <a:schemeClr val="tx1"/>
            </a:solidFill>
            <a:miter lim="800000"/>
          </a:ln>
        </p:spPr>
      </p:cxnSp>
      <p:cxnSp>
        <p:nvCxnSpPr>
          <p:cNvPr id="23562" name="Line 10"/>
          <p:cNvCxnSpPr/>
          <p:nvPr/>
        </p:nvCxnSpPr>
        <p:spPr>
          <a:xfrm>
            <a:off x="5257800" y="3962400"/>
            <a:ext cx="152400" cy="304800"/>
          </a:xfrm>
          <a:prstGeom prst="line">
            <a:avLst/>
          </a:prstGeom>
          <a:noFill/>
          <a:ln>
            <a:solidFill>
              <a:schemeClr val="tx1"/>
            </a:solidFill>
            <a:miter lim="800000"/>
          </a:ln>
        </p:spPr>
      </p:cxnSp>
      <p:cxnSp>
        <p:nvCxnSpPr>
          <p:cNvPr id="23563" name="Line 11"/>
          <p:cNvCxnSpPr/>
          <p:nvPr/>
        </p:nvCxnSpPr>
        <p:spPr>
          <a:xfrm flipV="1">
            <a:off x="5410200" y="4114800"/>
            <a:ext cx="76200" cy="152400"/>
          </a:xfrm>
          <a:prstGeom prst="line">
            <a:avLst/>
          </a:prstGeom>
          <a:noFill/>
          <a:ln>
            <a:solidFill>
              <a:schemeClr val="tx1"/>
            </a:solidFill>
            <a:miter lim="800000"/>
          </a:ln>
        </p:spPr>
      </p:cxnSp>
      <p:cxnSp>
        <p:nvCxnSpPr>
          <p:cNvPr id="23564" name="Line 12"/>
          <p:cNvCxnSpPr/>
          <p:nvPr/>
        </p:nvCxnSpPr>
        <p:spPr>
          <a:xfrm>
            <a:off x="5486400" y="4114800"/>
            <a:ext cx="762000" cy="0"/>
          </a:xfrm>
          <a:prstGeom prst="line">
            <a:avLst/>
          </a:prstGeom>
          <a:noFill/>
          <a:ln>
            <a:solidFill>
              <a:schemeClr val="tx1"/>
            </a:solidFill>
            <a:miter lim="800000"/>
          </a:ln>
        </p:spPr>
      </p:cxnSp>
      <p:cxnSp>
        <p:nvCxnSpPr>
          <p:cNvPr id="23565" name="Line 13"/>
          <p:cNvCxnSpPr/>
          <p:nvPr/>
        </p:nvCxnSpPr>
        <p:spPr>
          <a:xfrm flipH="1">
            <a:off x="6248400" y="4114800"/>
            <a:ext cx="0" cy="533400"/>
          </a:xfrm>
          <a:prstGeom prst="line">
            <a:avLst/>
          </a:prstGeom>
          <a:noFill/>
          <a:ln>
            <a:solidFill>
              <a:schemeClr val="tx1"/>
            </a:solidFill>
            <a:miter lim="800000"/>
          </a:ln>
        </p:spPr>
      </p:cxnSp>
      <p:cxnSp>
        <p:nvCxnSpPr>
          <p:cNvPr id="23566" name="Line 14"/>
          <p:cNvCxnSpPr/>
          <p:nvPr/>
        </p:nvCxnSpPr>
        <p:spPr>
          <a:xfrm>
            <a:off x="6248400" y="4648200"/>
            <a:ext cx="152400" cy="76200"/>
          </a:xfrm>
          <a:prstGeom prst="line">
            <a:avLst/>
          </a:prstGeom>
          <a:noFill/>
          <a:ln>
            <a:solidFill>
              <a:schemeClr val="tx1"/>
            </a:solidFill>
            <a:miter lim="800000"/>
          </a:ln>
        </p:spPr>
      </p:cxnSp>
      <p:cxnSp>
        <p:nvCxnSpPr>
          <p:cNvPr id="23567" name="Line 15"/>
          <p:cNvCxnSpPr/>
          <p:nvPr/>
        </p:nvCxnSpPr>
        <p:spPr>
          <a:xfrm flipH="1">
            <a:off x="6096000" y="4724400"/>
            <a:ext cx="304800" cy="152400"/>
          </a:xfrm>
          <a:prstGeom prst="line">
            <a:avLst/>
          </a:prstGeom>
          <a:noFill/>
          <a:ln>
            <a:solidFill>
              <a:schemeClr val="tx1"/>
            </a:solidFill>
            <a:miter lim="800000"/>
          </a:ln>
        </p:spPr>
      </p:cxnSp>
      <p:cxnSp>
        <p:nvCxnSpPr>
          <p:cNvPr id="23568" name="Line 16"/>
          <p:cNvCxnSpPr/>
          <p:nvPr/>
        </p:nvCxnSpPr>
        <p:spPr>
          <a:xfrm>
            <a:off x="6096000" y="4876800"/>
            <a:ext cx="304800" cy="152400"/>
          </a:xfrm>
          <a:prstGeom prst="line">
            <a:avLst/>
          </a:prstGeom>
          <a:noFill/>
          <a:ln>
            <a:solidFill>
              <a:schemeClr val="tx1"/>
            </a:solidFill>
            <a:miter lim="800000"/>
          </a:ln>
        </p:spPr>
      </p:cxnSp>
      <p:cxnSp>
        <p:nvCxnSpPr>
          <p:cNvPr id="23569" name="Line 17"/>
          <p:cNvCxnSpPr/>
          <p:nvPr/>
        </p:nvCxnSpPr>
        <p:spPr>
          <a:xfrm flipH="1">
            <a:off x="6096000" y="5029200"/>
            <a:ext cx="304800" cy="152400"/>
          </a:xfrm>
          <a:prstGeom prst="line">
            <a:avLst/>
          </a:prstGeom>
          <a:noFill/>
          <a:ln>
            <a:solidFill>
              <a:schemeClr val="tx1"/>
            </a:solidFill>
            <a:miter lim="800000"/>
          </a:ln>
        </p:spPr>
      </p:cxnSp>
      <p:cxnSp>
        <p:nvCxnSpPr>
          <p:cNvPr id="23570" name="Line 18"/>
          <p:cNvCxnSpPr/>
          <p:nvPr/>
        </p:nvCxnSpPr>
        <p:spPr>
          <a:xfrm>
            <a:off x="6096000" y="5181600"/>
            <a:ext cx="152400" cy="76200"/>
          </a:xfrm>
          <a:prstGeom prst="line">
            <a:avLst/>
          </a:prstGeom>
          <a:noFill/>
          <a:ln>
            <a:solidFill>
              <a:schemeClr val="tx1"/>
            </a:solidFill>
            <a:miter lim="800000"/>
          </a:ln>
        </p:spPr>
      </p:cxnSp>
      <p:cxnSp>
        <p:nvCxnSpPr>
          <p:cNvPr id="23571" name="Line 19"/>
          <p:cNvCxnSpPr/>
          <p:nvPr/>
        </p:nvCxnSpPr>
        <p:spPr>
          <a:xfrm flipH="1">
            <a:off x="6248400" y="5257800"/>
            <a:ext cx="0" cy="609600"/>
          </a:xfrm>
          <a:prstGeom prst="line">
            <a:avLst/>
          </a:prstGeom>
          <a:noFill/>
          <a:ln>
            <a:solidFill>
              <a:schemeClr val="tx1"/>
            </a:solidFill>
            <a:miter lim="800000"/>
          </a:ln>
        </p:spPr>
      </p:cxnSp>
      <p:cxnSp>
        <p:nvCxnSpPr>
          <p:cNvPr id="23572" name="Line 20"/>
          <p:cNvCxnSpPr/>
          <p:nvPr/>
        </p:nvCxnSpPr>
        <p:spPr>
          <a:xfrm flipH="1">
            <a:off x="3733800" y="5867400"/>
            <a:ext cx="2514600" cy="0"/>
          </a:xfrm>
          <a:prstGeom prst="line">
            <a:avLst/>
          </a:prstGeom>
          <a:noFill/>
          <a:ln>
            <a:solidFill>
              <a:schemeClr val="tx1"/>
            </a:solidFill>
            <a:miter lim="800000"/>
          </a:ln>
        </p:spPr>
      </p:cxnSp>
      <p:cxnSp>
        <p:nvCxnSpPr>
          <p:cNvPr id="23573" name="Line 21"/>
          <p:cNvCxnSpPr/>
          <p:nvPr/>
        </p:nvCxnSpPr>
        <p:spPr>
          <a:xfrm flipH="1" flipV="1">
            <a:off x="3733800" y="5410200"/>
            <a:ext cx="0" cy="457200"/>
          </a:xfrm>
          <a:prstGeom prst="line">
            <a:avLst/>
          </a:prstGeom>
          <a:noFill/>
          <a:ln>
            <a:solidFill>
              <a:schemeClr val="tx1"/>
            </a:solidFill>
            <a:miter lim="800000"/>
          </a:ln>
        </p:spPr>
      </p:cxnSp>
      <p:sp>
        <p:nvSpPr>
          <p:cNvPr id="23574" name="Text Box 23"/>
          <p:cNvSpPr txBox="1"/>
          <p:nvPr/>
        </p:nvSpPr>
        <p:spPr>
          <a:xfrm>
            <a:off x="3581400" y="4495800"/>
            <a:ext cx="1136650" cy="915988"/>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a:latin typeface="Arial"/>
              </a:rPr>
              <a:t>+</a:t>
            </a:r>
          </a:p>
          <a:p>
            <a:pPr marL="0" lvl="0" indent="0" eaLnBrk="1" hangingPunct="1"/>
            <a:r>
              <a:rPr lang="en-US" altLang="en-US">
                <a:latin typeface="Arial"/>
              </a:rPr>
              <a:t>        12 v</a:t>
            </a:r>
          </a:p>
          <a:p>
            <a:pPr marL="0" lvl="0" indent="0" eaLnBrk="1" hangingPunct="1"/>
            <a:r>
              <a:rPr lang="en-US" altLang="en-US">
                <a:latin typeface="Arial"/>
              </a:rPr>
              <a:t> -</a:t>
            </a:r>
          </a:p>
        </p:txBody>
      </p:sp>
      <p:cxnSp>
        <p:nvCxnSpPr>
          <p:cNvPr id="23575" name="Line 24"/>
          <p:cNvCxnSpPr/>
          <p:nvPr/>
        </p:nvCxnSpPr>
        <p:spPr>
          <a:xfrm>
            <a:off x="5943600" y="3962400"/>
            <a:ext cx="457200" cy="0"/>
          </a:xfrm>
          <a:prstGeom prst="line">
            <a:avLst/>
          </a:prstGeom>
          <a:noFill/>
          <a:ln w="38100">
            <a:solidFill>
              <a:schemeClr val="tx1"/>
            </a:solidFill>
            <a:miter lim="800000"/>
          </a:ln>
        </p:spPr>
      </p:cxnSp>
      <p:cxnSp>
        <p:nvCxnSpPr>
          <p:cNvPr id="23576" name="Line 25"/>
          <p:cNvCxnSpPr/>
          <p:nvPr/>
        </p:nvCxnSpPr>
        <p:spPr>
          <a:xfrm flipH="1">
            <a:off x="6400800" y="3962400"/>
            <a:ext cx="0" cy="381000"/>
          </a:xfrm>
          <a:prstGeom prst="line">
            <a:avLst/>
          </a:prstGeom>
          <a:noFill/>
          <a:ln w="38100">
            <a:solidFill>
              <a:schemeClr val="tx1"/>
            </a:solidFill>
            <a:miter lim="800000"/>
            <a:tailEnd type="triangle"/>
          </a:ln>
        </p:spPr>
      </p:cxnSp>
      <p:sp>
        <p:nvSpPr>
          <p:cNvPr id="23577" name="Text Box 26"/>
          <p:cNvSpPr txBox="1"/>
          <p:nvPr/>
        </p:nvSpPr>
        <p:spPr>
          <a:xfrm>
            <a:off x="6461125" y="3846513"/>
            <a:ext cx="247650" cy="366712"/>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a:latin typeface="Arial"/>
              </a:rPr>
              <a:t>I</a:t>
            </a:r>
          </a:p>
        </p:txBody>
      </p:sp>
      <p:sp>
        <p:nvSpPr>
          <p:cNvPr id="23578" name="Text Box 27"/>
          <p:cNvSpPr txBox="1"/>
          <p:nvPr/>
        </p:nvSpPr>
        <p:spPr>
          <a:xfrm>
            <a:off x="4953000" y="4191000"/>
            <a:ext cx="493713" cy="366713"/>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a:latin typeface="Arial"/>
              </a:rPr>
              <a:t>7</a:t>
            </a:r>
            <a:r>
              <a:rPr lang="el-GR" altLang="en-US">
                <a:latin typeface="Arial"/>
                <a:ea typeface="Arial"/>
              </a:rPr>
              <a:t>Ω</a:t>
            </a:r>
          </a:p>
        </p:txBody>
      </p:sp>
      <p:sp>
        <p:nvSpPr>
          <p:cNvPr id="23579" name="Text Box 28"/>
          <p:cNvSpPr txBox="1"/>
          <p:nvPr/>
        </p:nvSpPr>
        <p:spPr>
          <a:xfrm>
            <a:off x="5562600" y="4724400"/>
            <a:ext cx="493713" cy="366713"/>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a:latin typeface="Arial"/>
              </a:rPr>
              <a:t>3</a:t>
            </a:r>
            <a:r>
              <a:rPr lang="el-GR" altLang="en-US">
                <a:latin typeface="Arial"/>
                <a:ea typeface="Arial"/>
              </a:rPr>
              <a:t>Ω</a:t>
            </a:r>
          </a:p>
        </p:txBody>
      </p:sp>
      <p:sp>
        <p:nvSpPr>
          <p:cNvPr id="23580" name="Text Box 29"/>
          <p:cNvSpPr txBox="1"/>
          <p:nvPr/>
        </p:nvSpPr>
        <p:spPr>
          <a:xfrm>
            <a:off x="3336925" y="3846513"/>
            <a:ext cx="349250" cy="366712"/>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a:latin typeface="Arial"/>
              </a:rPr>
              <a:t>A</a:t>
            </a:r>
          </a:p>
        </p:txBody>
      </p:sp>
      <p:sp>
        <p:nvSpPr>
          <p:cNvPr id="23581" name="Text Box 30"/>
          <p:cNvSpPr txBox="1"/>
          <p:nvPr/>
        </p:nvSpPr>
        <p:spPr>
          <a:xfrm>
            <a:off x="5943600" y="4114800"/>
            <a:ext cx="349250" cy="366713"/>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a:latin typeface="Arial"/>
              </a:rPr>
              <a:t>B</a:t>
            </a:r>
          </a:p>
        </p:txBody>
      </p:sp>
      <p:sp>
        <p:nvSpPr>
          <p:cNvPr id="23582" name="Text Box 31"/>
          <p:cNvSpPr txBox="1"/>
          <p:nvPr/>
        </p:nvSpPr>
        <p:spPr>
          <a:xfrm>
            <a:off x="4724400" y="5867400"/>
            <a:ext cx="349250" cy="366713"/>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a:latin typeface="Arial"/>
              </a:rPr>
              <a:t>C</a:t>
            </a:r>
          </a:p>
        </p:txBody>
      </p:sp>
      <p:sp>
        <p:nvSpPr>
          <p:cNvPr id="23583" name="Text Box 33"/>
          <p:cNvSpPr txBox="1"/>
          <p:nvPr/>
        </p:nvSpPr>
        <p:spPr>
          <a:xfrm>
            <a:off x="4556125" y="3617913"/>
            <a:ext cx="1146175" cy="366712"/>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a:latin typeface="Arial"/>
              </a:rPr>
              <a:t>+    V</a:t>
            </a:r>
            <a:r>
              <a:rPr lang="en-US" altLang="en-US" baseline="-25000">
                <a:latin typeface="Arial"/>
              </a:rPr>
              <a:t>AB</a:t>
            </a:r>
            <a:r>
              <a:rPr lang="en-US" altLang="en-US">
                <a:latin typeface="Arial"/>
              </a:rPr>
              <a:t>  -</a:t>
            </a:r>
          </a:p>
        </p:txBody>
      </p:sp>
      <p:sp>
        <p:nvSpPr>
          <p:cNvPr id="23584" name="Text Box 34"/>
          <p:cNvSpPr txBox="1"/>
          <p:nvPr/>
        </p:nvSpPr>
        <p:spPr>
          <a:xfrm>
            <a:off x="6400800" y="4343400"/>
            <a:ext cx="619125" cy="1465263"/>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a:latin typeface="Arial"/>
              </a:rPr>
              <a:t>+</a:t>
            </a:r>
          </a:p>
          <a:p>
            <a:pPr marL="0" lvl="0" indent="0" eaLnBrk="1" hangingPunct="1"/>
            <a:endParaRPr lang="en-US" altLang="en-US">
              <a:latin typeface="Arial"/>
            </a:endParaRPr>
          </a:p>
          <a:p>
            <a:pPr marL="0" lvl="0" indent="0" eaLnBrk="1" hangingPunct="1"/>
            <a:r>
              <a:rPr lang="en-US" altLang="en-US">
                <a:latin typeface="Arial"/>
              </a:rPr>
              <a:t> V</a:t>
            </a:r>
            <a:r>
              <a:rPr lang="en-US" altLang="en-US" baseline="-25000">
                <a:latin typeface="Arial"/>
              </a:rPr>
              <a:t>BC</a:t>
            </a:r>
          </a:p>
          <a:p>
            <a:pPr marL="0" lvl="0" indent="0" eaLnBrk="1" hangingPunct="1"/>
            <a:endParaRPr lang="en-US" altLang="en-US">
              <a:latin typeface="Arial"/>
            </a:endParaRPr>
          </a:p>
          <a:p>
            <a:pPr marL="0" lvl="0" indent="0" eaLnBrk="1" hangingPunct="1"/>
            <a:r>
              <a:rPr lang="en-US" altLang="en-US">
                <a:latin typeface="Arial"/>
              </a:rPr>
              <a:t> -</a:t>
            </a:r>
          </a:p>
        </p:txBody>
      </p:sp>
      <p:pic>
        <p:nvPicPr>
          <p:cNvPr id="23585" name="Picture 2" descr="RIMT University"/>
          <p:cNvPicPr>
            <a:picLocks noChangeAspect="1"/>
          </p:cNvPicPr>
          <p:nvPr/>
        </p:nvPicPr>
        <p:blipFill>
          <a:blip r:embed="rId2"/>
          <a:stretch>
            <a:fillRect/>
          </a:stretch>
        </p:blipFill>
        <p:spPr>
          <a:xfrm>
            <a:off x="6943725" y="180975"/>
            <a:ext cx="1970088" cy="895350"/>
          </a:xfrm>
          <a:prstGeom prst="rect">
            <a:avLst/>
          </a:prstGeom>
          <a:noFill/>
          <a:ln>
            <a:noFill/>
            <a:miter lim="800000"/>
          </a:ln>
        </p:spPr>
      </p:pic>
      <p:sp>
        <p:nvSpPr>
          <p:cNvPr id="23586" name="Rectangle 33">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23587" name="Rectangle 34"/>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a:xfrm>
            <a:off x="609600" y="0"/>
            <a:ext cx="7772400" cy="1143000"/>
          </a:xfrm>
          <a:noFill/>
          <a:ln>
            <a:miter lim="800000"/>
          </a:ln>
        </p:spPr>
        <p:txBody>
          <a:bodyPr wrap="square" lIns="91440" tIns="45720" rIns="91440" bIns="45720" anchor="ctr" anchorCtr="0"/>
          <a:lstStyle>
            <a:lvl1pPr marL="0" indent="0" algn="ctr" defTabSz="914400" rtl="0" eaLnBrk="1" fontAlgn="base" latinLnBrk="0" hangingPunct="1">
              <a:lnSpc>
                <a:spcPct val="100000"/>
              </a:lnSpc>
              <a:spcBef>
                <a:spcPct val="0"/>
              </a:spcBef>
              <a:spcAft>
                <a:spcPct val="0"/>
              </a:spcAft>
              <a:buClrTx/>
              <a:buSzTx/>
              <a:buFontTx/>
              <a:buNone/>
              <a:defRPr kumimoji="0" lang="en-US" altLang="en-US" sz="4400" b="0" i="0" u="none" kern="1200" baseline="0">
                <a:solidFill>
                  <a:schemeClr val="tx1"/>
                </a:solidFill>
                <a:latin typeface="Calibri" pitchFamily="34" charset="0"/>
                <a:ea typeface="+mj-ea"/>
                <a:cs typeface="+mj-cs"/>
              </a:defRPr>
            </a:lvl1pPr>
          </a:lstStyle>
          <a:p>
            <a:pPr lvl="0"/>
            <a:r>
              <a:t>Circuit Analysis</a:t>
            </a:r>
          </a:p>
        </p:txBody>
      </p:sp>
      <p:sp>
        <p:nvSpPr>
          <p:cNvPr id="24579" name="Rectangle 3"/>
          <p:cNvSpPr>
            <a:spLocks noGrp="1"/>
          </p:cNvSpPr>
          <p:nvPr>
            <p:ph idx="1"/>
          </p:nvPr>
        </p:nvSpPr>
        <p:spPr>
          <a:xfrm>
            <a:off x="685800" y="1143000"/>
            <a:ext cx="7772400" cy="4953000"/>
          </a:xfrm>
          <a:noFill/>
          <a:ln>
            <a:miter lim="800000"/>
          </a:ln>
        </p:spPr>
        <p:txBody>
          <a:bodyPr wrap="square" lIns="91440" tIns="45720" rIns="91440" bIns="45720" anchor="t" anchorCtr="0"/>
          <a:lstStyle>
            <a:lvl1pPr marL="342900" indent="-3429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3200" b="0" i="0" u="none" kern="1200" baseline="0">
                <a:solidFill>
                  <a:schemeClr val="tx1"/>
                </a:solidFill>
                <a:effectLst/>
                <a:latin typeface="+mn-lt"/>
                <a:ea typeface="+mn-ea"/>
                <a:cs typeface="+mn-cs"/>
              </a:defRPr>
            </a:lvl1pPr>
            <a:lvl2pPr marL="742950" indent="-28575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800" b="0" i="0" u="none" kern="1200" baseline="0">
                <a:solidFill>
                  <a:schemeClr val="tx1"/>
                </a:solidFill>
                <a:effectLst/>
                <a:latin typeface="+mn-lt"/>
                <a:ea typeface="+mn-ea"/>
                <a:cs typeface="+mn-cs"/>
              </a:defRPr>
            </a:lvl2pPr>
            <a:lvl3pPr marL="11430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400" b="0" i="0" u="none" kern="1200" baseline="0">
                <a:solidFill>
                  <a:schemeClr val="tx1"/>
                </a:solidFill>
                <a:effectLst/>
                <a:latin typeface="+mn-lt"/>
                <a:ea typeface="+mn-ea"/>
                <a:cs typeface="+mn-cs"/>
              </a:defRPr>
            </a:lvl3pPr>
            <a:lvl4pPr marL="16002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000" b="0" i="0" u="none" kern="1200" baseline="0">
                <a:solidFill>
                  <a:schemeClr val="tx1"/>
                </a:solidFill>
                <a:effectLst/>
                <a:latin typeface="+mn-lt"/>
                <a:ea typeface="+mn-ea"/>
                <a:cs typeface="+mn-cs"/>
              </a:defRPr>
            </a:lvl4pPr>
            <a:lvl5pPr marL="20574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000" b="0" i="0" u="none" kern="1200" baseline="0">
                <a:solidFill>
                  <a:schemeClr val="tx1"/>
                </a:solidFill>
                <a:effectLst/>
                <a:latin typeface="+mn-lt"/>
                <a:ea typeface="+mn-ea"/>
                <a:cs typeface="+mn-cs"/>
              </a:defRPr>
            </a:lvl5pPr>
            <a:lvl6pPr marL="25146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9pPr>
          </a:lstStyle>
          <a:p>
            <a:pPr lvl="0"/>
            <a:r>
              <a:rPr lang="en-US" altLang="en-US"/>
              <a:t>By Ohm’s law: V</a:t>
            </a:r>
            <a:r>
              <a:rPr lang="en-US" altLang="en-US" baseline="-25000"/>
              <a:t>AB</a:t>
            </a:r>
            <a:r>
              <a:rPr lang="en-US" altLang="en-US"/>
              <a:t> = I</a:t>
            </a:r>
            <a:r>
              <a:rPr lang="en-US" altLang="en-US">
                <a:ea typeface="Arial"/>
              </a:rPr>
              <a:t>·</a:t>
            </a:r>
            <a:r>
              <a:rPr lang="en-US" altLang="en-US"/>
              <a:t>7</a:t>
            </a:r>
            <a:r>
              <a:rPr lang="el-GR" altLang="en-US">
                <a:ea typeface="Arial"/>
              </a:rPr>
              <a:t>Ω</a:t>
            </a:r>
            <a:r>
              <a:rPr lang="en-US" altLang="en-US">
                <a:ea typeface="Arial"/>
              </a:rPr>
              <a:t> and </a:t>
            </a:r>
            <a:r>
              <a:rPr lang="en-US" altLang="en-US"/>
              <a:t>V</a:t>
            </a:r>
            <a:r>
              <a:rPr lang="en-US" altLang="en-US" baseline="-25000"/>
              <a:t>BC</a:t>
            </a:r>
            <a:r>
              <a:rPr lang="en-US" altLang="en-US"/>
              <a:t> = I</a:t>
            </a:r>
            <a:r>
              <a:rPr lang="en-US" altLang="en-US">
                <a:ea typeface="Arial"/>
              </a:rPr>
              <a:t>·</a:t>
            </a:r>
            <a:r>
              <a:rPr lang="en-US" altLang="en-US"/>
              <a:t>3</a:t>
            </a:r>
            <a:r>
              <a:rPr lang="el-GR" altLang="en-US">
                <a:ea typeface="Arial"/>
              </a:rPr>
              <a:t>Ω</a:t>
            </a:r>
            <a:endParaRPr lang="en-US" altLang="en-US">
              <a:ea typeface="Arial"/>
            </a:endParaRPr>
          </a:p>
          <a:p>
            <a:pPr lvl="0"/>
            <a:r>
              <a:rPr lang="en-US" altLang="en-US">
                <a:ea typeface="Arial"/>
              </a:rPr>
              <a:t>By KVL:   </a:t>
            </a:r>
            <a:r>
              <a:rPr lang="en-US" altLang="en-US"/>
              <a:t>V</a:t>
            </a:r>
            <a:r>
              <a:rPr lang="en-US" altLang="en-US" baseline="-25000"/>
              <a:t>AB</a:t>
            </a:r>
            <a:r>
              <a:rPr lang="en-US" altLang="en-US"/>
              <a:t> +</a:t>
            </a:r>
            <a:r>
              <a:rPr lang="en-US" altLang="en-US">
                <a:ea typeface="Arial"/>
              </a:rPr>
              <a:t> </a:t>
            </a:r>
            <a:r>
              <a:rPr lang="en-US" altLang="en-US"/>
              <a:t>V</a:t>
            </a:r>
            <a:r>
              <a:rPr lang="en-US" altLang="en-US" baseline="-25000"/>
              <a:t>BC</a:t>
            </a:r>
            <a:r>
              <a:rPr lang="en-US" altLang="en-US"/>
              <a:t> – 12 v = 0</a:t>
            </a:r>
          </a:p>
          <a:p>
            <a:pPr lvl="0"/>
            <a:r>
              <a:rPr lang="en-US" altLang="en-US"/>
              <a:t>Substituting: I</a:t>
            </a:r>
            <a:r>
              <a:rPr lang="en-US" altLang="en-US">
                <a:ea typeface="Arial"/>
              </a:rPr>
              <a:t>·</a:t>
            </a:r>
            <a:r>
              <a:rPr lang="en-US" altLang="en-US"/>
              <a:t>7</a:t>
            </a:r>
            <a:r>
              <a:rPr lang="el-GR" altLang="en-US">
                <a:ea typeface="Arial"/>
              </a:rPr>
              <a:t>Ω</a:t>
            </a:r>
            <a:r>
              <a:rPr lang="en-US" altLang="en-US">
                <a:ea typeface="Arial"/>
              </a:rPr>
              <a:t> </a:t>
            </a:r>
            <a:r>
              <a:rPr lang="en-US" altLang="en-US"/>
              <a:t>+ I</a:t>
            </a:r>
            <a:r>
              <a:rPr lang="en-US" altLang="en-US">
                <a:ea typeface="Arial"/>
              </a:rPr>
              <a:t>·</a:t>
            </a:r>
            <a:r>
              <a:rPr lang="en-US" altLang="en-US"/>
              <a:t>3</a:t>
            </a:r>
            <a:r>
              <a:rPr lang="el-GR" altLang="en-US">
                <a:ea typeface="Arial"/>
              </a:rPr>
              <a:t>Ω</a:t>
            </a:r>
            <a:r>
              <a:rPr lang="en-US" altLang="en-US">
                <a:ea typeface="Arial"/>
              </a:rPr>
              <a:t> -12 v = 0</a:t>
            </a:r>
          </a:p>
          <a:p>
            <a:pPr lvl="0"/>
            <a:r>
              <a:rPr lang="en-US" altLang="en-US">
                <a:ea typeface="Arial"/>
              </a:rPr>
              <a:t>Solving: </a:t>
            </a:r>
            <a:r>
              <a:rPr lang="en-US" altLang="en-US"/>
              <a:t> I = 1.2 A </a:t>
            </a:r>
          </a:p>
          <a:p>
            <a:pPr lvl="0"/>
            <a:endParaRPr lang="en-US" altLang="en-US">
              <a:ea typeface="Arial"/>
            </a:endParaRPr>
          </a:p>
          <a:p>
            <a:pPr lvl="0"/>
            <a:endParaRPr lang="en-US" altLang="en-US">
              <a:ea typeface="Arial"/>
            </a:endParaRPr>
          </a:p>
          <a:p>
            <a:pPr lvl="0"/>
            <a:endParaRPr lang="el-GR" altLang="en-US">
              <a:ea typeface="Arial"/>
            </a:endParaRPr>
          </a:p>
        </p:txBody>
      </p:sp>
      <p:sp>
        <p:nvSpPr>
          <p:cNvPr id="24580" name="Oval 4"/>
          <p:cNvSpPr/>
          <p:nvPr/>
        </p:nvSpPr>
        <p:spPr>
          <a:xfrm>
            <a:off x="3352800" y="4572000"/>
            <a:ext cx="838200" cy="838200"/>
          </a:xfrm>
          <a:prstGeom prst="ellipse">
            <a:avLst/>
          </a:prstGeom>
          <a:solidFill>
            <a:schemeClr val="accent1"/>
          </a:solidFill>
          <a:ln>
            <a:solidFill>
              <a:schemeClr val="tx1"/>
            </a:solidFill>
            <a:miter lim="800000"/>
          </a:ln>
        </p:spPr>
        <p:txBody>
          <a:bodyPr wrap="none"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eaLnBrk="1" hangingPunct="1"/>
            <a:endParaRPr lang="en-US" altLang="en-US">
              <a:latin typeface="Arial"/>
            </a:endParaRPr>
          </a:p>
        </p:txBody>
      </p:sp>
      <p:cxnSp>
        <p:nvCxnSpPr>
          <p:cNvPr id="24581" name="Line 5"/>
          <p:cNvCxnSpPr/>
          <p:nvPr/>
        </p:nvCxnSpPr>
        <p:spPr>
          <a:xfrm>
            <a:off x="3733800" y="4114800"/>
            <a:ext cx="1143000" cy="0"/>
          </a:xfrm>
          <a:prstGeom prst="line">
            <a:avLst/>
          </a:prstGeom>
          <a:noFill/>
          <a:ln>
            <a:solidFill>
              <a:schemeClr val="tx1"/>
            </a:solidFill>
            <a:miter lim="800000"/>
          </a:ln>
        </p:spPr>
      </p:cxnSp>
      <p:cxnSp>
        <p:nvCxnSpPr>
          <p:cNvPr id="24582" name="Line 6"/>
          <p:cNvCxnSpPr/>
          <p:nvPr/>
        </p:nvCxnSpPr>
        <p:spPr>
          <a:xfrm flipH="1">
            <a:off x="3733800" y="4114800"/>
            <a:ext cx="0" cy="457200"/>
          </a:xfrm>
          <a:prstGeom prst="line">
            <a:avLst/>
          </a:prstGeom>
          <a:noFill/>
          <a:ln>
            <a:solidFill>
              <a:schemeClr val="tx1"/>
            </a:solidFill>
            <a:miter lim="800000"/>
          </a:ln>
        </p:spPr>
      </p:cxnSp>
      <p:cxnSp>
        <p:nvCxnSpPr>
          <p:cNvPr id="24583" name="Line 7"/>
          <p:cNvCxnSpPr/>
          <p:nvPr/>
        </p:nvCxnSpPr>
        <p:spPr>
          <a:xfrm flipV="1">
            <a:off x="4876800" y="3962400"/>
            <a:ext cx="76200" cy="152400"/>
          </a:xfrm>
          <a:prstGeom prst="line">
            <a:avLst/>
          </a:prstGeom>
          <a:noFill/>
          <a:ln>
            <a:solidFill>
              <a:schemeClr val="tx1"/>
            </a:solidFill>
            <a:miter lim="800000"/>
          </a:ln>
        </p:spPr>
      </p:cxnSp>
      <p:cxnSp>
        <p:nvCxnSpPr>
          <p:cNvPr id="24584" name="Line 8"/>
          <p:cNvCxnSpPr/>
          <p:nvPr/>
        </p:nvCxnSpPr>
        <p:spPr>
          <a:xfrm>
            <a:off x="4953000" y="3962400"/>
            <a:ext cx="152400" cy="304800"/>
          </a:xfrm>
          <a:prstGeom prst="line">
            <a:avLst/>
          </a:prstGeom>
          <a:noFill/>
          <a:ln>
            <a:solidFill>
              <a:schemeClr val="tx1"/>
            </a:solidFill>
            <a:miter lim="800000"/>
          </a:ln>
        </p:spPr>
      </p:cxnSp>
      <p:cxnSp>
        <p:nvCxnSpPr>
          <p:cNvPr id="24585" name="Line 9"/>
          <p:cNvCxnSpPr/>
          <p:nvPr/>
        </p:nvCxnSpPr>
        <p:spPr>
          <a:xfrm flipV="1">
            <a:off x="5105400" y="3962400"/>
            <a:ext cx="152400" cy="304800"/>
          </a:xfrm>
          <a:prstGeom prst="line">
            <a:avLst/>
          </a:prstGeom>
          <a:noFill/>
          <a:ln>
            <a:solidFill>
              <a:schemeClr val="tx1"/>
            </a:solidFill>
            <a:miter lim="800000"/>
          </a:ln>
        </p:spPr>
      </p:cxnSp>
      <p:cxnSp>
        <p:nvCxnSpPr>
          <p:cNvPr id="24586" name="Line 10"/>
          <p:cNvCxnSpPr/>
          <p:nvPr/>
        </p:nvCxnSpPr>
        <p:spPr>
          <a:xfrm>
            <a:off x="5257800" y="3962400"/>
            <a:ext cx="152400" cy="304800"/>
          </a:xfrm>
          <a:prstGeom prst="line">
            <a:avLst/>
          </a:prstGeom>
          <a:noFill/>
          <a:ln>
            <a:solidFill>
              <a:schemeClr val="tx1"/>
            </a:solidFill>
            <a:miter lim="800000"/>
          </a:ln>
        </p:spPr>
      </p:cxnSp>
      <p:cxnSp>
        <p:nvCxnSpPr>
          <p:cNvPr id="24587" name="Line 11"/>
          <p:cNvCxnSpPr/>
          <p:nvPr/>
        </p:nvCxnSpPr>
        <p:spPr>
          <a:xfrm flipV="1">
            <a:off x="5410200" y="4114800"/>
            <a:ext cx="76200" cy="152400"/>
          </a:xfrm>
          <a:prstGeom prst="line">
            <a:avLst/>
          </a:prstGeom>
          <a:noFill/>
          <a:ln>
            <a:solidFill>
              <a:schemeClr val="tx1"/>
            </a:solidFill>
            <a:miter lim="800000"/>
          </a:ln>
        </p:spPr>
      </p:cxnSp>
      <p:cxnSp>
        <p:nvCxnSpPr>
          <p:cNvPr id="24588" name="Line 12"/>
          <p:cNvCxnSpPr/>
          <p:nvPr/>
        </p:nvCxnSpPr>
        <p:spPr>
          <a:xfrm>
            <a:off x="5486400" y="4114800"/>
            <a:ext cx="762000" cy="0"/>
          </a:xfrm>
          <a:prstGeom prst="line">
            <a:avLst/>
          </a:prstGeom>
          <a:noFill/>
          <a:ln>
            <a:solidFill>
              <a:schemeClr val="tx1"/>
            </a:solidFill>
            <a:miter lim="800000"/>
          </a:ln>
        </p:spPr>
      </p:cxnSp>
      <p:cxnSp>
        <p:nvCxnSpPr>
          <p:cNvPr id="24589" name="Line 13"/>
          <p:cNvCxnSpPr/>
          <p:nvPr/>
        </p:nvCxnSpPr>
        <p:spPr>
          <a:xfrm flipH="1">
            <a:off x="6248400" y="4114800"/>
            <a:ext cx="0" cy="533400"/>
          </a:xfrm>
          <a:prstGeom prst="line">
            <a:avLst/>
          </a:prstGeom>
          <a:noFill/>
          <a:ln>
            <a:solidFill>
              <a:schemeClr val="tx1"/>
            </a:solidFill>
            <a:miter lim="800000"/>
          </a:ln>
        </p:spPr>
      </p:cxnSp>
      <p:cxnSp>
        <p:nvCxnSpPr>
          <p:cNvPr id="24590" name="Line 14"/>
          <p:cNvCxnSpPr/>
          <p:nvPr/>
        </p:nvCxnSpPr>
        <p:spPr>
          <a:xfrm>
            <a:off x="6248400" y="4648200"/>
            <a:ext cx="152400" cy="76200"/>
          </a:xfrm>
          <a:prstGeom prst="line">
            <a:avLst/>
          </a:prstGeom>
          <a:noFill/>
          <a:ln>
            <a:solidFill>
              <a:schemeClr val="tx1"/>
            </a:solidFill>
            <a:miter lim="800000"/>
          </a:ln>
        </p:spPr>
      </p:cxnSp>
      <p:cxnSp>
        <p:nvCxnSpPr>
          <p:cNvPr id="24591" name="Line 15"/>
          <p:cNvCxnSpPr/>
          <p:nvPr/>
        </p:nvCxnSpPr>
        <p:spPr>
          <a:xfrm flipH="1">
            <a:off x="6096000" y="4724400"/>
            <a:ext cx="304800" cy="152400"/>
          </a:xfrm>
          <a:prstGeom prst="line">
            <a:avLst/>
          </a:prstGeom>
          <a:noFill/>
          <a:ln>
            <a:solidFill>
              <a:schemeClr val="tx1"/>
            </a:solidFill>
            <a:miter lim="800000"/>
          </a:ln>
        </p:spPr>
      </p:cxnSp>
      <p:cxnSp>
        <p:nvCxnSpPr>
          <p:cNvPr id="24592" name="Line 16"/>
          <p:cNvCxnSpPr/>
          <p:nvPr/>
        </p:nvCxnSpPr>
        <p:spPr>
          <a:xfrm>
            <a:off x="6096000" y="4876800"/>
            <a:ext cx="304800" cy="152400"/>
          </a:xfrm>
          <a:prstGeom prst="line">
            <a:avLst/>
          </a:prstGeom>
          <a:noFill/>
          <a:ln>
            <a:solidFill>
              <a:schemeClr val="tx1"/>
            </a:solidFill>
            <a:miter lim="800000"/>
          </a:ln>
        </p:spPr>
      </p:cxnSp>
      <p:cxnSp>
        <p:nvCxnSpPr>
          <p:cNvPr id="24593" name="Line 17"/>
          <p:cNvCxnSpPr/>
          <p:nvPr/>
        </p:nvCxnSpPr>
        <p:spPr>
          <a:xfrm flipH="1">
            <a:off x="6096000" y="5029200"/>
            <a:ext cx="304800" cy="152400"/>
          </a:xfrm>
          <a:prstGeom prst="line">
            <a:avLst/>
          </a:prstGeom>
          <a:noFill/>
          <a:ln>
            <a:solidFill>
              <a:schemeClr val="tx1"/>
            </a:solidFill>
            <a:miter lim="800000"/>
          </a:ln>
        </p:spPr>
      </p:cxnSp>
      <p:cxnSp>
        <p:nvCxnSpPr>
          <p:cNvPr id="24594" name="Line 18"/>
          <p:cNvCxnSpPr/>
          <p:nvPr/>
        </p:nvCxnSpPr>
        <p:spPr>
          <a:xfrm>
            <a:off x="6096000" y="5181600"/>
            <a:ext cx="152400" cy="76200"/>
          </a:xfrm>
          <a:prstGeom prst="line">
            <a:avLst/>
          </a:prstGeom>
          <a:noFill/>
          <a:ln>
            <a:solidFill>
              <a:schemeClr val="tx1"/>
            </a:solidFill>
            <a:miter lim="800000"/>
          </a:ln>
        </p:spPr>
      </p:cxnSp>
      <p:cxnSp>
        <p:nvCxnSpPr>
          <p:cNvPr id="24595" name="Line 19"/>
          <p:cNvCxnSpPr/>
          <p:nvPr/>
        </p:nvCxnSpPr>
        <p:spPr>
          <a:xfrm flipH="1">
            <a:off x="6248400" y="5257800"/>
            <a:ext cx="0" cy="609600"/>
          </a:xfrm>
          <a:prstGeom prst="line">
            <a:avLst/>
          </a:prstGeom>
          <a:noFill/>
          <a:ln>
            <a:solidFill>
              <a:schemeClr val="tx1"/>
            </a:solidFill>
            <a:miter lim="800000"/>
          </a:ln>
        </p:spPr>
      </p:cxnSp>
      <p:cxnSp>
        <p:nvCxnSpPr>
          <p:cNvPr id="24596" name="Line 20"/>
          <p:cNvCxnSpPr/>
          <p:nvPr/>
        </p:nvCxnSpPr>
        <p:spPr>
          <a:xfrm flipH="1">
            <a:off x="3733800" y="5867400"/>
            <a:ext cx="2514600" cy="0"/>
          </a:xfrm>
          <a:prstGeom prst="line">
            <a:avLst/>
          </a:prstGeom>
          <a:noFill/>
          <a:ln>
            <a:solidFill>
              <a:schemeClr val="tx1"/>
            </a:solidFill>
            <a:miter lim="800000"/>
          </a:ln>
        </p:spPr>
      </p:cxnSp>
      <p:cxnSp>
        <p:nvCxnSpPr>
          <p:cNvPr id="24597" name="Line 21"/>
          <p:cNvCxnSpPr/>
          <p:nvPr/>
        </p:nvCxnSpPr>
        <p:spPr>
          <a:xfrm flipH="1" flipV="1">
            <a:off x="3733800" y="5410200"/>
            <a:ext cx="0" cy="457200"/>
          </a:xfrm>
          <a:prstGeom prst="line">
            <a:avLst/>
          </a:prstGeom>
          <a:noFill/>
          <a:ln>
            <a:solidFill>
              <a:schemeClr val="tx1"/>
            </a:solidFill>
            <a:miter lim="800000"/>
          </a:ln>
        </p:spPr>
      </p:cxnSp>
      <p:sp>
        <p:nvSpPr>
          <p:cNvPr id="24598" name="Text Box 22"/>
          <p:cNvSpPr txBox="1"/>
          <p:nvPr/>
        </p:nvSpPr>
        <p:spPr>
          <a:xfrm>
            <a:off x="3581400" y="4495800"/>
            <a:ext cx="1136650" cy="915988"/>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a:latin typeface="Arial"/>
              </a:rPr>
              <a:t>+</a:t>
            </a:r>
          </a:p>
          <a:p>
            <a:pPr marL="0" lvl="0" indent="0" eaLnBrk="1" hangingPunct="1"/>
            <a:r>
              <a:rPr lang="en-US" altLang="en-US">
                <a:latin typeface="Arial"/>
              </a:rPr>
              <a:t>        12 v</a:t>
            </a:r>
          </a:p>
          <a:p>
            <a:pPr marL="0" lvl="0" indent="0" eaLnBrk="1" hangingPunct="1"/>
            <a:r>
              <a:rPr lang="en-US" altLang="en-US">
                <a:latin typeface="Arial"/>
              </a:rPr>
              <a:t> -</a:t>
            </a:r>
          </a:p>
        </p:txBody>
      </p:sp>
      <p:cxnSp>
        <p:nvCxnSpPr>
          <p:cNvPr id="24599" name="Line 23"/>
          <p:cNvCxnSpPr/>
          <p:nvPr/>
        </p:nvCxnSpPr>
        <p:spPr>
          <a:xfrm>
            <a:off x="5943600" y="3962400"/>
            <a:ext cx="457200" cy="0"/>
          </a:xfrm>
          <a:prstGeom prst="line">
            <a:avLst/>
          </a:prstGeom>
          <a:noFill/>
          <a:ln w="38100">
            <a:solidFill>
              <a:schemeClr val="tx1"/>
            </a:solidFill>
            <a:miter lim="800000"/>
          </a:ln>
        </p:spPr>
      </p:cxnSp>
      <p:cxnSp>
        <p:nvCxnSpPr>
          <p:cNvPr id="24600" name="Line 24"/>
          <p:cNvCxnSpPr/>
          <p:nvPr/>
        </p:nvCxnSpPr>
        <p:spPr>
          <a:xfrm flipH="1">
            <a:off x="6400800" y="3962400"/>
            <a:ext cx="0" cy="381000"/>
          </a:xfrm>
          <a:prstGeom prst="line">
            <a:avLst/>
          </a:prstGeom>
          <a:noFill/>
          <a:ln w="38100">
            <a:solidFill>
              <a:schemeClr val="tx1"/>
            </a:solidFill>
            <a:miter lim="800000"/>
            <a:tailEnd type="triangle"/>
          </a:ln>
        </p:spPr>
      </p:cxnSp>
      <p:sp>
        <p:nvSpPr>
          <p:cNvPr id="24601" name="Text Box 25"/>
          <p:cNvSpPr txBox="1"/>
          <p:nvPr/>
        </p:nvSpPr>
        <p:spPr>
          <a:xfrm>
            <a:off x="6461125" y="3848100"/>
            <a:ext cx="273050" cy="366713"/>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a:t>I</a:t>
            </a:r>
          </a:p>
        </p:txBody>
      </p:sp>
      <p:sp>
        <p:nvSpPr>
          <p:cNvPr id="24602" name="Text Box 26"/>
          <p:cNvSpPr txBox="1"/>
          <p:nvPr/>
        </p:nvSpPr>
        <p:spPr>
          <a:xfrm>
            <a:off x="4953000" y="4191000"/>
            <a:ext cx="493713" cy="366713"/>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a:latin typeface="Arial"/>
              </a:rPr>
              <a:t>7</a:t>
            </a:r>
            <a:r>
              <a:rPr lang="el-GR" altLang="en-US">
                <a:latin typeface="Arial"/>
                <a:ea typeface="Arial"/>
              </a:rPr>
              <a:t>Ω</a:t>
            </a:r>
          </a:p>
        </p:txBody>
      </p:sp>
      <p:sp>
        <p:nvSpPr>
          <p:cNvPr id="24603" name="Text Box 27"/>
          <p:cNvSpPr txBox="1"/>
          <p:nvPr/>
        </p:nvSpPr>
        <p:spPr>
          <a:xfrm>
            <a:off x="5562600" y="4724400"/>
            <a:ext cx="493713" cy="366713"/>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a:latin typeface="Arial"/>
              </a:rPr>
              <a:t>3</a:t>
            </a:r>
            <a:r>
              <a:rPr lang="el-GR" altLang="en-US">
                <a:latin typeface="Arial"/>
                <a:ea typeface="Arial"/>
              </a:rPr>
              <a:t>Ω</a:t>
            </a:r>
          </a:p>
        </p:txBody>
      </p:sp>
      <p:sp>
        <p:nvSpPr>
          <p:cNvPr id="24604" name="Text Box 28"/>
          <p:cNvSpPr txBox="1"/>
          <p:nvPr/>
        </p:nvSpPr>
        <p:spPr>
          <a:xfrm>
            <a:off x="3336925" y="3846513"/>
            <a:ext cx="349250" cy="366712"/>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a:latin typeface="Arial"/>
              </a:rPr>
              <a:t>A</a:t>
            </a:r>
          </a:p>
        </p:txBody>
      </p:sp>
      <p:sp>
        <p:nvSpPr>
          <p:cNvPr id="24605" name="Text Box 29"/>
          <p:cNvSpPr txBox="1"/>
          <p:nvPr/>
        </p:nvSpPr>
        <p:spPr>
          <a:xfrm>
            <a:off x="5943600" y="4114800"/>
            <a:ext cx="349250" cy="366713"/>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a:latin typeface="Arial"/>
              </a:rPr>
              <a:t>B</a:t>
            </a:r>
          </a:p>
        </p:txBody>
      </p:sp>
      <p:sp>
        <p:nvSpPr>
          <p:cNvPr id="24606" name="Text Box 30"/>
          <p:cNvSpPr txBox="1"/>
          <p:nvPr/>
        </p:nvSpPr>
        <p:spPr>
          <a:xfrm>
            <a:off x="4724400" y="5867400"/>
            <a:ext cx="349250" cy="366713"/>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a:latin typeface="Arial"/>
              </a:rPr>
              <a:t>C</a:t>
            </a:r>
          </a:p>
        </p:txBody>
      </p:sp>
      <p:sp>
        <p:nvSpPr>
          <p:cNvPr id="24607" name="Text Box 31"/>
          <p:cNvSpPr txBox="1"/>
          <p:nvPr/>
        </p:nvSpPr>
        <p:spPr>
          <a:xfrm>
            <a:off x="4556125" y="3617913"/>
            <a:ext cx="1146175" cy="366712"/>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a:latin typeface="Arial"/>
              </a:rPr>
              <a:t>+    V</a:t>
            </a:r>
            <a:r>
              <a:rPr lang="en-US" altLang="en-US" baseline="-25000">
                <a:latin typeface="Arial"/>
              </a:rPr>
              <a:t>AB</a:t>
            </a:r>
            <a:r>
              <a:rPr lang="en-US" altLang="en-US">
                <a:latin typeface="Arial"/>
              </a:rPr>
              <a:t>  -</a:t>
            </a:r>
          </a:p>
        </p:txBody>
      </p:sp>
      <p:sp>
        <p:nvSpPr>
          <p:cNvPr id="24608" name="Text Box 32"/>
          <p:cNvSpPr txBox="1"/>
          <p:nvPr/>
        </p:nvSpPr>
        <p:spPr>
          <a:xfrm>
            <a:off x="6400800" y="4343400"/>
            <a:ext cx="619125" cy="1465263"/>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a:latin typeface="Arial"/>
              </a:rPr>
              <a:t>+</a:t>
            </a:r>
          </a:p>
          <a:p>
            <a:pPr marL="0" lvl="0" indent="0" eaLnBrk="1" hangingPunct="1"/>
            <a:endParaRPr lang="en-US" altLang="en-US">
              <a:latin typeface="Arial"/>
            </a:endParaRPr>
          </a:p>
          <a:p>
            <a:pPr marL="0" lvl="0" indent="0" eaLnBrk="1" hangingPunct="1"/>
            <a:r>
              <a:rPr lang="en-US" altLang="en-US">
                <a:latin typeface="Arial"/>
              </a:rPr>
              <a:t> V</a:t>
            </a:r>
            <a:r>
              <a:rPr lang="en-US" altLang="en-US" baseline="-25000">
                <a:latin typeface="Arial"/>
              </a:rPr>
              <a:t>BC</a:t>
            </a:r>
          </a:p>
          <a:p>
            <a:pPr marL="0" lvl="0" indent="0" eaLnBrk="1" hangingPunct="1"/>
            <a:endParaRPr lang="en-US" altLang="en-US">
              <a:latin typeface="Arial"/>
            </a:endParaRPr>
          </a:p>
          <a:p>
            <a:pPr marL="0" lvl="0" indent="0" eaLnBrk="1" hangingPunct="1"/>
            <a:r>
              <a:rPr lang="en-US" altLang="en-US">
                <a:latin typeface="Arial"/>
              </a:rPr>
              <a:t> -</a:t>
            </a:r>
          </a:p>
        </p:txBody>
      </p:sp>
      <p:pic>
        <p:nvPicPr>
          <p:cNvPr id="24609" name="Picture 2" descr="RIMT University"/>
          <p:cNvPicPr>
            <a:picLocks noChangeAspect="1"/>
          </p:cNvPicPr>
          <p:nvPr/>
        </p:nvPicPr>
        <p:blipFill>
          <a:blip r:embed="rId2"/>
          <a:stretch>
            <a:fillRect/>
          </a:stretch>
        </p:blipFill>
        <p:spPr>
          <a:xfrm>
            <a:off x="6943725" y="180975"/>
            <a:ext cx="1970088" cy="895350"/>
          </a:xfrm>
          <a:prstGeom prst="rect">
            <a:avLst/>
          </a:prstGeom>
          <a:noFill/>
          <a:ln>
            <a:noFill/>
            <a:miter lim="800000"/>
          </a:ln>
        </p:spPr>
      </p:pic>
      <p:sp>
        <p:nvSpPr>
          <p:cNvPr id="24610" name="Rectangle 33">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24611" name="Rectangle 34"/>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dur="500" fill="hold"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anim calcmode="lin" valueType="num">
                                      <p:cBhvr additive="base">
                                        <p:cTn id="7"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dur="500" fill="hold" nodeType="clickEffect">
                                  <p:stCondLst>
                                    <p:cond delay="0"/>
                                  </p:stCondLst>
                                  <p:childTnLst>
                                    <p:set>
                                      <p:cBhvr>
                                        <p:cTn id="12" dur="1" fill="hold">
                                          <p:stCondLst>
                                            <p:cond delay="0"/>
                                          </p:stCondLst>
                                        </p:cTn>
                                        <p:tgtEl>
                                          <p:spTgt spid="24579">
                                            <p:txEl>
                                              <p:pRg st="2" end="2"/>
                                            </p:txEl>
                                          </p:spTgt>
                                        </p:tgtEl>
                                        <p:attrNameLst>
                                          <p:attrName>style.visibility</p:attrName>
                                        </p:attrNameLst>
                                      </p:cBhvr>
                                      <p:to>
                                        <p:strVal val="visible"/>
                                      </p:to>
                                    </p:set>
                                    <p:anim calcmode="lin" valueType="num">
                                      <p:cBhvr additive="base">
                                        <p:cTn id="13"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dur="500" fill="hold"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anim calcmode="lin" valueType="num">
                                      <p:cBhvr additive="base">
                                        <p:cTn id="19"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762000" y="228600"/>
            <a:ext cx="7772400" cy="1143000"/>
          </a:xfrm>
          <a:noFill/>
          <a:ln>
            <a:miter lim="800000"/>
          </a:ln>
        </p:spPr>
        <p:txBody>
          <a:bodyPr wrap="square" lIns="91440" tIns="45720" rIns="91440" bIns="45720" anchor="ctr" anchorCtr="0"/>
          <a:lstStyle>
            <a:lvl1pPr marL="0" indent="0" algn="ctr" defTabSz="914400" rtl="0" eaLnBrk="1" fontAlgn="base" latinLnBrk="0" hangingPunct="1">
              <a:lnSpc>
                <a:spcPct val="100000"/>
              </a:lnSpc>
              <a:spcBef>
                <a:spcPct val="0"/>
              </a:spcBef>
              <a:spcAft>
                <a:spcPct val="0"/>
              </a:spcAft>
              <a:buClrTx/>
              <a:buSzTx/>
              <a:buFontTx/>
              <a:buNone/>
              <a:defRPr kumimoji="0" lang="en-US" altLang="en-US" sz="4400" b="0" i="0" u="none" kern="1200" baseline="0">
                <a:solidFill>
                  <a:schemeClr val="tx1"/>
                </a:solidFill>
                <a:latin typeface="Calibri" pitchFamily="34" charset="0"/>
                <a:ea typeface="+mj-ea"/>
                <a:cs typeface="+mj-cs"/>
              </a:defRPr>
            </a:lvl1pPr>
          </a:lstStyle>
          <a:p>
            <a:pPr lvl="0"/>
            <a:r>
              <a:t>Example Circuit</a:t>
            </a:r>
          </a:p>
        </p:txBody>
      </p:sp>
      <p:pic>
        <p:nvPicPr>
          <p:cNvPr id="25603" name="Content Placeholder 3" descr="circuit1.jpg"/>
          <p:cNvPicPr>
            <a:picLocks noGrp="1" noChangeAspect="1"/>
          </p:cNvPicPr>
          <p:nvPr>
            <p:ph idx="1"/>
          </p:nvPr>
        </p:nvPicPr>
        <p:blipFill>
          <a:blip r:embed="rId2"/>
          <a:stretch>
            <a:fillRect/>
          </a:stretch>
        </p:blipFill>
        <p:spPr>
          <a:xfrm>
            <a:off x="609600" y="1447800"/>
            <a:ext cx="7712075" cy="3389313"/>
          </a:xfrm>
          <a:prstGeom prst="rect">
            <a:avLst/>
          </a:prstGeom>
          <a:noFill/>
          <a:ln>
            <a:miter lim="800000"/>
          </a:ln>
        </p:spPr>
      </p:pic>
      <p:sp>
        <p:nvSpPr>
          <p:cNvPr id="25604" name="TextBox 4"/>
          <p:cNvSpPr txBox="1"/>
          <p:nvPr/>
        </p:nvSpPr>
        <p:spPr>
          <a:xfrm>
            <a:off x="762000" y="5029200"/>
            <a:ext cx="7888288" cy="1077913"/>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3200"/>
              <a:t>Solve for the currents through each resistor </a:t>
            </a:r>
          </a:p>
          <a:p>
            <a:pPr marL="0" lvl="0" indent="0" eaLnBrk="1" hangingPunct="1"/>
            <a:r>
              <a:rPr lang="en-US" altLang="en-US" sz="3200"/>
              <a:t>And the voltages across each resistor</a:t>
            </a:r>
          </a:p>
        </p:txBody>
      </p:sp>
      <p:pic>
        <p:nvPicPr>
          <p:cNvPr id="25605" name="Picture 2" descr="RIMT University"/>
          <p:cNvPicPr>
            <a:picLocks noChangeAspect="1"/>
          </p:cNvPicPr>
          <p:nvPr/>
        </p:nvPicPr>
        <p:blipFill>
          <a:blip r:embed="rId3"/>
          <a:stretch>
            <a:fillRect/>
          </a:stretch>
        </p:blipFill>
        <p:spPr>
          <a:xfrm>
            <a:off x="6943725" y="180975"/>
            <a:ext cx="1970088" cy="895350"/>
          </a:xfrm>
          <a:prstGeom prst="rect">
            <a:avLst/>
          </a:prstGeom>
          <a:noFill/>
          <a:ln>
            <a:noFill/>
            <a:miter lim="800000"/>
          </a:ln>
        </p:spPr>
      </p:pic>
      <p:sp>
        <p:nvSpPr>
          <p:cNvPr id="25606" name="Rectangle 5">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25607" name="Rectangle 6"/>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09600" y="0"/>
            <a:ext cx="7772400" cy="1143000"/>
          </a:xfrm>
          <a:noFill/>
          <a:ln>
            <a:miter lim="800000"/>
          </a:ln>
        </p:spPr>
        <p:txBody>
          <a:bodyPr wrap="square" lIns="91440" tIns="45720" rIns="91440" bIns="45720" anchor="ctr" anchorCtr="0"/>
          <a:lstStyle>
            <a:lvl1pPr marL="0" indent="0" algn="ctr" defTabSz="914400" rtl="0" eaLnBrk="1" fontAlgn="base" latinLnBrk="0" hangingPunct="1">
              <a:lnSpc>
                <a:spcPct val="100000"/>
              </a:lnSpc>
              <a:spcBef>
                <a:spcPct val="0"/>
              </a:spcBef>
              <a:spcAft>
                <a:spcPct val="0"/>
              </a:spcAft>
              <a:buClrTx/>
              <a:buSzTx/>
              <a:buFontTx/>
              <a:buNone/>
              <a:defRPr kumimoji="0" lang="en-US" altLang="en-US" sz="4400" b="0" i="0" u="none" kern="1200" baseline="0">
                <a:solidFill>
                  <a:schemeClr val="tx1"/>
                </a:solidFill>
                <a:latin typeface="Calibri" pitchFamily="34" charset="0"/>
                <a:ea typeface="+mj-ea"/>
                <a:cs typeface="+mj-cs"/>
              </a:defRPr>
            </a:lvl1pPr>
          </a:lstStyle>
          <a:p>
            <a:pPr lvl="0"/>
            <a:r>
              <a:t>Example Circuit</a:t>
            </a:r>
          </a:p>
        </p:txBody>
      </p:sp>
      <p:pic>
        <p:nvPicPr>
          <p:cNvPr id="26627" name="Content Placeholder 3" descr="circuit1.jpg"/>
          <p:cNvPicPr>
            <a:picLocks noGrp="1" noChangeAspect="1"/>
          </p:cNvPicPr>
          <p:nvPr>
            <p:ph idx="1"/>
          </p:nvPr>
        </p:nvPicPr>
        <p:blipFill>
          <a:blip r:embed="rId2"/>
          <a:stretch>
            <a:fillRect/>
          </a:stretch>
        </p:blipFill>
        <p:spPr>
          <a:xfrm>
            <a:off x="609600" y="1447800"/>
            <a:ext cx="7712075" cy="3389313"/>
          </a:xfrm>
          <a:prstGeom prst="rect">
            <a:avLst/>
          </a:prstGeom>
          <a:noFill/>
          <a:ln>
            <a:miter lim="800000"/>
          </a:ln>
        </p:spPr>
      </p:pic>
      <p:sp>
        <p:nvSpPr>
          <p:cNvPr id="26628" name="TextBox 4"/>
          <p:cNvSpPr txBox="1"/>
          <p:nvPr/>
        </p:nvSpPr>
        <p:spPr>
          <a:xfrm>
            <a:off x="1295400" y="5029200"/>
            <a:ext cx="6527800" cy="1077913"/>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3200"/>
              <a:t>Using Ohm’s law, add polarities and</a:t>
            </a:r>
          </a:p>
          <a:p>
            <a:pPr marL="0" lvl="0" indent="0" eaLnBrk="1" hangingPunct="1"/>
            <a:r>
              <a:rPr lang="en-US" altLang="en-US" sz="3200"/>
              <a:t>expressions for each resistor voltage</a:t>
            </a:r>
          </a:p>
        </p:txBody>
      </p:sp>
      <p:sp>
        <p:nvSpPr>
          <p:cNvPr id="26629" name="TextBox 5"/>
          <p:cNvSpPr txBox="1"/>
          <p:nvPr/>
        </p:nvSpPr>
        <p:spPr>
          <a:xfrm>
            <a:off x="2590800" y="1600200"/>
            <a:ext cx="1684338" cy="8921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800">
                <a:solidFill>
                  <a:srgbClr val="FF0000"/>
                </a:solidFill>
              </a:rPr>
              <a:t>+</a:t>
            </a:r>
            <a:r>
              <a:rPr lang="en-US" altLang="en-US" sz="2800"/>
              <a:t> </a:t>
            </a:r>
            <a:r>
              <a:rPr lang="en-US" altLang="en-US" sz="2800">
                <a:solidFill>
                  <a:srgbClr val="FF0000"/>
                </a:solidFill>
              </a:rPr>
              <a:t>I</a:t>
            </a:r>
            <a:r>
              <a:rPr lang="en-US" altLang="en-US" sz="2800" baseline="-25000">
                <a:solidFill>
                  <a:srgbClr val="FF0000"/>
                </a:solidFill>
              </a:rPr>
              <a:t>1</a:t>
            </a:r>
            <a:r>
              <a:rPr lang="en-US" altLang="en-US" sz="2800">
                <a:solidFill>
                  <a:srgbClr val="FF0000"/>
                </a:solidFill>
              </a:rPr>
              <a:t>∙10</a:t>
            </a:r>
            <a:r>
              <a:rPr lang="el-GR" altLang="en-US" sz="2800">
                <a:solidFill>
                  <a:srgbClr val="FF0000"/>
                </a:solidFill>
              </a:rPr>
              <a:t>Ω</a:t>
            </a:r>
            <a:r>
              <a:rPr lang="en-US" altLang="en-US" sz="2800">
                <a:solidFill>
                  <a:srgbClr val="FF0000"/>
                </a:solidFill>
              </a:rPr>
              <a:t> -</a:t>
            </a:r>
          </a:p>
          <a:p>
            <a:pPr marL="0" lvl="0" indent="0" eaLnBrk="1" hangingPunct="1"/>
            <a:endParaRPr lang="en-US" altLang="en-US" sz="2400"/>
          </a:p>
        </p:txBody>
      </p:sp>
      <p:sp>
        <p:nvSpPr>
          <p:cNvPr id="26630" name="TextBox 6"/>
          <p:cNvSpPr txBox="1"/>
          <p:nvPr/>
        </p:nvSpPr>
        <p:spPr>
          <a:xfrm>
            <a:off x="3581400" y="2590800"/>
            <a:ext cx="1017588" cy="1754188"/>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800">
                <a:solidFill>
                  <a:srgbClr val="FF0000"/>
                </a:solidFill>
              </a:rPr>
              <a:t>      +</a:t>
            </a:r>
            <a:r>
              <a:rPr lang="en-US" altLang="en-US" sz="2800"/>
              <a:t> </a:t>
            </a:r>
          </a:p>
          <a:p>
            <a:pPr marL="0" lvl="0" indent="0" eaLnBrk="1" hangingPunct="1"/>
            <a:r>
              <a:rPr lang="en-US" altLang="en-US" sz="2800">
                <a:solidFill>
                  <a:srgbClr val="FF0000"/>
                </a:solidFill>
              </a:rPr>
              <a:t>I</a:t>
            </a:r>
            <a:r>
              <a:rPr lang="en-US" altLang="en-US" sz="2800" baseline="-25000">
                <a:solidFill>
                  <a:srgbClr val="FF0000"/>
                </a:solidFill>
              </a:rPr>
              <a:t>2</a:t>
            </a:r>
            <a:r>
              <a:rPr lang="en-US" altLang="en-US" sz="2800">
                <a:solidFill>
                  <a:srgbClr val="FF0000"/>
                </a:solidFill>
              </a:rPr>
              <a:t>∙8</a:t>
            </a:r>
            <a:r>
              <a:rPr lang="el-GR" altLang="en-US" sz="2800">
                <a:solidFill>
                  <a:srgbClr val="FF0000"/>
                </a:solidFill>
              </a:rPr>
              <a:t>Ω</a:t>
            </a:r>
            <a:endParaRPr lang="en-US" altLang="en-US" sz="2800">
              <a:solidFill>
                <a:srgbClr val="FF0000"/>
              </a:solidFill>
            </a:endParaRPr>
          </a:p>
          <a:p>
            <a:pPr marL="0" lvl="0" indent="0" eaLnBrk="1" hangingPunct="1"/>
            <a:r>
              <a:rPr lang="en-US" altLang="en-US" sz="2800">
                <a:solidFill>
                  <a:srgbClr val="FF0000"/>
                </a:solidFill>
              </a:rPr>
              <a:t>       -</a:t>
            </a:r>
          </a:p>
          <a:p>
            <a:pPr marL="0" lvl="0" indent="0" eaLnBrk="1" hangingPunct="1"/>
            <a:endParaRPr lang="en-US" altLang="en-US" sz="2400"/>
          </a:p>
        </p:txBody>
      </p:sp>
      <p:sp>
        <p:nvSpPr>
          <p:cNvPr id="26631" name="TextBox 7"/>
          <p:cNvSpPr txBox="1"/>
          <p:nvPr/>
        </p:nvSpPr>
        <p:spPr>
          <a:xfrm>
            <a:off x="5181600" y="1600200"/>
            <a:ext cx="1595438" cy="8921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800">
                <a:solidFill>
                  <a:srgbClr val="FF0000"/>
                </a:solidFill>
              </a:rPr>
              <a:t>+ I</a:t>
            </a:r>
            <a:r>
              <a:rPr lang="en-US" altLang="en-US" sz="2800" baseline="-25000">
                <a:solidFill>
                  <a:srgbClr val="FF0000"/>
                </a:solidFill>
              </a:rPr>
              <a:t>3</a:t>
            </a:r>
            <a:r>
              <a:rPr lang="en-US" altLang="en-US" sz="2800">
                <a:solidFill>
                  <a:srgbClr val="FF0000"/>
                </a:solidFill>
              </a:rPr>
              <a:t>∙6</a:t>
            </a:r>
            <a:r>
              <a:rPr lang="el-GR" altLang="en-US" sz="2800">
                <a:solidFill>
                  <a:srgbClr val="FF0000"/>
                </a:solidFill>
              </a:rPr>
              <a:t>Ω</a:t>
            </a:r>
            <a:r>
              <a:rPr lang="en-US" altLang="en-US" sz="2800">
                <a:solidFill>
                  <a:srgbClr val="FF0000"/>
                </a:solidFill>
              </a:rPr>
              <a:t>  -</a:t>
            </a:r>
          </a:p>
          <a:p>
            <a:pPr marL="0" lvl="0" indent="0" eaLnBrk="1" hangingPunct="1"/>
            <a:endParaRPr lang="en-US" altLang="en-US" sz="2400"/>
          </a:p>
        </p:txBody>
      </p:sp>
      <p:sp>
        <p:nvSpPr>
          <p:cNvPr id="26632" name="TextBox 8"/>
          <p:cNvSpPr txBox="1"/>
          <p:nvPr/>
        </p:nvSpPr>
        <p:spPr>
          <a:xfrm>
            <a:off x="6324600" y="2438400"/>
            <a:ext cx="1017588" cy="1754188"/>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800">
                <a:solidFill>
                  <a:srgbClr val="FF0000"/>
                </a:solidFill>
              </a:rPr>
              <a:t>      +</a:t>
            </a:r>
            <a:r>
              <a:rPr lang="en-US" altLang="en-US" sz="2800"/>
              <a:t> </a:t>
            </a:r>
          </a:p>
          <a:p>
            <a:pPr marL="0" lvl="0" indent="0" eaLnBrk="1" hangingPunct="1"/>
            <a:r>
              <a:rPr lang="en-US" altLang="en-US" sz="2800">
                <a:solidFill>
                  <a:srgbClr val="FF0000"/>
                </a:solidFill>
              </a:rPr>
              <a:t>I</a:t>
            </a:r>
            <a:r>
              <a:rPr lang="en-US" altLang="en-US" sz="2800" baseline="-25000">
                <a:solidFill>
                  <a:srgbClr val="FF0000"/>
                </a:solidFill>
              </a:rPr>
              <a:t>3</a:t>
            </a:r>
            <a:r>
              <a:rPr lang="en-US" altLang="en-US" sz="2800">
                <a:solidFill>
                  <a:srgbClr val="FF0000"/>
                </a:solidFill>
              </a:rPr>
              <a:t>∙4</a:t>
            </a:r>
            <a:r>
              <a:rPr lang="el-GR" altLang="en-US" sz="2800">
                <a:solidFill>
                  <a:srgbClr val="FF0000"/>
                </a:solidFill>
              </a:rPr>
              <a:t>Ω</a:t>
            </a:r>
            <a:endParaRPr lang="en-US" altLang="en-US" sz="2800">
              <a:solidFill>
                <a:srgbClr val="FF0000"/>
              </a:solidFill>
            </a:endParaRPr>
          </a:p>
          <a:p>
            <a:pPr marL="0" lvl="0" indent="0" eaLnBrk="1" hangingPunct="1"/>
            <a:r>
              <a:rPr lang="en-US" altLang="en-US" sz="2800">
                <a:solidFill>
                  <a:srgbClr val="FF0000"/>
                </a:solidFill>
              </a:rPr>
              <a:t>       -</a:t>
            </a:r>
          </a:p>
          <a:p>
            <a:pPr marL="0" lvl="0" indent="0" eaLnBrk="1" hangingPunct="1"/>
            <a:endParaRPr lang="en-US" altLang="en-US" sz="2400"/>
          </a:p>
        </p:txBody>
      </p:sp>
      <p:pic>
        <p:nvPicPr>
          <p:cNvPr id="26633" name="Picture 2" descr="RIMT University"/>
          <p:cNvPicPr>
            <a:picLocks noChangeAspect="1"/>
          </p:cNvPicPr>
          <p:nvPr/>
        </p:nvPicPr>
        <p:blipFill>
          <a:blip r:embed="rId3"/>
          <a:stretch>
            <a:fillRect/>
          </a:stretch>
        </p:blipFill>
        <p:spPr>
          <a:xfrm>
            <a:off x="6943725" y="180975"/>
            <a:ext cx="1970088" cy="895350"/>
          </a:xfrm>
          <a:prstGeom prst="rect">
            <a:avLst/>
          </a:prstGeom>
          <a:noFill/>
          <a:ln>
            <a:noFill/>
            <a:miter lim="800000"/>
          </a:ln>
        </p:spPr>
      </p:pic>
      <p:sp>
        <p:nvSpPr>
          <p:cNvPr id="26634" name="Rectangle 10">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26635" name="Rectangle 11"/>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dur="500" fill="hold" nodeType="clickEffect">
                                  <p:stCondLst>
                                    <p:cond delay="0"/>
                                  </p:stCondLst>
                                  <p:childTnLst>
                                    <p:set>
                                      <p:cBhvr>
                                        <p:cTn id="6" dur="1" fill="hold">
                                          <p:stCondLst>
                                            <p:cond delay="0"/>
                                          </p:stCondLst>
                                        </p:cTn>
                                        <p:tgtEl>
                                          <p:spTgt spid="26629">
                                            <p:txEl>
                                              <p:pRg st="0" end="0"/>
                                            </p:txEl>
                                          </p:spTgt>
                                        </p:tgtEl>
                                        <p:attrNameLst>
                                          <p:attrName>style.visibility</p:attrName>
                                        </p:attrNameLst>
                                      </p:cBhvr>
                                      <p:to>
                                        <p:strVal val="visible"/>
                                      </p:to>
                                    </p:set>
                                    <p:anim calcmode="lin" valueType="num">
                                      <p:cBhvr additive="base">
                                        <p:cTn id="7" dur="500" fill="hold"/>
                                        <p:tgtEl>
                                          <p:spTgt spid="2662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dur="500" fill="hold" nodeType="clickEffect">
                                  <p:stCondLst>
                                    <p:cond delay="0"/>
                                  </p:stCondLst>
                                  <p:childTnLst>
                                    <p:set>
                                      <p:cBhvr>
                                        <p:cTn id="12" dur="1" fill="hold">
                                          <p:stCondLst>
                                            <p:cond delay="0"/>
                                          </p:stCondLst>
                                        </p:cTn>
                                        <p:tgtEl>
                                          <p:spTgt spid="26631">
                                            <p:txEl>
                                              <p:pRg st="0" end="0"/>
                                            </p:txEl>
                                          </p:spTgt>
                                        </p:tgtEl>
                                        <p:attrNameLst>
                                          <p:attrName>style.visibility</p:attrName>
                                        </p:attrNameLst>
                                      </p:cBhvr>
                                      <p:to>
                                        <p:strVal val="visible"/>
                                      </p:to>
                                    </p:set>
                                    <p:anim calcmode="lin" valueType="num">
                                      <p:cBhvr additive="base">
                                        <p:cTn id="13" dur="500" fill="hold"/>
                                        <p:tgtEl>
                                          <p:spTgt spid="2663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dur="500" fill="hold" nodeType="clickEffect">
                                  <p:stCondLst>
                                    <p:cond delay="0"/>
                                  </p:stCondLst>
                                  <p:childTnLst>
                                    <p:set>
                                      <p:cBhvr>
                                        <p:cTn id="18" dur="1" fill="hold">
                                          <p:stCondLst>
                                            <p:cond delay="0"/>
                                          </p:stCondLst>
                                        </p:cTn>
                                        <p:tgtEl>
                                          <p:spTgt spid="26632">
                                            <p:txEl>
                                              <p:pRg st="0" end="0"/>
                                            </p:txEl>
                                          </p:spTgt>
                                        </p:tgtEl>
                                        <p:attrNameLst>
                                          <p:attrName>style.visibility</p:attrName>
                                        </p:attrNameLst>
                                      </p:cBhvr>
                                      <p:to>
                                        <p:strVal val="visible"/>
                                      </p:to>
                                    </p:set>
                                    <p:anim calcmode="lin" valueType="num">
                                      <p:cBhvr additive="base">
                                        <p:cTn id="19" dur="500" fill="hold"/>
                                        <p:tgtEl>
                                          <p:spTgt spid="266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32">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dur="500" fill="hold" nodeType="withEffect">
                                  <p:stCondLst>
                                    <p:cond delay="0"/>
                                  </p:stCondLst>
                                  <p:childTnLst>
                                    <p:set>
                                      <p:cBhvr>
                                        <p:cTn id="22" dur="1" fill="hold">
                                          <p:stCondLst>
                                            <p:cond delay="0"/>
                                          </p:stCondLst>
                                        </p:cTn>
                                        <p:tgtEl>
                                          <p:spTgt spid="26632">
                                            <p:txEl>
                                              <p:pRg st="1" end="1"/>
                                            </p:txEl>
                                          </p:spTgt>
                                        </p:tgtEl>
                                        <p:attrNameLst>
                                          <p:attrName>style.visibility</p:attrName>
                                        </p:attrNameLst>
                                      </p:cBhvr>
                                      <p:to>
                                        <p:strVal val="visible"/>
                                      </p:to>
                                    </p:set>
                                    <p:anim calcmode="lin" valueType="num">
                                      <p:cBhvr additive="base">
                                        <p:cTn id="23" dur="500" fill="hold"/>
                                        <p:tgtEl>
                                          <p:spTgt spid="26632">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6632">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dur="500" fill="hold" nodeType="withEffect">
                                  <p:stCondLst>
                                    <p:cond delay="0"/>
                                  </p:stCondLst>
                                  <p:childTnLst>
                                    <p:set>
                                      <p:cBhvr>
                                        <p:cTn id="26" dur="1" fill="hold">
                                          <p:stCondLst>
                                            <p:cond delay="0"/>
                                          </p:stCondLst>
                                        </p:cTn>
                                        <p:tgtEl>
                                          <p:spTgt spid="26632">
                                            <p:txEl>
                                              <p:pRg st="2" end="2"/>
                                            </p:txEl>
                                          </p:spTgt>
                                        </p:tgtEl>
                                        <p:attrNameLst>
                                          <p:attrName>style.visibility</p:attrName>
                                        </p:attrNameLst>
                                      </p:cBhvr>
                                      <p:to>
                                        <p:strVal val="visible"/>
                                      </p:to>
                                    </p:set>
                                    <p:anim calcmode="lin" valueType="num">
                                      <p:cBhvr additive="base">
                                        <p:cTn id="27" dur="500" fill="hold"/>
                                        <p:tgtEl>
                                          <p:spTgt spid="26632">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663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dur="500" fill="hold" nodeType="clickEffect">
                                  <p:stCondLst>
                                    <p:cond delay="0"/>
                                  </p:stCondLst>
                                  <p:childTnLst>
                                    <p:set>
                                      <p:cBhvr>
                                        <p:cTn id="32" dur="1" fill="hold">
                                          <p:stCondLst>
                                            <p:cond delay="0"/>
                                          </p:stCondLst>
                                        </p:cTn>
                                        <p:tgtEl>
                                          <p:spTgt spid="26630">
                                            <p:txEl>
                                              <p:pRg st="0" end="0"/>
                                            </p:txEl>
                                          </p:spTgt>
                                        </p:tgtEl>
                                        <p:attrNameLst>
                                          <p:attrName>style.visibility</p:attrName>
                                        </p:attrNameLst>
                                      </p:cBhvr>
                                      <p:to>
                                        <p:strVal val="visible"/>
                                      </p:to>
                                    </p:set>
                                    <p:anim calcmode="lin" valueType="num">
                                      <p:cBhvr additive="base">
                                        <p:cTn id="33" dur="500" fill="hold"/>
                                        <p:tgtEl>
                                          <p:spTgt spid="26630">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6630">
                                            <p:txEl>
                                              <p:pRg st="0" end="0"/>
                                            </p:txEl>
                                          </p:spTgt>
                                        </p:tgtEl>
                                        <p:attrNameLst>
                                          <p:attrName>ppt_y</p:attrName>
                                        </p:attrNameLst>
                                      </p:cBhvr>
                                      <p:tavLst>
                                        <p:tav tm="0">
                                          <p:val>
                                            <p:strVal val="1+#ppt_h/2"/>
                                          </p:val>
                                        </p:tav>
                                        <p:tav tm="100000">
                                          <p:val>
                                            <p:strVal val="#ppt_y"/>
                                          </p:val>
                                        </p:tav>
                                      </p:tavLst>
                                    </p:anim>
                                  </p:childTnLst>
                                </p:cTn>
                              </p:par>
                              <p:par>
                                <p:cTn id="35" presetID="2" presetClass="entr" presetSubtype="4" dur="500" fill="hold" nodeType="withEffect">
                                  <p:stCondLst>
                                    <p:cond delay="0"/>
                                  </p:stCondLst>
                                  <p:childTnLst>
                                    <p:set>
                                      <p:cBhvr>
                                        <p:cTn id="36" dur="1" fill="hold">
                                          <p:stCondLst>
                                            <p:cond delay="0"/>
                                          </p:stCondLst>
                                        </p:cTn>
                                        <p:tgtEl>
                                          <p:spTgt spid="26630">
                                            <p:txEl>
                                              <p:pRg st="1" end="1"/>
                                            </p:txEl>
                                          </p:spTgt>
                                        </p:tgtEl>
                                        <p:attrNameLst>
                                          <p:attrName>style.visibility</p:attrName>
                                        </p:attrNameLst>
                                      </p:cBhvr>
                                      <p:to>
                                        <p:strVal val="visible"/>
                                      </p:to>
                                    </p:set>
                                    <p:anim calcmode="lin" valueType="num">
                                      <p:cBhvr additive="base">
                                        <p:cTn id="37" dur="500" fill="hold"/>
                                        <p:tgtEl>
                                          <p:spTgt spid="26630">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30">
                                            <p:txEl>
                                              <p:pRg st="1" end="1"/>
                                            </p:txEl>
                                          </p:spTgt>
                                        </p:tgtEl>
                                        <p:attrNameLst>
                                          <p:attrName>ppt_y</p:attrName>
                                        </p:attrNameLst>
                                      </p:cBhvr>
                                      <p:tavLst>
                                        <p:tav tm="0">
                                          <p:val>
                                            <p:strVal val="1+#ppt_h/2"/>
                                          </p:val>
                                        </p:tav>
                                        <p:tav tm="100000">
                                          <p:val>
                                            <p:strVal val="#ppt_y"/>
                                          </p:val>
                                        </p:tav>
                                      </p:tavLst>
                                    </p:anim>
                                  </p:childTnLst>
                                </p:cTn>
                              </p:par>
                              <p:par>
                                <p:cTn id="39" presetID="2" presetClass="entr" presetSubtype="4" dur="500" fill="hold" nodeType="withEffect">
                                  <p:stCondLst>
                                    <p:cond delay="0"/>
                                  </p:stCondLst>
                                  <p:childTnLst>
                                    <p:set>
                                      <p:cBhvr>
                                        <p:cTn id="40" dur="1" fill="hold">
                                          <p:stCondLst>
                                            <p:cond delay="0"/>
                                          </p:stCondLst>
                                        </p:cTn>
                                        <p:tgtEl>
                                          <p:spTgt spid="26630">
                                            <p:txEl>
                                              <p:pRg st="2" end="2"/>
                                            </p:txEl>
                                          </p:spTgt>
                                        </p:tgtEl>
                                        <p:attrNameLst>
                                          <p:attrName>style.visibility</p:attrName>
                                        </p:attrNameLst>
                                      </p:cBhvr>
                                      <p:to>
                                        <p:strVal val="visible"/>
                                      </p:to>
                                    </p:set>
                                    <p:anim calcmode="lin" valueType="num">
                                      <p:cBhvr additive="base">
                                        <p:cTn id="41" dur="500" fill="hold"/>
                                        <p:tgtEl>
                                          <p:spTgt spid="26630">
                                            <p:txEl>
                                              <p:pRg st="2" end="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663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09600" y="228600"/>
            <a:ext cx="7772400" cy="1143000"/>
          </a:xfrm>
          <a:noFill/>
          <a:ln>
            <a:miter lim="800000"/>
          </a:ln>
        </p:spPr>
        <p:txBody>
          <a:bodyPr wrap="square" lIns="91440" tIns="45720" rIns="91440" bIns="45720" anchor="ctr" anchorCtr="0"/>
          <a:lstStyle>
            <a:lvl1pPr marL="0" indent="0" algn="ctr" defTabSz="914400" rtl="0" eaLnBrk="1" fontAlgn="base" latinLnBrk="0" hangingPunct="1">
              <a:lnSpc>
                <a:spcPct val="100000"/>
              </a:lnSpc>
              <a:spcBef>
                <a:spcPct val="0"/>
              </a:spcBef>
              <a:spcAft>
                <a:spcPct val="0"/>
              </a:spcAft>
              <a:buClrTx/>
              <a:buSzTx/>
              <a:buFontTx/>
              <a:buNone/>
              <a:defRPr kumimoji="0" lang="en-US" altLang="en-US" sz="4400" b="0" i="0" u="none" kern="1200" baseline="0">
                <a:solidFill>
                  <a:schemeClr val="tx1"/>
                </a:solidFill>
                <a:latin typeface="Calibri" pitchFamily="34" charset="0"/>
                <a:ea typeface="+mj-ea"/>
                <a:cs typeface="+mj-cs"/>
              </a:defRPr>
            </a:lvl1pPr>
          </a:lstStyle>
          <a:p>
            <a:pPr lvl="0"/>
            <a:r>
              <a:t>Example Circuit</a:t>
            </a:r>
          </a:p>
        </p:txBody>
      </p:sp>
      <p:pic>
        <p:nvPicPr>
          <p:cNvPr id="27651" name="Content Placeholder 3" descr="circuit1.jpg"/>
          <p:cNvPicPr>
            <a:picLocks noGrp="1" noChangeAspect="1"/>
          </p:cNvPicPr>
          <p:nvPr>
            <p:ph idx="1"/>
          </p:nvPr>
        </p:nvPicPr>
        <p:blipFill>
          <a:blip r:embed="rId2"/>
          <a:stretch>
            <a:fillRect/>
          </a:stretch>
        </p:blipFill>
        <p:spPr>
          <a:xfrm>
            <a:off x="609600" y="1447800"/>
            <a:ext cx="7712075" cy="3389313"/>
          </a:xfrm>
          <a:prstGeom prst="rect">
            <a:avLst/>
          </a:prstGeom>
          <a:noFill/>
          <a:ln>
            <a:miter lim="800000"/>
          </a:ln>
        </p:spPr>
      </p:pic>
      <p:sp>
        <p:nvSpPr>
          <p:cNvPr id="27652" name="TextBox 4"/>
          <p:cNvSpPr txBox="1"/>
          <p:nvPr/>
        </p:nvSpPr>
        <p:spPr>
          <a:xfrm>
            <a:off x="914400" y="5029200"/>
            <a:ext cx="7413625" cy="1077913"/>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3200"/>
              <a:t>Write 1</a:t>
            </a:r>
            <a:r>
              <a:rPr lang="en-US" altLang="en-US" sz="3200" baseline="30000"/>
              <a:t>st</a:t>
            </a:r>
            <a:r>
              <a:rPr lang="en-US" altLang="en-US" sz="3200"/>
              <a:t> Kirchoff’s voltage law equation</a:t>
            </a:r>
          </a:p>
          <a:p>
            <a:pPr marL="0" lvl="0" indent="0" eaLnBrk="1" hangingPunct="1"/>
            <a:r>
              <a:rPr lang="en-US" altLang="en-US" sz="3200"/>
              <a:t>           -50 v + </a:t>
            </a:r>
            <a:r>
              <a:rPr lang="en-US" altLang="en-US" sz="3200">
                <a:solidFill>
                  <a:schemeClr val="accent2"/>
                </a:solidFill>
              </a:rPr>
              <a:t>I</a:t>
            </a:r>
            <a:r>
              <a:rPr lang="en-US" altLang="en-US" sz="3200" baseline="-25000">
                <a:solidFill>
                  <a:schemeClr val="accent2"/>
                </a:solidFill>
              </a:rPr>
              <a:t>1</a:t>
            </a:r>
            <a:r>
              <a:rPr lang="en-US" altLang="en-US" sz="3200">
                <a:solidFill>
                  <a:schemeClr val="accent2"/>
                </a:solidFill>
              </a:rPr>
              <a:t>∙10</a:t>
            </a:r>
            <a:r>
              <a:rPr lang="el-GR" altLang="en-US" sz="3200">
                <a:solidFill>
                  <a:schemeClr val="accent2"/>
                </a:solidFill>
              </a:rPr>
              <a:t>Ω</a:t>
            </a:r>
            <a:r>
              <a:rPr lang="en-US" altLang="en-US" sz="3200">
                <a:solidFill>
                  <a:schemeClr val="accent2"/>
                </a:solidFill>
              </a:rPr>
              <a:t>  + I</a:t>
            </a:r>
            <a:r>
              <a:rPr lang="en-US" altLang="en-US" sz="3200" baseline="-25000">
                <a:solidFill>
                  <a:schemeClr val="accent2"/>
                </a:solidFill>
              </a:rPr>
              <a:t>2</a:t>
            </a:r>
            <a:r>
              <a:rPr lang="en-US" altLang="en-US" sz="3200">
                <a:solidFill>
                  <a:schemeClr val="accent2"/>
                </a:solidFill>
              </a:rPr>
              <a:t>∙8</a:t>
            </a:r>
            <a:r>
              <a:rPr lang="el-GR" altLang="en-US" sz="3200">
                <a:solidFill>
                  <a:schemeClr val="accent2"/>
                </a:solidFill>
              </a:rPr>
              <a:t>Ω</a:t>
            </a:r>
            <a:r>
              <a:rPr lang="en-US" altLang="en-US" sz="3200">
                <a:solidFill>
                  <a:schemeClr val="accent2"/>
                </a:solidFill>
              </a:rPr>
              <a:t> = 0</a:t>
            </a:r>
          </a:p>
        </p:txBody>
      </p:sp>
      <p:sp>
        <p:nvSpPr>
          <p:cNvPr id="27653" name="TextBox 5"/>
          <p:cNvSpPr txBox="1"/>
          <p:nvPr/>
        </p:nvSpPr>
        <p:spPr>
          <a:xfrm>
            <a:off x="2590800" y="1600200"/>
            <a:ext cx="1684338" cy="8921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800">
                <a:solidFill>
                  <a:srgbClr val="FF0000"/>
                </a:solidFill>
              </a:rPr>
              <a:t>+</a:t>
            </a:r>
            <a:r>
              <a:rPr lang="en-US" altLang="en-US" sz="2800"/>
              <a:t> </a:t>
            </a:r>
            <a:r>
              <a:rPr lang="en-US" altLang="en-US" sz="2800">
                <a:solidFill>
                  <a:srgbClr val="FF0000"/>
                </a:solidFill>
              </a:rPr>
              <a:t>I</a:t>
            </a:r>
            <a:r>
              <a:rPr lang="en-US" altLang="en-US" sz="2800" baseline="-25000">
                <a:solidFill>
                  <a:srgbClr val="FF0000"/>
                </a:solidFill>
              </a:rPr>
              <a:t>1</a:t>
            </a:r>
            <a:r>
              <a:rPr lang="en-US" altLang="en-US" sz="2800">
                <a:solidFill>
                  <a:srgbClr val="FF0000"/>
                </a:solidFill>
              </a:rPr>
              <a:t>∙10</a:t>
            </a:r>
            <a:r>
              <a:rPr lang="el-GR" altLang="en-US" sz="2800">
                <a:solidFill>
                  <a:srgbClr val="FF0000"/>
                </a:solidFill>
              </a:rPr>
              <a:t>Ω</a:t>
            </a:r>
            <a:r>
              <a:rPr lang="en-US" altLang="en-US" sz="2800">
                <a:solidFill>
                  <a:srgbClr val="FF0000"/>
                </a:solidFill>
              </a:rPr>
              <a:t> -</a:t>
            </a:r>
          </a:p>
          <a:p>
            <a:pPr marL="0" lvl="0" indent="0" eaLnBrk="1" hangingPunct="1"/>
            <a:endParaRPr lang="en-US" altLang="en-US" sz="2400"/>
          </a:p>
        </p:txBody>
      </p:sp>
      <p:sp>
        <p:nvSpPr>
          <p:cNvPr id="27654" name="TextBox 6"/>
          <p:cNvSpPr txBox="1"/>
          <p:nvPr/>
        </p:nvSpPr>
        <p:spPr>
          <a:xfrm>
            <a:off x="3581400" y="2590800"/>
            <a:ext cx="1017588" cy="1754188"/>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800">
                <a:solidFill>
                  <a:srgbClr val="FF0000"/>
                </a:solidFill>
              </a:rPr>
              <a:t>      +</a:t>
            </a:r>
            <a:r>
              <a:rPr lang="en-US" altLang="en-US" sz="2800"/>
              <a:t> </a:t>
            </a:r>
          </a:p>
          <a:p>
            <a:pPr marL="0" lvl="0" indent="0" eaLnBrk="1" hangingPunct="1"/>
            <a:r>
              <a:rPr lang="en-US" altLang="en-US" sz="2800">
                <a:solidFill>
                  <a:srgbClr val="FF0000"/>
                </a:solidFill>
              </a:rPr>
              <a:t>I</a:t>
            </a:r>
            <a:r>
              <a:rPr lang="en-US" altLang="en-US" sz="2800" baseline="-25000">
                <a:solidFill>
                  <a:srgbClr val="FF0000"/>
                </a:solidFill>
              </a:rPr>
              <a:t>2</a:t>
            </a:r>
            <a:r>
              <a:rPr lang="en-US" altLang="en-US" sz="2800">
                <a:solidFill>
                  <a:srgbClr val="FF0000"/>
                </a:solidFill>
              </a:rPr>
              <a:t>∙8</a:t>
            </a:r>
            <a:r>
              <a:rPr lang="el-GR" altLang="en-US" sz="2800">
                <a:solidFill>
                  <a:srgbClr val="FF0000"/>
                </a:solidFill>
              </a:rPr>
              <a:t>Ω</a:t>
            </a:r>
            <a:endParaRPr lang="en-US" altLang="en-US" sz="2800">
              <a:solidFill>
                <a:srgbClr val="FF0000"/>
              </a:solidFill>
            </a:endParaRPr>
          </a:p>
          <a:p>
            <a:pPr marL="0" lvl="0" indent="0" eaLnBrk="1" hangingPunct="1"/>
            <a:r>
              <a:rPr lang="en-US" altLang="en-US" sz="2800">
                <a:solidFill>
                  <a:srgbClr val="FF0000"/>
                </a:solidFill>
              </a:rPr>
              <a:t>       -</a:t>
            </a:r>
          </a:p>
          <a:p>
            <a:pPr marL="0" lvl="0" indent="0" eaLnBrk="1" hangingPunct="1"/>
            <a:endParaRPr lang="en-US" altLang="en-US" sz="2400"/>
          </a:p>
        </p:txBody>
      </p:sp>
      <p:sp>
        <p:nvSpPr>
          <p:cNvPr id="27655" name="TextBox 7"/>
          <p:cNvSpPr txBox="1"/>
          <p:nvPr/>
        </p:nvSpPr>
        <p:spPr>
          <a:xfrm>
            <a:off x="5181600" y="1600200"/>
            <a:ext cx="1595438" cy="8921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800">
                <a:solidFill>
                  <a:srgbClr val="FF0000"/>
                </a:solidFill>
              </a:rPr>
              <a:t>+ I</a:t>
            </a:r>
            <a:r>
              <a:rPr lang="en-US" altLang="en-US" sz="2800" baseline="-25000">
                <a:solidFill>
                  <a:srgbClr val="FF0000"/>
                </a:solidFill>
              </a:rPr>
              <a:t>3</a:t>
            </a:r>
            <a:r>
              <a:rPr lang="en-US" altLang="en-US" sz="2800">
                <a:solidFill>
                  <a:srgbClr val="FF0000"/>
                </a:solidFill>
              </a:rPr>
              <a:t>∙6</a:t>
            </a:r>
            <a:r>
              <a:rPr lang="el-GR" altLang="en-US" sz="2800">
                <a:solidFill>
                  <a:srgbClr val="FF0000"/>
                </a:solidFill>
              </a:rPr>
              <a:t>Ω</a:t>
            </a:r>
            <a:r>
              <a:rPr lang="en-US" altLang="en-US" sz="2800">
                <a:solidFill>
                  <a:srgbClr val="FF0000"/>
                </a:solidFill>
              </a:rPr>
              <a:t>  -</a:t>
            </a:r>
          </a:p>
          <a:p>
            <a:pPr marL="0" lvl="0" indent="0" eaLnBrk="1" hangingPunct="1"/>
            <a:endParaRPr lang="en-US" altLang="en-US" sz="2400"/>
          </a:p>
        </p:txBody>
      </p:sp>
      <p:sp>
        <p:nvSpPr>
          <p:cNvPr id="27656" name="TextBox 8"/>
          <p:cNvSpPr txBox="1"/>
          <p:nvPr/>
        </p:nvSpPr>
        <p:spPr>
          <a:xfrm>
            <a:off x="6324600" y="2438400"/>
            <a:ext cx="1017588" cy="1754188"/>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800">
                <a:solidFill>
                  <a:srgbClr val="FF0000"/>
                </a:solidFill>
              </a:rPr>
              <a:t>      +</a:t>
            </a:r>
            <a:r>
              <a:rPr lang="en-US" altLang="en-US" sz="2800"/>
              <a:t> </a:t>
            </a:r>
          </a:p>
          <a:p>
            <a:pPr marL="0" lvl="0" indent="0" eaLnBrk="1" hangingPunct="1"/>
            <a:r>
              <a:rPr lang="en-US" altLang="en-US" sz="2800">
                <a:solidFill>
                  <a:srgbClr val="FF0000"/>
                </a:solidFill>
              </a:rPr>
              <a:t>I</a:t>
            </a:r>
            <a:r>
              <a:rPr lang="en-US" altLang="en-US" sz="2800" baseline="-25000">
                <a:solidFill>
                  <a:srgbClr val="FF0000"/>
                </a:solidFill>
              </a:rPr>
              <a:t>3</a:t>
            </a:r>
            <a:r>
              <a:rPr lang="en-US" altLang="en-US" sz="2800">
                <a:solidFill>
                  <a:srgbClr val="FF0000"/>
                </a:solidFill>
              </a:rPr>
              <a:t>∙4</a:t>
            </a:r>
            <a:r>
              <a:rPr lang="el-GR" altLang="en-US" sz="2800">
                <a:solidFill>
                  <a:srgbClr val="FF0000"/>
                </a:solidFill>
              </a:rPr>
              <a:t>Ω</a:t>
            </a:r>
            <a:endParaRPr lang="en-US" altLang="en-US" sz="2800">
              <a:solidFill>
                <a:srgbClr val="FF0000"/>
              </a:solidFill>
            </a:endParaRPr>
          </a:p>
          <a:p>
            <a:pPr marL="0" lvl="0" indent="0" eaLnBrk="1" hangingPunct="1"/>
            <a:r>
              <a:rPr lang="en-US" altLang="en-US" sz="2800">
                <a:solidFill>
                  <a:srgbClr val="FF0000"/>
                </a:solidFill>
              </a:rPr>
              <a:t>       -</a:t>
            </a:r>
          </a:p>
          <a:p>
            <a:pPr marL="0" lvl="0" indent="0" eaLnBrk="1" hangingPunct="1"/>
            <a:endParaRPr lang="en-US" altLang="en-US" sz="2400"/>
          </a:p>
        </p:txBody>
      </p:sp>
      <p:sp>
        <p:nvSpPr>
          <p:cNvPr id="27657" name="Oval 9"/>
          <p:cNvSpPr/>
          <p:nvPr/>
        </p:nvSpPr>
        <p:spPr>
          <a:xfrm>
            <a:off x="2362200" y="2514600"/>
            <a:ext cx="1981200" cy="1752600"/>
          </a:xfrm>
          <a:prstGeom prst="ellipse">
            <a:avLst/>
          </a:prstGeom>
          <a:noFill/>
          <a:ln w="28575">
            <a:solidFill>
              <a:srgbClr val="00B050"/>
            </a:solidFill>
            <a:miter lim="800000"/>
          </a:ln>
        </p:spPr>
        <p:txBody>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endParaRPr lang="en-US" altLang="en-US"/>
          </a:p>
        </p:txBody>
      </p:sp>
      <p:pic>
        <p:nvPicPr>
          <p:cNvPr id="27658" name="Picture 2" descr="RIMT University"/>
          <p:cNvPicPr>
            <a:picLocks noChangeAspect="1"/>
          </p:cNvPicPr>
          <p:nvPr/>
        </p:nvPicPr>
        <p:blipFill>
          <a:blip r:embed="rId3"/>
          <a:stretch>
            <a:fillRect/>
          </a:stretch>
        </p:blipFill>
        <p:spPr>
          <a:xfrm>
            <a:off x="6943725" y="180975"/>
            <a:ext cx="1970088" cy="895350"/>
          </a:xfrm>
          <a:prstGeom prst="rect">
            <a:avLst/>
          </a:prstGeom>
          <a:noFill/>
          <a:ln>
            <a:noFill/>
            <a:miter lim="800000"/>
          </a:ln>
        </p:spPr>
      </p:pic>
      <p:sp>
        <p:nvSpPr>
          <p:cNvPr id="27659" name="Rectangle 10">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27660" name="Rectangle 11"/>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762000" y="228600"/>
            <a:ext cx="7772400" cy="1143000"/>
          </a:xfrm>
          <a:noFill/>
          <a:ln>
            <a:miter lim="800000"/>
          </a:ln>
        </p:spPr>
        <p:txBody>
          <a:bodyPr wrap="square" lIns="91440" tIns="45720" rIns="91440" bIns="45720" anchor="ctr" anchorCtr="0"/>
          <a:lstStyle>
            <a:lvl1pPr marL="0" indent="0" algn="ctr" defTabSz="914400" rtl="0" eaLnBrk="1" fontAlgn="base" latinLnBrk="0" hangingPunct="1">
              <a:lnSpc>
                <a:spcPct val="100000"/>
              </a:lnSpc>
              <a:spcBef>
                <a:spcPct val="0"/>
              </a:spcBef>
              <a:spcAft>
                <a:spcPct val="0"/>
              </a:spcAft>
              <a:buClrTx/>
              <a:buSzTx/>
              <a:buFontTx/>
              <a:buNone/>
              <a:defRPr kumimoji="0" lang="en-US" altLang="en-US" sz="4400" b="0" i="0" u="none" kern="1200" baseline="0">
                <a:solidFill>
                  <a:schemeClr val="tx1"/>
                </a:solidFill>
                <a:latin typeface="Calibri" pitchFamily="34" charset="0"/>
                <a:ea typeface="+mj-ea"/>
                <a:cs typeface="+mj-cs"/>
              </a:defRPr>
            </a:lvl1pPr>
          </a:lstStyle>
          <a:p>
            <a:pPr lvl="0"/>
            <a:r>
              <a:t>Example Circuit</a:t>
            </a:r>
          </a:p>
        </p:txBody>
      </p:sp>
      <p:pic>
        <p:nvPicPr>
          <p:cNvPr id="28675" name="Content Placeholder 3" descr="circuit1.jpg"/>
          <p:cNvPicPr>
            <a:picLocks noGrp="1" noChangeAspect="1"/>
          </p:cNvPicPr>
          <p:nvPr>
            <p:ph idx="1"/>
          </p:nvPr>
        </p:nvPicPr>
        <p:blipFill>
          <a:blip r:embed="rId2"/>
          <a:stretch>
            <a:fillRect/>
          </a:stretch>
        </p:blipFill>
        <p:spPr>
          <a:xfrm>
            <a:off x="609600" y="1447800"/>
            <a:ext cx="7712075" cy="3389313"/>
          </a:xfrm>
          <a:prstGeom prst="rect">
            <a:avLst/>
          </a:prstGeom>
          <a:noFill/>
          <a:ln>
            <a:miter lim="800000"/>
          </a:ln>
        </p:spPr>
      </p:pic>
      <p:sp>
        <p:nvSpPr>
          <p:cNvPr id="28676" name="TextBox 4"/>
          <p:cNvSpPr txBox="1"/>
          <p:nvPr/>
        </p:nvSpPr>
        <p:spPr>
          <a:xfrm>
            <a:off x="914400" y="4800600"/>
            <a:ext cx="7421563" cy="1570038"/>
          </a:xfrm>
          <a:prstGeom prst="rect">
            <a:avLst/>
          </a:prstGeom>
          <a:noFill/>
          <a:ln>
            <a:noFill/>
            <a:miter lim="800000"/>
          </a:ln>
        </p:spPr>
        <p:txBody>
          <a:bodyPr>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3200"/>
              <a:t>Write 2</a:t>
            </a:r>
            <a:r>
              <a:rPr lang="en-US" altLang="en-US" sz="3200" baseline="30000"/>
              <a:t>nd</a:t>
            </a:r>
            <a:r>
              <a:rPr lang="en-US" altLang="en-US" sz="3200"/>
              <a:t> Kirchoff’s voltage law equation</a:t>
            </a:r>
          </a:p>
          <a:p>
            <a:pPr marL="0" lvl="0" indent="0" eaLnBrk="1" hangingPunct="1"/>
            <a:r>
              <a:rPr lang="en-US" altLang="en-US" sz="3200">
                <a:solidFill>
                  <a:schemeClr val="accent2"/>
                </a:solidFill>
              </a:rPr>
              <a:t>          -I</a:t>
            </a:r>
            <a:r>
              <a:rPr lang="en-US" altLang="en-US" sz="3200" baseline="-25000">
                <a:solidFill>
                  <a:schemeClr val="accent2"/>
                </a:solidFill>
              </a:rPr>
              <a:t>2</a:t>
            </a:r>
            <a:r>
              <a:rPr lang="en-US" altLang="en-US" sz="3200">
                <a:solidFill>
                  <a:schemeClr val="accent2"/>
                </a:solidFill>
              </a:rPr>
              <a:t>∙8</a:t>
            </a:r>
            <a:r>
              <a:rPr lang="el-GR" altLang="en-US" sz="3200">
                <a:solidFill>
                  <a:schemeClr val="accent2"/>
                </a:solidFill>
              </a:rPr>
              <a:t>Ω</a:t>
            </a:r>
            <a:r>
              <a:rPr lang="en-US" altLang="en-US" sz="3200"/>
              <a:t> + </a:t>
            </a:r>
            <a:r>
              <a:rPr lang="en-US" altLang="en-US" sz="3200">
                <a:solidFill>
                  <a:schemeClr val="accent2"/>
                </a:solidFill>
              </a:rPr>
              <a:t>I</a:t>
            </a:r>
            <a:r>
              <a:rPr lang="en-US" altLang="en-US" sz="3200" baseline="-25000">
                <a:solidFill>
                  <a:schemeClr val="accent2"/>
                </a:solidFill>
              </a:rPr>
              <a:t>3</a:t>
            </a:r>
            <a:r>
              <a:rPr lang="en-US" altLang="en-US" sz="3200">
                <a:solidFill>
                  <a:schemeClr val="accent2"/>
                </a:solidFill>
              </a:rPr>
              <a:t>∙6</a:t>
            </a:r>
            <a:r>
              <a:rPr lang="el-GR" altLang="en-US" sz="3200">
                <a:solidFill>
                  <a:schemeClr val="accent2"/>
                </a:solidFill>
              </a:rPr>
              <a:t>Ω</a:t>
            </a:r>
            <a:r>
              <a:rPr lang="en-US" altLang="en-US" sz="3200">
                <a:solidFill>
                  <a:schemeClr val="accent2"/>
                </a:solidFill>
              </a:rPr>
              <a:t>  + I</a:t>
            </a:r>
            <a:r>
              <a:rPr lang="en-US" altLang="en-US" sz="3200" baseline="-25000">
                <a:solidFill>
                  <a:schemeClr val="accent2"/>
                </a:solidFill>
              </a:rPr>
              <a:t>3</a:t>
            </a:r>
            <a:r>
              <a:rPr lang="en-US" altLang="en-US" sz="3200">
                <a:solidFill>
                  <a:schemeClr val="accent2"/>
                </a:solidFill>
              </a:rPr>
              <a:t>∙4</a:t>
            </a:r>
            <a:r>
              <a:rPr lang="el-GR" altLang="en-US" sz="3200">
                <a:solidFill>
                  <a:schemeClr val="accent2"/>
                </a:solidFill>
              </a:rPr>
              <a:t>Ω</a:t>
            </a:r>
            <a:r>
              <a:rPr lang="en-US" altLang="en-US" sz="3200">
                <a:solidFill>
                  <a:schemeClr val="accent2"/>
                </a:solidFill>
              </a:rPr>
              <a:t> = 0</a:t>
            </a:r>
          </a:p>
          <a:p>
            <a:pPr marL="0" lvl="0" indent="0" eaLnBrk="1" hangingPunct="1"/>
            <a:r>
              <a:rPr lang="en-US" altLang="en-US" sz="3200">
                <a:solidFill>
                  <a:schemeClr val="accent2"/>
                </a:solidFill>
              </a:rPr>
              <a:t>           or I</a:t>
            </a:r>
            <a:r>
              <a:rPr lang="en-US" altLang="en-US" sz="3200" baseline="-25000">
                <a:solidFill>
                  <a:schemeClr val="accent2"/>
                </a:solidFill>
              </a:rPr>
              <a:t>2</a:t>
            </a:r>
            <a:r>
              <a:rPr lang="en-US" altLang="en-US" sz="3200">
                <a:solidFill>
                  <a:schemeClr val="accent2"/>
                </a:solidFill>
              </a:rPr>
              <a:t> = I</a:t>
            </a:r>
            <a:r>
              <a:rPr lang="en-US" altLang="en-US" sz="3200" baseline="-25000">
                <a:solidFill>
                  <a:schemeClr val="accent2"/>
                </a:solidFill>
              </a:rPr>
              <a:t>3</a:t>
            </a:r>
            <a:r>
              <a:rPr lang="en-US" altLang="en-US" sz="3200">
                <a:solidFill>
                  <a:schemeClr val="accent2"/>
                </a:solidFill>
              </a:rPr>
              <a:t> ∙(6+4)/8 = 1.25 ∙ I</a:t>
            </a:r>
            <a:r>
              <a:rPr lang="en-US" altLang="en-US" sz="3200" baseline="-25000">
                <a:solidFill>
                  <a:schemeClr val="accent2"/>
                </a:solidFill>
              </a:rPr>
              <a:t>3</a:t>
            </a:r>
            <a:r>
              <a:rPr lang="en-US" altLang="en-US" sz="3200">
                <a:solidFill>
                  <a:schemeClr val="accent2"/>
                </a:solidFill>
              </a:rPr>
              <a:t> </a:t>
            </a:r>
          </a:p>
        </p:txBody>
      </p:sp>
      <p:sp>
        <p:nvSpPr>
          <p:cNvPr id="28677" name="TextBox 5"/>
          <p:cNvSpPr txBox="1"/>
          <p:nvPr/>
        </p:nvSpPr>
        <p:spPr>
          <a:xfrm>
            <a:off x="2590800" y="1600200"/>
            <a:ext cx="1684338" cy="8921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800">
                <a:solidFill>
                  <a:srgbClr val="FF0000"/>
                </a:solidFill>
              </a:rPr>
              <a:t>+</a:t>
            </a:r>
            <a:r>
              <a:rPr lang="en-US" altLang="en-US" sz="2800"/>
              <a:t> </a:t>
            </a:r>
            <a:r>
              <a:rPr lang="en-US" altLang="en-US" sz="2800">
                <a:solidFill>
                  <a:srgbClr val="FF0000"/>
                </a:solidFill>
              </a:rPr>
              <a:t>I</a:t>
            </a:r>
            <a:r>
              <a:rPr lang="en-US" altLang="en-US" sz="2800" baseline="-25000">
                <a:solidFill>
                  <a:srgbClr val="FF0000"/>
                </a:solidFill>
              </a:rPr>
              <a:t>1</a:t>
            </a:r>
            <a:r>
              <a:rPr lang="en-US" altLang="en-US" sz="2800">
                <a:solidFill>
                  <a:srgbClr val="FF0000"/>
                </a:solidFill>
              </a:rPr>
              <a:t>∙10</a:t>
            </a:r>
            <a:r>
              <a:rPr lang="el-GR" altLang="en-US" sz="2800">
                <a:solidFill>
                  <a:srgbClr val="FF0000"/>
                </a:solidFill>
              </a:rPr>
              <a:t>Ω</a:t>
            </a:r>
            <a:r>
              <a:rPr lang="en-US" altLang="en-US" sz="2800">
                <a:solidFill>
                  <a:srgbClr val="FF0000"/>
                </a:solidFill>
              </a:rPr>
              <a:t> -</a:t>
            </a:r>
          </a:p>
          <a:p>
            <a:pPr marL="0" lvl="0" indent="0" eaLnBrk="1" hangingPunct="1"/>
            <a:endParaRPr lang="en-US" altLang="en-US" sz="2400"/>
          </a:p>
        </p:txBody>
      </p:sp>
      <p:sp>
        <p:nvSpPr>
          <p:cNvPr id="28678" name="TextBox 6"/>
          <p:cNvSpPr txBox="1"/>
          <p:nvPr/>
        </p:nvSpPr>
        <p:spPr>
          <a:xfrm>
            <a:off x="3581400" y="2590800"/>
            <a:ext cx="1017588" cy="1754188"/>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800">
                <a:solidFill>
                  <a:srgbClr val="FF0000"/>
                </a:solidFill>
              </a:rPr>
              <a:t>      +</a:t>
            </a:r>
            <a:r>
              <a:rPr lang="en-US" altLang="en-US" sz="2800"/>
              <a:t> </a:t>
            </a:r>
          </a:p>
          <a:p>
            <a:pPr marL="0" lvl="0" indent="0" eaLnBrk="1" hangingPunct="1"/>
            <a:r>
              <a:rPr lang="en-US" altLang="en-US" sz="2800">
                <a:solidFill>
                  <a:srgbClr val="FF0000"/>
                </a:solidFill>
              </a:rPr>
              <a:t>I</a:t>
            </a:r>
            <a:r>
              <a:rPr lang="en-US" altLang="en-US" sz="2800" baseline="-25000">
                <a:solidFill>
                  <a:srgbClr val="FF0000"/>
                </a:solidFill>
              </a:rPr>
              <a:t>2</a:t>
            </a:r>
            <a:r>
              <a:rPr lang="en-US" altLang="en-US" sz="2800">
                <a:solidFill>
                  <a:srgbClr val="FF0000"/>
                </a:solidFill>
              </a:rPr>
              <a:t>∙8</a:t>
            </a:r>
            <a:r>
              <a:rPr lang="el-GR" altLang="en-US" sz="2800">
                <a:solidFill>
                  <a:srgbClr val="FF0000"/>
                </a:solidFill>
              </a:rPr>
              <a:t>Ω</a:t>
            </a:r>
            <a:endParaRPr lang="en-US" altLang="en-US" sz="2800">
              <a:solidFill>
                <a:srgbClr val="FF0000"/>
              </a:solidFill>
            </a:endParaRPr>
          </a:p>
          <a:p>
            <a:pPr marL="0" lvl="0" indent="0" eaLnBrk="1" hangingPunct="1"/>
            <a:r>
              <a:rPr lang="en-US" altLang="en-US" sz="2800">
                <a:solidFill>
                  <a:srgbClr val="FF0000"/>
                </a:solidFill>
              </a:rPr>
              <a:t>       -</a:t>
            </a:r>
          </a:p>
          <a:p>
            <a:pPr marL="0" lvl="0" indent="0" eaLnBrk="1" hangingPunct="1"/>
            <a:endParaRPr lang="en-US" altLang="en-US" sz="2400"/>
          </a:p>
        </p:txBody>
      </p:sp>
      <p:sp>
        <p:nvSpPr>
          <p:cNvPr id="28679" name="TextBox 7"/>
          <p:cNvSpPr txBox="1"/>
          <p:nvPr/>
        </p:nvSpPr>
        <p:spPr>
          <a:xfrm>
            <a:off x="5181600" y="1600200"/>
            <a:ext cx="1595438" cy="8921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800">
                <a:solidFill>
                  <a:srgbClr val="FF0000"/>
                </a:solidFill>
              </a:rPr>
              <a:t>+ I</a:t>
            </a:r>
            <a:r>
              <a:rPr lang="en-US" altLang="en-US" sz="2800" baseline="-25000">
                <a:solidFill>
                  <a:srgbClr val="FF0000"/>
                </a:solidFill>
              </a:rPr>
              <a:t>3</a:t>
            </a:r>
            <a:r>
              <a:rPr lang="en-US" altLang="en-US" sz="2800">
                <a:solidFill>
                  <a:srgbClr val="FF0000"/>
                </a:solidFill>
              </a:rPr>
              <a:t>∙6</a:t>
            </a:r>
            <a:r>
              <a:rPr lang="el-GR" altLang="en-US" sz="2800">
                <a:solidFill>
                  <a:srgbClr val="FF0000"/>
                </a:solidFill>
              </a:rPr>
              <a:t>Ω</a:t>
            </a:r>
            <a:r>
              <a:rPr lang="en-US" altLang="en-US" sz="2800">
                <a:solidFill>
                  <a:srgbClr val="FF0000"/>
                </a:solidFill>
              </a:rPr>
              <a:t>  -</a:t>
            </a:r>
          </a:p>
          <a:p>
            <a:pPr marL="0" lvl="0" indent="0" eaLnBrk="1" hangingPunct="1"/>
            <a:endParaRPr lang="en-US" altLang="en-US" sz="2400"/>
          </a:p>
        </p:txBody>
      </p:sp>
      <p:sp>
        <p:nvSpPr>
          <p:cNvPr id="28680" name="TextBox 8"/>
          <p:cNvSpPr txBox="1"/>
          <p:nvPr/>
        </p:nvSpPr>
        <p:spPr>
          <a:xfrm>
            <a:off x="6324600" y="2438400"/>
            <a:ext cx="1017588" cy="1754188"/>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800">
                <a:solidFill>
                  <a:srgbClr val="FF0000"/>
                </a:solidFill>
              </a:rPr>
              <a:t>      +</a:t>
            </a:r>
            <a:r>
              <a:rPr lang="en-US" altLang="en-US" sz="2800"/>
              <a:t> </a:t>
            </a:r>
          </a:p>
          <a:p>
            <a:pPr marL="0" lvl="0" indent="0" eaLnBrk="1" hangingPunct="1"/>
            <a:r>
              <a:rPr lang="en-US" altLang="en-US" sz="2800">
                <a:solidFill>
                  <a:srgbClr val="FF0000"/>
                </a:solidFill>
              </a:rPr>
              <a:t>I</a:t>
            </a:r>
            <a:r>
              <a:rPr lang="en-US" altLang="en-US" sz="2800" baseline="-25000">
                <a:solidFill>
                  <a:srgbClr val="FF0000"/>
                </a:solidFill>
              </a:rPr>
              <a:t>3</a:t>
            </a:r>
            <a:r>
              <a:rPr lang="en-US" altLang="en-US" sz="2800">
                <a:solidFill>
                  <a:srgbClr val="FF0000"/>
                </a:solidFill>
              </a:rPr>
              <a:t>∙4</a:t>
            </a:r>
            <a:r>
              <a:rPr lang="el-GR" altLang="en-US" sz="2800">
                <a:solidFill>
                  <a:srgbClr val="FF0000"/>
                </a:solidFill>
              </a:rPr>
              <a:t>Ω</a:t>
            </a:r>
            <a:endParaRPr lang="en-US" altLang="en-US" sz="2800">
              <a:solidFill>
                <a:srgbClr val="FF0000"/>
              </a:solidFill>
            </a:endParaRPr>
          </a:p>
          <a:p>
            <a:pPr marL="0" lvl="0" indent="0" eaLnBrk="1" hangingPunct="1"/>
            <a:r>
              <a:rPr lang="en-US" altLang="en-US" sz="2800">
                <a:solidFill>
                  <a:srgbClr val="FF0000"/>
                </a:solidFill>
              </a:rPr>
              <a:t>       -</a:t>
            </a:r>
          </a:p>
          <a:p>
            <a:pPr marL="0" lvl="0" indent="0" eaLnBrk="1" hangingPunct="1"/>
            <a:endParaRPr lang="en-US" altLang="en-US" sz="2400"/>
          </a:p>
        </p:txBody>
      </p:sp>
      <p:sp>
        <p:nvSpPr>
          <p:cNvPr id="28681" name="Oval 9"/>
          <p:cNvSpPr/>
          <p:nvPr/>
        </p:nvSpPr>
        <p:spPr>
          <a:xfrm>
            <a:off x="5029200" y="2438400"/>
            <a:ext cx="1981200" cy="1752600"/>
          </a:xfrm>
          <a:prstGeom prst="ellipse">
            <a:avLst/>
          </a:prstGeom>
          <a:noFill/>
          <a:ln w="28575">
            <a:solidFill>
              <a:srgbClr val="00B050"/>
            </a:solidFill>
            <a:miter lim="800000"/>
          </a:ln>
        </p:spPr>
        <p:txBody>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endParaRPr lang="en-US" altLang="en-US"/>
          </a:p>
        </p:txBody>
      </p:sp>
      <p:pic>
        <p:nvPicPr>
          <p:cNvPr id="28682" name="Picture 2" descr="RIMT University"/>
          <p:cNvPicPr>
            <a:picLocks noChangeAspect="1"/>
          </p:cNvPicPr>
          <p:nvPr/>
        </p:nvPicPr>
        <p:blipFill>
          <a:blip r:embed="rId3"/>
          <a:stretch>
            <a:fillRect/>
          </a:stretch>
        </p:blipFill>
        <p:spPr>
          <a:xfrm>
            <a:off x="6943725" y="180975"/>
            <a:ext cx="1970088" cy="895350"/>
          </a:xfrm>
          <a:prstGeom prst="rect">
            <a:avLst/>
          </a:prstGeom>
          <a:noFill/>
          <a:ln>
            <a:noFill/>
            <a:miter lim="800000"/>
          </a:ln>
        </p:spPr>
      </p:pic>
      <p:sp>
        <p:nvSpPr>
          <p:cNvPr id="28683" name="Rectangle 10">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28684" name="Rectangle 11"/>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85800" y="304800"/>
            <a:ext cx="7772400" cy="1143000"/>
          </a:xfrm>
          <a:noFill/>
          <a:ln>
            <a:miter lim="800000"/>
          </a:ln>
        </p:spPr>
        <p:txBody>
          <a:bodyPr wrap="square" lIns="91440" tIns="45720" rIns="91440" bIns="45720" anchor="ctr" anchorCtr="0"/>
          <a:lstStyle>
            <a:lvl1pPr marL="0" indent="0" algn="ctr" defTabSz="914400" rtl="0" eaLnBrk="1" fontAlgn="base" latinLnBrk="0" hangingPunct="1">
              <a:lnSpc>
                <a:spcPct val="100000"/>
              </a:lnSpc>
              <a:spcBef>
                <a:spcPct val="0"/>
              </a:spcBef>
              <a:spcAft>
                <a:spcPct val="0"/>
              </a:spcAft>
              <a:buClrTx/>
              <a:buSzTx/>
              <a:buFontTx/>
              <a:buNone/>
              <a:defRPr kumimoji="0" lang="en-US" altLang="en-US" sz="4400" b="0" i="0" u="none" kern="1200" baseline="0">
                <a:solidFill>
                  <a:schemeClr val="tx1"/>
                </a:solidFill>
                <a:latin typeface="Calibri" pitchFamily="34" charset="0"/>
                <a:ea typeface="+mj-ea"/>
                <a:cs typeface="+mj-cs"/>
              </a:defRPr>
            </a:lvl1pPr>
          </a:lstStyle>
          <a:p>
            <a:pPr lvl="0"/>
            <a:r>
              <a:t>Example Circuit</a:t>
            </a:r>
          </a:p>
        </p:txBody>
      </p:sp>
      <p:sp>
        <p:nvSpPr>
          <p:cNvPr id="29699" name="Content Placeholder 2"/>
          <p:cNvSpPr>
            <a:spLocks noGrp="1"/>
          </p:cNvSpPr>
          <p:nvPr>
            <p:ph idx="1"/>
          </p:nvPr>
        </p:nvSpPr>
        <p:spPr>
          <a:xfrm>
            <a:off x="685800" y="1371600"/>
            <a:ext cx="7772400" cy="4495800"/>
          </a:xfrm>
          <a:noFill/>
          <a:ln>
            <a:miter lim="800000"/>
          </a:ln>
        </p:spPr>
        <p:txBody>
          <a:bodyPr wrap="square" lIns="91440" tIns="45720" rIns="91440" bIns="45720" anchor="t" anchorCtr="0"/>
          <a:lstStyle>
            <a:lvl1pPr marL="342900" indent="-3429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3200" b="0" i="0" u="none" kern="1200" baseline="0">
                <a:solidFill>
                  <a:schemeClr val="tx1"/>
                </a:solidFill>
                <a:effectLst/>
                <a:latin typeface="+mn-lt"/>
                <a:ea typeface="+mn-ea"/>
                <a:cs typeface="+mn-cs"/>
              </a:defRPr>
            </a:lvl1pPr>
            <a:lvl2pPr marL="742950" indent="-28575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800" b="0" i="0" u="none" kern="1200" baseline="0">
                <a:solidFill>
                  <a:schemeClr val="tx1"/>
                </a:solidFill>
                <a:effectLst/>
                <a:latin typeface="+mn-lt"/>
                <a:ea typeface="+mn-ea"/>
                <a:cs typeface="+mn-cs"/>
              </a:defRPr>
            </a:lvl2pPr>
            <a:lvl3pPr marL="11430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400" b="0" i="0" u="none" kern="1200" baseline="0">
                <a:solidFill>
                  <a:schemeClr val="tx1"/>
                </a:solidFill>
                <a:effectLst/>
                <a:latin typeface="+mn-lt"/>
                <a:ea typeface="+mn-ea"/>
                <a:cs typeface="+mn-cs"/>
              </a:defRPr>
            </a:lvl3pPr>
            <a:lvl4pPr marL="16002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000" b="0" i="0" u="none" kern="1200" baseline="0">
                <a:solidFill>
                  <a:schemeClr val="tx1"/>
                </a:solidFill>
                <a:effectLst/>
                <a:latin typeface="+mn-lt"/>
                <a:ea typeface="+mn-ea"/>
                <a:cs typeface="+mn-cs"/>
              </a:defRPr>
            </a:lvl4pPr>
            <a:lvl5pPr marL="20574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000" b="0" i="0" u="none" kern="1200" baseline="0">
                <a:solidFill>
                  <a:schemeClr val="tx1"/>
                </a:solidFill>
                <a:effectLst/>
                <a:latin typeface="+mn-lt"/>
                <a:ea typeface="+mn-ea"/>
                <a:cs typeface="+mn-cs"/>
              </a:defRPr>
            </a:lvl5pPr>
            <a:lvl6pPr marL="25146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9pPr>
          </a:lstStyle>
          <a:p>
            <a:pPr lvl="0"/>
            <a:r>
              <a:rPr lang="en-US" altLang="en-US"/>
              <a:t>We now have 3 equations in 3 unknowns, so we can solve for the currents through each resistor, that are used to find the voltage across each resistor</a:t>
            </a:r>
          </a:p>
          <a:p>
            <a:pPr lvl="0"/>
            <a:r>
              <a:rPr lang="en-US" altLang="en-US"/>
              <a:t>Since     </a:t>
            </a:r>
            <a:r>
              <a:rPr lang="en-US" altLang="en-US">
                <a:solidFill>
                  <a:schemeClr val="accent2"/>
                </a:solidFill>
              </a:rPr>
              <a:t>I</a:t>
            </a:r>
            <a:r>
              <a:rPr lang="en-US" altLang="en-US" baseline="-25000">
                <a:solidFill>
                  <a:schemeClr val="accent2"/>
                </a:solidFill>
              </a:rPr>
              <a:t>1</a:t>
            </a:r>
            <a:r>
              <a:rPr lang="en-US" altLang="en-US"/>
              <a:t> </a:t>
            </a:r>
            <a:r>
              <a:rPr lang="en-US" altLang="en-US">
                <a:solidFill>
                  <a:schemeClr val="accent2"/>
                </a:solidFill>
              </a:rPr>
              <a:t>-</a:t>
            </a:r>
            <a:r>
              <a:rPr lang="en-US" altLang="en-US"/>
              <a:t> </a:t>
            </a:r>
            <a:r>
              <a:rPr lang="en-US" altLang="en-US">
                <a:solidFill>
                  <a:schemeClr val="accent2"/>
                </a:solidFill>
              </a:rPr>
              <a:t>I</a:t>
            </a:r>
            <a:r>
              <a:rPr lang="en-US" altLang="en-US" baseline="-25000">
                <a:solidFill>
                  <a:schemeClr val="accent2"/>
                </a:solidFill>
              </a:rPr>
              <a:t>2</a:t>
            </a:r>
            <a:r>
              <a:rPr lang="en-US" altLang="en-US">
                <a:solidFill>
                  <a:schemeClr val="accent2"/>
                </a:solidFill>
              </a:rPr>
              <a:t> - I</a:t>
            </a:r>
            <a:r>
              <a:rPr lang="en-US" altLang="en-US" baseline="-25000">
                <a:solidFill>
                  <a:schemeClr val="accent2"/>
                </a:solidFill>
              </a:rPr>
              <a:t>3</a:t>
            </a:r>
            <a:r>
              <a:rPr lang="en-US" altLang="en-US">
                <a:solidFill>
                  <a:schemeClr val="accent2"/>
                </a:solidFill>
              </a:rPr>
              <a:t> = 0,     I</a:t>
            </a:r>
            <a:r>
              <a:rPr lang="en-US" altLang="en-US" baseline="-25000">
                <a:solidFill>
                  <a:schemeClr val="accent2"/>
                </a:solidFill>
              </a:rPr>
              <a:t>1</a:t>
            </a:r>
            <a:r>
              <a:rPr lang="en-US" altLang="en-US"/>
              <a:t> </a:t>
            </a:r>
            <a:r>
              <a:rPr lang="en-US" altLang="en-US">
                <a:solidFill>
                  <a:schemeClr val="accent2"/>
                </a:solidFill>
              </a:rPr>
              <a:t>=</a:t>
            </a:r>
            <a:r>
              <a:rPr lang="en-US" altLang="en-US"/>
              <a:t> </a:t>
            </a:r>
            <a:r>
              <a:rPr lang="en-US" altLang="en-US">
                <a:solidFill>
                  <a:schemeClr val="accent2"/>
                </a:solidFill>
              </a:rPr>
              <a:t>I</a:t>
            </a:r>
            <a:r>
              <a:rPr lang="en-US" altLang="en-US" baseline="-25000">
                <a:solidFill>
                  <a:schemeClr val="accent2"/>
                </a:solidFill>
              </a:rPr>
              <a:t>2</a:t>
            </a:r>
            <a:r>
              <a:rPr lang="en-US" altLang="en-US">
                <a:solidFill>
                  <a:schemeClr val="accent2"/>
                </a:solidFill>
              </a:rPr>
              <a:t> + I</a:t>
            </a:r>
            <a:r>
              <a:rPr lang="en-US" altLang="en-US" baseline="-25000">
                <a:solidFill>
                  <a:schemeClr val="accent2"/>
                </a:solidFill>
              </a:rPr>
              <a:t>3</a:t>
            </a:r>
            <a:r>
              <a:rPr lang="en-US" altLang="en-US">
                <a:solidFill>
                  <a:schemeClr val="accent2"/>
                </a:solidFill>
              </a:rPr>
              <a:t> </a:t>
            </a:r>
          </a:p>
          <a:p>
            <a:pPr lvl="0"/>
            <a:r>
              <a:rPr lang="en-US" altLang="en-US"/>
              <a:t>Substituting into the 1st KVL equation</a:t>
            </a:r>
          </a:p>
          <a:p>
            <a:pPr lvl="0">
              <a:buFontTx/>
              <a:buNone/>
            </a:pPr>
            <a:r>
              <a:rPr lang="en-US" altLang="en-US">
                <a:solidFill>
                  <a:schemeClr val="accent2"/>
                </a:solidFill>
              </a:rPr>
              <a:t>         -50 v + (I</a:t>
            </a:r>
            <a:r>
              <a:rPr lang="en-US" altLang="en-US" baseline="-25000">
                <a:solidFill>
                  <a:schemeClr val="accent2"/>
                </a:solidFill>
              </a:rPr>
              <a:t>2</a:t>
            </a:r>
            <a:r>
              <a:rPr lang="en-US" altLang="en-US">
                <a:solidFill>
                  <a:schemeClr val="accent2"/>
                </a:solidFill>
              </a:rPr>
              <a:t> + I</a:t>
            </a:r>
            <a:r>
              <a:rPr lang="en-US" altLang="en-US" baseline="-25000">
                <a:solidFill>
                  <a:schemeClr val="accent2"/>
                </a:solidFill>
              </a:rPr>
              <a:t>3</a:t>
            </a:r>
            <a:r>
              <a:rPr lang="en-US" altLang="en-US">
                <a:solidFill>
                  <a:schemeClr val="accent2"/>
                </a:solidFill>
              </a:rPr>
              <a:t>)∙10</a:t>
            </a:r>
            <a:r>
              <a:rPr lang="el-GR" altLang="en-US">
                <a:solidFill>
                  <a:schemeClr val="accent2"/>
                </a:solidFill>
              </a:rPr>
              <a:t>Ω</a:t>
            </a:r>
            <a:r>
              <a:rPr lang="en-US" altLang="en-US">
                <a:solidFill>
                  <a:schemeClr val="accent2"/>
                </a:solidFill>
              </a:rPr>
              <a:t>  + I</a:t>
            </a:r>
            <a:r>
              <a:rPr lang="en-US" altLang="en-US" baseline="-25000">
                <a:solidFill>
                  <a:schemeClr val="accent2"/>
                </a:solidFill>
              </a:rPr>
              <a:t>2</a:t>
            </a:r>
            <a:r>
              <a:rPr lang="en-US" altLang="en-US">
                <a:solidFill>
                  <a:schemeClr val="accent2"/>
                </a:solidFill>
              </a:rPr>
              <a:t>∙8</a:t>
            </a:r>
            <a:r>
              <a:rPr lang="el-GR" altLang="en-US">
                <a:solidFill>
                  <a:schemeClr val="accent2"/>
                </a:solidFill>
              </a:rPr>
              <a:t>Ω</a:t>
            </a:r>
            <a:r>
              <a:rPr lang="en-US" altLang="en-US">
                <a:solidFill>
                  <a:schemeClr val="accent2"/>
                </a:solidFill>
              </a:rPr>
              <a:t> = 0</a:t>
            </a:r>
          </a:p>
          <a:p>
            <a:pPr lvl="0">
              <a:buFontTx/>
              <a:buNone/>
            </a:pPr>
            <a:r>
              <a:rPr lang="en-US" altLang="en-US">
                <a:solidFill>
                  <a:schemeClr val="accent2"/>
                </a:solidFill>
              </a:rPr>
              <a:t>          or I</a:t>
            </a:r>
            <a:r>
              <a:rPr lang="en-US" altLang="en-US" baseline="-25000">
                <a:solidFill>
                  <a:schemeClr val="accent2"/>
                </a:solidFill>
              </a:rPr>
              <a:t>2</a:t>
            </a:r>
            <a:r>
              <a:rPr lang="en-US" altLang="en-US">
                <a:solidFill>
                  <a:schemeClr val="accent2"/>
                </a:solidFill>
              </a:rPr>
              <a:t>∙18 </a:t>
            </a:r>
            <a:r>
              <a:rPr lang="el-GR" altLang="en-US">
                <a:solidFill>
                  <a:schemeClr val="accent2"/>
                </a:solidFill>
              </a:rPr>
              <a:t>Ω</a:t>
            </a:r>
            <a:r>
              <a:rPr lang="en-US" altLang="en-US">
                <a:solidFill>
                  <a:schemeClr val="accent2"/>
                </a:solidFill>
              </a:rPr>
              <a:t> +  I</a:t>
            </a:r>
            <a:r>
              <a:rPr lang="en-US" altLang="en-US" baseline="-25000">
                <a:solidFill>
                  <a:schemeClr val="accent2"/>
                </a:solidFill>
              </a:rPr>
              <a:t>3</a:t>
            </a:r>
            <a:r>
              <a:rPr lang="en-US" altLang="en-US">
                <a:solidFill>
                  <a:schemeClr val="accent2"/>
                </a:solidFill>
              </a:rPr>
              <a:t>∙ 10 </a:t>
            </a:r>
            <a:r>
              <a:rPr lang="el-GR" altLang="en-US">
                <a:solidFill>
                  <a:schemeClr val="accent2"/>
                </a:solidFill>
              </a:rPr>
              <a:t>Ω</a:t>
            </a:r>
            <a:r>
              <a:rPr lang="en-US" altLang="en-US">
                <a:solidFill>
                  <a:schemeClr val="accent2"/>
                </a:solidFill>
              </a:rPr>
              <a:t> = 50 volts</a:t>
            </a:r>
          </a:p>
          <a:p>
            <a:pPr lvl="0"/>
            <a:endParaRPr lang="en-US" altLang="en-US">
              <a:solidFill>
                <a:schemeClr val="accent2"/>
              </a:solidFill>
            </a:endParaRPr>
          </a:p>
          <a:p>
            <a:pPr lvl="0"/>
            <a:endParaRPr lang="en-US" altLang="en-US">
              <a:solidFill>
                <a:schemeClr val="accent2"/>
              </a:solidFill>
            </a:endParaRPr>
          </a:p>
          <a:p>
            <a:pPr lvl="0"/>
            <a:endParaRPr lang="en-US" altLang="en-US">
              <a:solidFill>
                <a:schemeClr val="accent2"/>
              </a:solidFill>
            </a:endParaRPr>
          </a:p>
          <a:p>
            <a:pPr lvl="0"/>
            <a:endParaRPr lang="en-US" altLang="en-US"/>
          </a:p>
        </p:txBody>
      </p:sp>
      <p:pic>
        <p:nvPicPr>
          <p:cNvPr id="29700" name="Picture 2" descr="RIMT University"/>
          <p:cNvPicPr>
            <a:picLocks noChangeAspect="1"/>
          </p:cNvPicPr>
          <p:nvPr/>
        </p:nvPicPr>
        <p:blipFill>
          <a:blip r:embed="rId2"/>
          <a:stretch>
            <a:fillRect/>
          </a:stretch>
        </p:blipFill>
        <p:spPr>
          <a:xfrm>
            <a:off x="6943725" y="180975"/>
            <a:ext cx="1970088" cy="895350"/>
          </a:xfrm>
          <a:prstGeom prst="rect">
            <a:avLst/>
          </a:prstGeom>
          <a:noFill/>
          <a:ln>
            <a:noFill/>
            <a:miter lim="800000"/>
          </a:ln>
        </p:spPr>
      </p:pic>
      <p:sp>
        <p:nvSpPr>
          <p:cNvPr id="29701" name="Rectangle 4">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29702" name="Rectangle 5"/>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dur="500" fill="hold" nodeType="clickEffect">
                                  <p:stCondLst>
                                    <p:cond delay="0"/>
                                  </p:stCondLst>
                                  <p:childTnLst>
                                    <p:set>
                                      <p:cBhvr>
                                        <p:cTn id="6" dur="1" fill="hold">
                                          <p:stCondLst>
                                            <p:cond delay="0"/>
                                          </p:stCondLst>
                                        </p:cTn>
                                        <p:tgtEl>
                                          <p:spTgt spid="29699">
                                            <p:txEl>
                                              <p:pRg st="2" end="2"/>
                                            </p:txEl>
                                          </p:spTgt>
                                        </p:tgtEl>
                                        <p:attrNameLst>
                                          <p:attrName>style.visibility</p:attrName>
                                        </p:attrNameLst>
                                      </p:cBhvr>
                                      <p:to>
                                        <p:strVal val="visible"/>
                                      </p:to>
                                    </p:set>
                                    <p:anim calcmode="lin" valueType="num">
                                      <p:cBhvr additive="base">
                                        <p:cTn id="7" dur="500" fill="hold"/>
                                        <p:tgtEl>
                                          <p:spTgt spid="2969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9">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dur="500" fill="hold" nodeType="withEffect">
                                  <p:stCondLst>
                                    <p:cond delay="0"/>
                                  </p:stCondLst>
                                  <p:childTnLst>
                                    <p:set>
                                      <p:cBhvr>
                                        <p:cTn id="10" dur="1" fill="hold">
                                          <p:stCondLst>
                                            <p:cond delay="0"/>
                                          </p:stCondLst>
                                        </p:cTn>
                                        <p:tgtEl>
                                          <p:spTgt spid="29699">
                                            <p:txEl>
                                              <p:pRg st="3" end="3"/>
                                            </p:txEl>
                                          </p:spTgt>
                                        </p:tgtEl>
                                        <p:attrNameLst>
                                          <p:attrName>style.visibility</p:attrName>
                                        </p:attrNameLst>
                                      </p:cBhvr>
                                      <p:to>
                                        <p:strVal val="visible"/>
                                      </p:to>
                                    </p:set>
                                    <p:anim calcmode="lin" valueType="num">
                                      <p:cBhvr additive="base">
                                        <p:cTn id="11" dur="500" fill="hold"/>
                                        <p:tgtEl>
                                          <p:spTgt spid="29699">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96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dur="500" fill="hold" nodeType="clickEffect">
                                  <p:stCondLst>
                                    <p:cond delay="0"/>
                                  </p:stCondLst>
                                  <p:childTnLst>
                                    <p:set>
                                      <p:cBhvr>
                                        <p:cTn id="16" dur="1" fill="hold">
                                          <p:stCondLst>
                                            <p:cond delay="0"/>
                                          </p:stCondLst>
                                        </p:cTn>
                                        <p:tgtEl>
                                          <p:spTgt spid="29699">
                                            <p:txEl>
                                              <p:pRg st="4" end="4"/>
                                            </p:txEl>
                                          </p:spTgt>
                                        </p:tgtEl>
                                        <p:attrNameLst>
                                          <p:attrName>style.visibility</p:attrName>
                                        </p:attrNameLst>
                                      </p:cBhvr>
                                      <p:to>
                                        <p:strVal val="visible"/>
                                      </p:to>
                                    </p:set>
                                    <p:anim calcmode="lin" valueType="num">
                                      <p:cBhvr additive="base">
                                        <p:cTn id="17" dur="500" fill="hold"/>
                                        <p:tgtEl>
                                          <p:spTgt spid="29699">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96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74638"/>
            <a:ext cx="8229600" cy="1143000"/>
          </a:xfrm>
          <a:noFill/>
          <a:ln>
            <a:miter lim="800000"/>
          </a:ln>
        </p:spPr>
        <p:txBody>
          <a:bodyPr wrap="square" lIns="91440" tIns="45720" rIns="91440" bIns="45720" anchor="ctr" anchorCtr="0"/>
          <a:lstStyle>
            <a:lvl1pPr marL="0" indent="0" algn="ctr" defTabSz="914400" rtl="0" eaLnBrk="1" fontAlgn="base" latinLnBrk="0" hangingPunct="1">
              <a:lnSpc>
                <a:spcPct val="100000"/>
              </a:lnSpc>
              <a:spcBef>
                <a:spcPct val="0"/>
              </a:spcBef>
              <a:spcAft>
                <a:spcPct val="0"/>
              </a:spcAft>
              <a:buClrTx/>
              <a:buSzTx/>
              <a:buFontTx/>
              <a:buNone/>
              <a:defRPr kumimoji="0" lang="en-US" altLang="en-US" sz="4400" b="0" i="0" u="none" kern="1200" baseline="0">
                <a:solidFill>
                  <a:schemeClr val="tx1"/>
                </a:solidFill>
                <a:latin typeface="Calibri" pitchFamily="34" charset="0"/>
                <a:ea typeface="+mj-ea"/>
                <a:cs typeface="+mj-cs"/>
              </a:defRPr>
            </a:lvl1pPr>
          </a:lstStyle>
          <a:p>
            <a:pPr lvl="0"/>
            <a:r>
              <a:t>Example Circuit</a:t>
            </a:r>
          </a:p>
        </p:txBody>
      </p:sp>
      <p:sp>
        <p:nvSpPr>
          <p:cNvPr id="30723" name="Content Placeholder 2"/>
          <p:cNvSpPr>
            <a:spLocks noGrp="1"/>
          </p:cNvSpPr>
          <p:nvPr>
            <p:ph idx="1"/>
          </p:nvPr>
        </p:nvSpPr>
        <p:spPr>
          <a:xfrm>
            <a:off x="457200" y="1600200"/>
            <a:ext cx="8229600" cy="4525963"/>
          </a:xfrm>
          <a:noFill/>
          <a:ln>
            <a:miter lim="800000"/>
          </a:ln>
        </p:spPr>
        <p:txBody>
          <a:bodyPr wrap="square" lIns="91440" tIns="45720" rIns="91440" bIns="45720" anchor="t" anchorCtr="0"/>
          <a:lstStyle>
            <a:lvl1pPr marL="342900" indent="-3429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3200" b="0" i="0" u="none" kern="1200" baseline="0">
                <a:solidFill>
                  <a:schemeClr val="tx1"/>
                </a:solidFill>
                <a:effectLst/>
                <a:latin typeface="+mn-lt"/>
                <a:ea typeface="+mn-ea"/>
                <a:cs typeface="+mn-cs"/>
              </a:defRPr>
            </a:lvl1pPr>
            <a:lvl2pPr marL="742950" indent="-28575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800" b="0" i="0" u="none" kern="1200" baseline="0">
                <a:solidFill>
                  <a:schemeClr val="tx1"/>
                </a:solidFill>
                <a:effectLst/>
                <a:latin typeface="+mn-lt"/>
                <a:ea typeface="+mn-ea"/>
                <a:cs typeface="+mn-cs"/>
              </a:defRPr>
            </a:lvl2pPr>
            <a:lvl3pPr marL="11430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400" b="0" i="0" u="none" kern="1200" baseline="0">
                <a:solidFill>
                  <a:schemeClr val="tx1"/>
                </a:solidFill>
                <a:effectLst/>
                <a:latin typeface="+mn-lt"/>
                <a:ea typeface="+mn-ea"/>
                <a:cs typeface="+mn-cs"/>
              </a:defRPr>
            </a:lvl3pPr>
            <a:lvl4pPr marL="16002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000" b="0" i="0" u="none" kern="1200" baseline="0">
                <a:solidFill>
                  <a:schemeClr val="tx1"/>
                </a:solidFill>
                <a:effectLst/>
                <a:latin typeface="+mn-lt"/>
                <a:ea typeface="+mn-ea"/>
                <a:cs typeface="+mn-cs"/>
              </a:defRPr>
            </a:lvl4pPr>
            <a:lvl5pPr marL="20574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000" b="0" i="0" u="none" kern="1200" baseline="0">
                <a:solidFill>
                  <a:schemeClr val="tx1"/>
                </a:solidFill>
                <a:effectLst/>
                <a:latin typeface="+mn-lt"/>
                <a:ea typeface="+mn-ea"/>
                <a:cs typeface="+mn-cs"/>
              </a:defRPr>
            </a:lvl5pPr>
            <a:lvl6pPr marL="25146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9pPr>
          </a:lstStyle>
          <a:p>
            <a:pPr lvl="0"/>
            <a:r>
              <a:rPr lang="en-US" altLang="en-US"/>
              <a:t>But from the 2</a:t>
            </a:r>
            <a:r>
              <a:rPr lang="en-US" altLang="en-US" baseline="30000"/>
              <a:t>nd</a:t>
            </a:r>
            <a:r>
              <a:rPr lang="en-US" altLang="en-US"/>
              <a:t> KVL equation,  I</a:t>
            </a:r>
            <a:r>
              <a:rPr lang="en-US" altLang="en-US" baseline="-25000"/>
              <a:t>2</a:t>
            </a:r>
            <a:r>
              <a:rPr lang="en-US" altLang="en-US"/>
              <a:t> = 1.25∙I</a:t>
            </a:r>
            <a:r>
              <a:rPr lang="en-US" altLang="en-US" baseline="-25000"/>
              <a:t>3</a:t>
            </a:r>
            <a:endParaRPr lang="en-US" altLang="en-US"/>
          </a:p>
          <a:p>
            <a:pPr lvl="0"/>
            <a:r>
              <a:rPr lang="en-US" altLang="en-US"/>
              <a:t>Substituting into 1</a:t>
            </a:r>
            <a:r>
              <a:rPr lang="en-US" altLang="en-US" baseline="30000"/>
              <a:t>st</a:t>
            </a:r>
            <a:r>
              <a:rPr lang="en-US" altLang="en-US"/>
              <a:t> KVL equation:</a:t>
            </a:r>
          </a:p>
          <a:p>
            <a:pPr lvl="0">
              <a:buFontTx/>
              <a:buNone/>
            </a:pPr>
            <a:r>
              <a:rPr lang="en-US" altLang="en-US"/>
              <a:t>   (1.25 ∙ I</a:t>
            </a:r>
            <a:r>
              <a:rPr lang="en-US" altLang="en-US" baseline="-25000"/>
              <a:t>3</a:t>
            </a:r>
            <a:r>
              <a:rPr lang="en-US" altLang="en-US"/>
              <a:t>)∙18 </a:t>
            </a:r>
            <a:r>
              <a:rPr lang="el-GR" altLang="en-US"/>
              <a:t>Ω</a:t>
            </a:r>
            <a:r>
              <a:rPr lang="en-US" altLang="en-US"/>
              <a:t> +  I</a:t>
            </a:r>
            <a:r>
              <a:rPr lang="en-US" altLang="en-US" baseline="-25000"/>
              <a:t>3 </a:t>
            </a:r>
            <a:r>
              <a:rPr lang="en-US" altLang="en-US"/>
              <a:t>∙ 10 </a:t>
            </a:r>
            <a:r>
              <a:rPr lang="el-GR" altLang="en-US"/>
              <a:t>Ω</a:t>
            </a:r>
            <a:r>
              <a:rPr lang="en-US" altLang="en-US"/>
              <a:t> = 50 volts</a:t>
            </a:r>
          </a:p>
          <a:p>
            <a:pPr lvl="0">
              <a:buFontTx/>
              <a:buNone/>
            </a:pPr>
            <a:r>
              <a:rPr lang="en-US" altLang="en-US"/>
              <a:t>   Or:  I</a:t>
            </a:r>
            <a:r>
              <a:rPr lang="en-US" altLang="en-US" baseline="-25000"/>
              <a:t>3 </a:t>
            </a:r>
            <a:r>
              <a:rPr lang="en-US" altLang="en-US"/>
              <a:t>∙ 22.5 </a:t>
            </a:r>
            <a:r>
              <a:rPr lang="el-GR" altLang="en-US"/>
              <a:t>Ω</a:t>
            </a:r>
            <a:r>
              <a:rPr lang="en-US" altLang="en-US"/>
              <a:t> +  I</a:t>
            </a:r>
            <a:r>
              <a:rPr lang="en-US" altLang="en-US" baseline="-25000"/>
              <a:t>3 </a:t>
            </a:r>
            <a:r>
              <a:rPr lang="en-US" altLang="en-US"/>
              <a:t>∙ 10 </a:t>
            </a:r>
            <a:r>
              <a:rPr lang="el-GR" altLang="en-US"/>
              <a:t>Ω</a:t>
            </a:r>
            <a:r>
              <a:rPr lang="en-US" altLang="en-US"/>
              <a:t> = 50 volts</a:t>
            </a:r>
          </a:p>
          <a:p>
            <a:pPr lvl="0">
              <a:buFontTx/>
              <a:buNone/>
            </a:pPr>
            <a:r>
              <a:rPr lang="en-US" altLang="en-US"/>
              <a:t>   Or:  I</a:t>
            </a:r>
            <a:r>
              <a:rPr lang="en-US" altLang="en-US" baseline="-25000"/>
              <a:t>3</a:t>
            </a:r>
            <a:r>
              <a:rPr lang="en-US" altLang="en-US"/>
              <a:t>∙ 32.5 </a:t>
            </a:r>
            <a:r>
              <a:rPr lang="el-GR" altLang="en-US"/>
              <a:t>Ω</a:t>
            </a:r>
            <a:r>
              <a:rPr lang="en-US" altLang="en-US"/>
              <a:t> = 50 volts</a:t>
            </a:r>
          </a:p>
          <a:p>
            <a:pPr lvl="0">
              <a:buFontTx/>
              <a:buNone/>
            </a:pPr>
            <a:r>
              <a:rPr lang="en-US" altLang="en-US"/>
              <a:t>   Or:  I</a:t>
            </a:r>
            <a:r>
              <a:rPr lang="en-US" altLang="en-US" baseline="-25000"/>
              <a:t>3</a:t>
            </a:r>
            <a:r>
              <a:rPr lang="en-US" altLang="en-US"/>
              <a:t> = 50 volts/32.5 </a:t>
            </a:r>
            <a:r>
              <a:rPr lang="el-GR" altLang="en-US"/>
              <a:t>Ω</a:t>
            </a:r>
            <a:endParaRPr lang="en-US" altLang="en-US"/>
          </a:p>
          <a:p>
            <a:pPr lvl="0">
              <a:buFontTx/>
              <a:buNone/>
            </a:pPr>
            <a:r>
              <a:rPr lang="en-US" altLang="en-US"/>
              <a:t>   Or:  I</a:t>
            </a:r>
            <a:r>
              <a:rPr lang="en-US" altLang="en-US" baseline="-25000"/>
              <a:t>3</a:t>
            </a:r>
            <a:r>
              <a:rPr lang="en-US" altLang="en-US"/>
              <a:t> = 1.538 amps</a:t>
            </a:r>
          </a:p>
          <a:p>
            <a:pPr lvl="0"/>
            <a:endParaRPr lang="en-US" altLang="en-US">
              <a:solidFill>
                <a:schemeClr val="accent2"/>
              </a:solidFill>
            </a:endParaRPr>
          </a:p>
          <a:p>
            <a:pPr lvl="0"/>
            <a:endParaRPr lang="en-US" altLang="en-US">
              <a:solidFill>
                <a:schemeClr val="accent2"/>
              </a:solidFill>
            </a:endParaRPr>
          </a:p>
          <a:p>
            <a:pPr lvl="0"/>
            <a:endParaRPr lang="en-US" altLang="en-US"/>
          </a:p>
        </p:txBody>
      </p:sp>
      <p:pic>
        <p:nvPicPr>
          <p:cNvPr id="30724" name="Picture 2" descr="RIMT University"/>
          <p:cNvPicPr>
            <a:picLocks noChangeAspect="1"/>
          </p:cNvPicPr>
          <p:nvPr/>
        </p:nvPicPr>
        <p:blipFill>
          <a:blip r:embed="rId2"/>
          <a:stretch>
            <a:fillRect/>
          </a:stretch>
        </p:blipFill>
        <p:spPr>
          <a:xfrm>
            <a:off x="6943725" y="180975"/>
            <a:ext cx="1970088" cy="895350"/>
          </a:xfrm>
          <a:prstGeom prst="rect">
            <a:avLst/>
          </a:prstGeom>
          <a:noFill/>
          <a:ln>
            <a:noFill/>
            <a:miter lim="800000"/>
          </a:ln>
        </p:spPr>
      </p:pic>
      <p:sp>
        <p:nvSpPr>
          <p:cNvPr id="30725" name="Rectangle 4">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30726" name="Rectangle 5"/>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dur="500" fill="hold"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anim calcmode="lin" valueType="num">
                                      <p:cBhvr additive="base">
                                        <p:cTn id="7" dur="5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2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dur="500" fill="hold" nodeType="with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anim calcmode="lin" valueType="num">
                                      <p:cBhvr additive="base">
                                        <p:cTn id="11" dur="5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dur="500" fill="hold" nodeType="clickEffect">
                                  <p:stCondLst>
                                    <p:cond delay="0"/>
                                  </p:stCondLst>
                                  <p:childTnLst>
                                    <p:set>
                                      <p:cBhvr>
                                        <p:cTn id="16" dur="1" fill="hold">
                                          <p:stCondLst>
                                            <p:cond delay="0"/>
                                          </p:stCondLst>
                                        </p:cTn>
                                        <p:tgtEl>
                                          <p:spTgt spid="30723">
                                            <p:txEl>
                                              <p:pRg st="3" end="3"/>
                                            </p:txEl>
                                          </p:spTgt>
                                        </p:tgtEl>
                                        <p:attrNameLst>
                                          <p:attrName>style.visibility</p:attrName>
                                        </p:attrNameLst>
                                      </p:cBhvr>
                                      <p:to>
                                        <p:strVal val="visible"/>
                                      </p:to>
                                    </p:set>
                                    <p:anim calcmode="lin" valueType="num">
                                      <p:cBhvr additive="base">
                                        <p:cTn id="17" dur="5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07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dur="500" fill="hold" nodeType="clickEffect">
                                  <p:stCondLst>
                                    <p:cond delay="0"/>
                                  </p:stCondLst>
                                  <p:childTnLst>
                                    <p:set>
                                      <p:cBhvr>
                                        <p:cTn id="22" dur="1" fill="hold">
                                          <p:stCondLst>
                                            <p:cond delay="0"/>
                                          </p:stCondLst>
                                        </p:cTn>
                                        <p:tgtEl>
                                          <p:spTgt spid="30723">
                                            <p:txEl>
                                              <p:pRg st="4" end="4"/>
                                            </p:txEl>
                                          </p:spTgt>
                                        </p:tgtEl>
                                        <p:attrNameLst>
                                          <p:attrName>style.visibility</p:attrName>
                                        </p:attrNameLst>
                                      </p:cBhvr>
                                      <p:to>
                                        <p:strVal val="visible"/>
                                      </p:to>
                                    </p:set>
                                    <p:anim calcmode="lin" valueType="num">
                                      <p:cBhvr additive="base">
                                        <p:cTn id="23" dur="500" fill="hold"/>
                                        <p:tgtEl>
                                          <p:spTgt spid="3072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dur="500" fill="hold" nodeType="clickEffect">
                                  <p:stCondLst>
                                    <p:cond delay="0"/>
                                  </p:stCondLst>
                                  <p:childTnLst>
                                    <p:set>
                                      <p:cBhvr>
                                        <p:cTn id="28" dur="1" fill="hold">
                                          <p:stCondLst>
                                            <p:cond delay="0"/>
                                          </p:stCondLst>
                                        </p:cTn>
                                        <p:tgtEl>
                                          <p:spTgt spid="30723">
                                            <p:txEl>
                                              <p:pRg st="5" end="5"/>
                                            </p:txEl>
                                          </p:spTgt>
                                        </p:tgtEl>
                                        <p:attrNameLst>
                                          <p:attrName>style.visibility</p:attrName>
                                        </p:attrNameLst>
                                      </p:cBhvr>
                                      <p:to>
                                        <p:strVal val="visible"/>
                                      </p:to>
                                    </p:set>
                                    <p:anim calcmode="lin" valueType="num">
                                      <p:cBhvr additive="base">
                                        <p:cTn id="29" dur="500" fill="hold"/>
                                        <p:tgtEl>
                                          <p:spTgt spid="3072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07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dur="500" fill="hold" nodeType="clickEffect">
                                  <p:stCondLst>
                                    <p:cond delay="0"/>
                                  </p:stCondLst>
                                  <p:childTnLst>
                                    <p:set>
                                      <p:cBhvr>
                                        <p:cTn id="34" dur="1" fill="hold">
                                          <p:stCondLst>
                                            <p:cond delay="0"/>
                                          </p:stCondLst>
                                        </p:cTn>
                                        <p:tgtEl>
                                          <p:spTgt spid="30723">
                                            <p:txEl>
                                              <p:pRg st="6" end="6"/>
                                            </p:txEl>
                                          </p:spTgt>
                                        </p:tgtEl>
                                        <p:attrNameLst>
                                          <p:attrName>style.visibility</p:attrName>
                                        </p:attrNameLst>
                                      </p:cBhvr>
                                      <p:to>
                                        <p:strVal val="visible"/>
                                      </p:to>
                                    </p:set>
                                    <p:anim calcmode="lin" valueType="num">
                                      <p:cBhvr additive="base">
                                        <p:cTn id="35" dur="500" fill="hold"/>
                                        <p:tgtEl>
                                          <p:spTgt spid="3072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072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274638"/>
            <a:ext cx="8229600" cy="1143000"/>
          </a:xfrm>
          <a:noFill/>
          <a:ln>
            <a:miter lim="800000"/>
          </a:ln>
        </p:spPr>
        <p:txBody>
          <a:bodyPr wrap="square" lIns="91440" tIns="45720" rIns="91440" bIns="45720" anchor="ctr" anchorCtr="0"/>
          <a:lstStyle>
            <a:lvl1pPr marL="0" indent="0" algn="ctr" defTabSz="914400" rtl="0" eaLnBrk="1" fontAlgn="base" latinLnBrk="0" hangingPunct="1">
              <a:lnSpc>
                <a:spcPct val="100000"/>
              </a:lnSpc>
              <a:spcBef>
                <a:spcPct val="0"/>
              </a:spcBef>
              <a:spcAft>
                <a:spcPct val="0"/>
              </a:spcAft>
              <a:buClrTx/>
              <a:buSzTx/>
              <a:buFontTx/>
              <a:buNone/>
              <a:defRPr kumimoji="0" lang="en-US" altLang="en-US" sz="4400" b="0" i="0" u="none" kern="1200" baseline="0">
                <a:solidFill>
                  <a:schemeClr val="tx1"/>
                </a:solidFill>
                <a:latin typeface="Calibri" pitchFamily="34" charset="0"/>
                <a:ea typeface="+mj-ea"/>
                <a:cs typeface="+mj-cs"/>
              </a:defRPr>
            </a:lvl1pPr>
          </a:lstStyle>
          <a:p>
            <a:pPr lvl="0"/>
            <a:r>
              <a:t>Example Circuit</a:t>
            </a:r>
          </a:p>
        </p:txBody>
      </p:sp>
      <p:sp>
        <p:nvSpPr>
          <p:cNvPr id="31747" name="Content Placeholder 2"/>
          <p:cNvSpPr>
            <a:spLocks noGrp="1"/>
          </p:cNvSpPr>
          <p:nvPr>
            <p:ph idx="1"/>
          </p:nvPr>
        </p:nvSpPr>
        <p:spPr>
          <a:xfrm>
            <a:off x="457200" y="1600200"/>
            <a:ext cx="8229600" cy="4525963"/>
          </a:xfrm>
          <a:noFill/>
          <a:ln>
            <a:miter lim="800000"/>
          </a:ln>
        </p:spPr>
        <p:txBody>
          <a:bodyPr wrap="square" lIns="91440" tIns="45720" rIns="91440" bIns="45720" anchor="t" anchorCtr="0"/>
          <a:lstStyle>
            <a:lvl1pPr marL="342900" indent="-3429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3200" b="0" i="0" u="none" kern="1200" baseline="0">
                <a:solidFill>
                  <a:schemeClr val="tx1"/>
                </a:solidFill>
                <a:effectLst/>
                <a:latin typeface="+mn-lt"/>
                <a:ea typeface="+mn-ea"/>
                <a:cs typeface="+mn-cs"/>
              </a:defRPr>
            </a:lvl1pPr>
            <a:lvl2pPr marL="742950" indent="-28575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800" b="0" i="0" u="none" kern="1200" baseline="0">
                <a:solidFill>
                  <a:schemeClr val="tx1"/>
                </a:solidFill>
                <a:effectLst/>
                <a:latin typeface="+mn-lt"/>
                <a:ea typeface="+mn-ea"/>
                <a:cs typeface="+mn-cs"/>
              </a:defRPr>
            </a:lvl2pPr>
            <a:lvl3pPr marL="11430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400" b="0" i="0" u="none" kern="1200" baseline="0">
                <a:solidFill>
                  <a:schemeClr val="tx1"/>
                </a:solidFill>
                <a:effectLst/>
                <a:latin typeface="+mn-lt"/>
                <a:ea typeface="+mn-ea"/>
                <a:cs typeface="+mn-cs"/>
              </a:defRPr>
            </a:lvl3pPr>
            <a:lvl4pPr marL="16002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000" b="0" i="0" u="none" kern="1200" baseline="0">
                <a:solidFill>
                  <a:schemeClr val="tx1"/>
                </a:solidFill>
                <a:effectLst/>
                <a:latin typeface="+mn-lt"/>
                <a:ea typeface="+mn-ea"/>
                <a:cs typeface="+mn-cs"/>
              </a:defRPr>
            </a:lvl4pPr>
            <a:lvl5pPr marL="20574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000" b="0" i="0" u="none" kern="1200" baseline="0">
                <a:solidFill>
                  <a:schemeClr val="tx1"/>
                </a:solidFill>
                <a:effectLst/>
                <a:latin typeface="+mn-lt"/>
                <a:ea typeface="+mn-ea"/>
                <a:cs typeface="+mn-cs"/>
              </a:defRPr>
            </a:lvl5pPr>
            <a:lvl6pPr marL="25146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9pPr>
          </a:lstStyle>
          <a:p>
            <a:pPr lvl="0"/>
            <a:r>
              <a:rPr lang="en-US" altLang="en-US"/>
              <a:t>Since  I</a:t>
            </a:r>
            <a:r>
              <a:rPr lang="en-US" altLang="en-US" baseline="-25000"/>
              <a:t>3</a:t>
            </a:r>
            <a:r>
              <a:rPr lang="en-US" altLang="en-US"/>
              <a:t> = 1.538 amps</a:t>
            </a:r>
          </a:p>
          <a:p>
            <a:pPr lvl="0">
              <a:buFontTx/>
              <a:buNone/>
            </a:pPr>
            <a:r>
              <a:rPr lang="en-US" altLang="en-US"/>
              <a:t>    I</a:t>
            </a:r>
            <a:r>
              <a:rPr lang="en-US" altLang="en-US" baseline="-25000"/>
              <a:t>2</a:t>
            </a:r>
            <a:r>
              <a:rPr lang="en-US" altLang="en-US"/>
              <a:t> = 1.25∙I</a:t>
            </a:r>
            <a:r>
              <a:rPr lang="en-US" altLang="en-US" baseline="-25000"/>
              <a:t>3 </a:t>
            </a:r>
            <a:r>
              <a:rPr lang="en-US" altLang="en-US"/>
              <a:t>= 1.923 amps</a:t>
            </a:r>
          </a:p>
          <a:p>
            <a:pPr lvl="0"/>
            <a:r>
              <a:rPr lang="en-US" altLang="en-US"/>
              <a:t>Since I</a:t>
            </a:r>
            <a:r>
              <a:rPr lang="en-US" altLang="en-US" baseline="-25000"/>
              <a:t>1</a:t>
            </a:r>
            <a:r>
              <a:rPr lang="en-US" altLang="en-US"/>
              <a:t> = I</a:t>
            </a:r>
            <a:r>
              <a:rPr lang="en-US" altLang="en-US" baseline="-25000"/>
              <a:t>2</a:t>
            </a:r>
            <a:r>
              <a:rPr lang="en-US" altLang="en-US"/>
              <a:t> + I</a:t>
            </a:r>
            <a:r>
              <a:rPr lang="en-US" altLang="en-US" baseline="-25000"/>
              <a:t>3, </a:t>
            </a:r>
            <a:r>
              <a:rPr lang="en-US" altLang="en-US"/>
              <a:t> I</a:t>
            </a:r>
            <a:r>
              <a:rPr lang="en-US" altLang="en-US" baseline="-25000"/>
              <a:t>1</a:t>
            </a:r>
            <a:r>
              <a:rPr lang="en-US" altLang="en-US"/>
              <a:t> = 3.461 amps</a:t>
            </a:r>
          </a:p>
          <a:p>
            <a:pPr lvl="0"/>
            <a:r>
              <a:rPr lang="en-US" altLang="en-US"/>
              <a:t>The voltages across the resistors:</a:t>
            </a:r>
          </a:p>
          <a:p>
            <a:pPr lvl="1">
              <a:buFontTx/>
              <a:buNone/>
            </a:pPr>
            <a:r>
              <a:rPr lang="en-US" altLang="en-US"/>
              <a:t>I</a:t>
            </a:r>
            <a:r>
              <a:rPr lang="en-US" altLang="en-US" baseline="-25000"/>
              <a:t>1</a:t>
            </a:r>
            <a:r>
              <a:rPr lang="en-US" altLang="en-US"/>
              <a:t>∙10</a:t>
            </a:r>
            <a:r>
              <a:rPr lang="el-GR" altLang="en-US"/>
              <a:t>Ω</a:t>
            </a:r>
            <a:r>
              <a:rPr lang="en-US" altLang="en-US"/>
              <a:t> = 34.61 volts</a:t>
            </a:r>
          </a:p>
          <a:p>
            <a:pPr lvl="1">
              <a:buFontTx/>
              <a:buNone/>
            </a:pPr>
            <a:r>
              <a:rPr lang="en-US" altLang="en-US"/>
              <a:t>I</a:t>
            </a:r>
            <a:r>
              <a:rPr lang="en-US" altLang="en-US" baseline="-25000"/>
              <a:t>2</a:t>
            </a:r>
            <a:r>
              <a:rPr lang="en-US" altLang="en-US"/>
              <a:t>∙8</a:t>
            </a:r>
            <a:r>
              <a:rPr lang="el-GR" altLang="en-US"/>
              <a:t>Ω</a:t>
            </a:r>
            <a:r>
              <a:rPr lang="en-US" altLang="en-US"/>
              <a:t> =  15.38 volts</a:t>
            </a:r>
          </a:p>
          <a:p>
            <a:pPr lvl="1">
              <a:buFontTx/>
              <a:buNone/>
            </a:pPr>
            <a:r>
              <a:rPr lang="en-US" altLang="en-US"/>
              <a:t>I</a:t>
            </a:r>
            <a:r>
              <a:rPr lang="en-US" altLang="en-US" baseline="-25000"/>
              <a:t>3</a:t>
            </a:r>
            <a:r>
              <a:rPr lang="en-US" altLang="en-US"/>
              <a:t>∙6</a:t>
            </a:r>
            <a:r>
              <a:rPr lang="el-GR" altLang="en-US"/>
              <a:t>Ω</a:t>
            </a:r>
            <a:r>
              <a:rPr lang="en-US" altLang="en-US"/>
              <a:t> = 9.23 volts</a:t>
            </a:r>
          </a:p>
          <a:p>
            <a:pPr lvl="1">
              <a:buFontTx/>
              <a:buNone/>
            </a:pPr>
            <a:r>
              <a:rPr lang="en-US" altLang="en-US"/>
              <a:t>I</a:t>
            </a:r>
            <a:r>
              <a:rPr lang="en-US" altLang="en-US" baseline="-25000"/>
              <a:t>3</a:t>
            </a:r>
            <a:r>
              <a:rPr lang="en-US" altLang="en-US"/>
              <a:t>∙4</a:t>
            </a:r>
            <a:r>
              <a:rPr lang="el-GR" altLang="en-US"/>
              <a:t>Ω</a:t>
            </a:r>
            <a:r>
              <a:rPr lang="en-US" altLang="en-US"/>
              <a:t> = 6.15 volts </a:t>
            </a:r>
          </a:p>
          <a:p>
            <a:pPr lvl="0"/>
            <a:endParaRPr lang="en-US" altLang="en-US"/>
          </a:p>
        </p:txBody>
      </p:sp>
      <p:pic>
        <p:nvPicPr>
          <p:cNvPr id="31748" name="Picture 2" descr="RIMT University"/>
          <p:cNvPicPr>
            <a:picLocks noChangeAspect="1"/>
          </p:cNvPicPr>
          <p:nvPr/>
        </p:nvPicPr>
        <p:blipFill>
          <a:blip r:embed="rId2"/>
          <a:stretch>
            <a:fillRect/>
          </a:stretch>
        </p:blipFill>
        <p:spPr>
          <a:xfrm>
            <a:off x="6943725" y="180975"/>
            <a:ext cx="1970088" cy="895350"/>
          </a:xfrm>
          <a:prstGeom prst="rect">
            <a:avLst/>
          </a:prstGeom>
          <a:noFill/>
          <a:ln>
            <a:noFill/>
            <a:miter lim="800000"/>
          </a:ln>
        </p:spPr>
      </p:pic>
      <p:sp>
        <p:nvSpPr>
          <p:cNvPr id="31749" name="Rectangle 4">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31750" name="Rectangle 5"/>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dur="500" fill="hold" nodeType="clickEffect">
                                  <p:stCondLst>
                                    <p:cond delay="0"/>
                                  </p:stCondLst>
                                  <p:childTnLst>
                                    <p:set>
                                      <p:cBhvr>
                                        <p:cTn id="6" dur="1" fill="hold">
                                          <p:stCondLst>
                                            <p:cond delay="0"/>
                                          </p:stCondLst>
                                        </p:cTn>
                                        <p:tgtEl>
                                          <p:spTgt spid="31747">
                                            <p:txEl>
                                              <p:pRg st="2" end="2"/>
                                            </p:txEl>
                                          </p:spTgt>
                                        </p:tgtEl>
                                        <p:attrNameLst>
                                          <p:attrName>style.visibility</p:attrName>
                                        </p:attrNameLst>
                                      </p:cBhvr>
                                      <p:to>
                                        <p:strVal val="visible"/>
                                      </p:to>
                                    </p:set>
                                    <p:anim calcmode="lin" valueType="num">
                                      <p:cBhvr additive="base">
                                        <p:cTn id="7" dur="5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7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dur="500" fill="hold" nodeType="clickEffect">
                                  <p:stCondLst>
                                    <p:cond delay="0"/>
                                  </p:stCondLst>
                                  <p:childTnLst>
                                    <p:set>
                                      <p:cBhvr>
                                        <p:cTn id="12" dur="1" fill="hold">
                                          <p:stCondLst>
                                            <p:cond delay="0"/>
                                          </p:stCondLst>
                                        </p:cTn>
                                        <p:tgtEl>
                                          <p:spTgt spid="31747">
                                            <p:txEl>
                                              <p:pRg st="3" end="3"/>
                                            </p:txEl>
                                          </p:spTgt>
                                        </p:tgtEl>
                                        <p:attrNameLst>
                                          <p:attrName>style.visibility</p:attrName>
                                        </p:attrNameLst>
                                      </p:cBhvr>
                                      <p:to>
                                        <p:strVal val="visible"/>
                                      </p:to>
                                    </p:set>
                                    <p:anim calcmode="lin" valueType="num">
                                      <p:cBhvr additive="base">
                                        <p:cTn id="13" dur="500" fill="hold"/>
                                        <p:tgtEl>
                                          <p:spTgt spid="3174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747">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dur="500" fill="hold" nodeType="withEffect">
                                  <p:stCondLst>
                                    <p:cond delay="0"/>
                                  </p:stCondLst>
                                  <p:childTnLst>
                                    <p:set>
                                      <p:cBhvr>
                                        <p:cTn id="16" dur="1" fill="hold">
                                          <p:stCondLst>
                                            <p:cond delay="0"/>
                                          </p:stCondLst>
                                        </p:cTn>
                                        <p:tgtEl>
                                          <p:spTgt spid="31747">
                                            <p:txEl>
                                              <p:pRg st="4" end="4"/>
                                            </p:txEl>
                                          </p:spTgt>
                                        </p:tgtEl>
                                        <p:attrNameLst>
                                          <p:attrName>style.visibility</p:attrName>
                                        </p:attrNameLst>
                                      </p:cBhvr>
                                      <p:to>
                                        <p:strVal val="visible"/>
                                      </p:to>
                                    </p:set>
                                    <p:anim calcmode="lin" valueType="num">
                                      <p:cBhvr additive="base">
                                        <p:cTn id="17" dur="500" fill="hold"/>
                                        <p:tgtEl>
                                          <p:spTgt spid="31747">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1747">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dur="500" fill="hold" nodeType="withEffect">
                                  <p:stCondLst>
                                    <p:cond delay="0"/>
                                  </p:stCondLst>
                                  <p:childTnLst>
                                    <p:set>
                                      <p:cBhvr>
                                        <p:cTn id="20" dur="1" fill="hold">
                                          <p:stCondLst>
                                            <p:cond delay="0"/>
                                          </p:stCondLst>
                                        </p:cTn>
                                        <p:tgtEl>
                                          <p:spTgt spid="31747">
                                            <p:txEl>
                                              <p:pRg st="5" end="5"/>
                                            </p:txEl>
                                          </p:spTgt>
                                        </p:tgtEl>
                                        <p:attrNameLst>
                                          <p:attrName>style.visibility</p:attrName>
                                        </p:attrNameLst>
                                      </p:cBhvr>
                                      <p:to>
                                        <p:strVal val="visible"/>
                                      </p:to>
                                    </p:set>
                                    <p:anim calcmode="lin" valueType="num">
                                      <p:cBhvr additive="base">
                                        <p:cTn id="21" dur="500" fill="hold"/>
                                        <p:tgtEl>
                                          <p:spTgt spid="31747">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1747">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dur="500" fill="hold" nodeType="withEffect">
                                  <p:stCondLst>
                                    <p:cond delay="0"/>
                                  </p:stCondLst>
                                  <p:childTnLst>
                                    <p:set>
                                      <p:cBhvr>
                                        <p:cTn id="24" dur="1" fill="hold">
                                          <p:stCondLst>
                                            <p:cond delay="0"/>
                                          </p:stCondLst>
                                        </p:cTn>
                                        <p:tgtEl>
                                          <p:spTgt spid="31747">
                                            <p:txEl>
                                              <p:pRg st="6" end="6"/>
                                            </p:txEl>
                                          </p:spTgt>
                                        </p:tgtEl>
                                        <p:attrNameLst>
                                          <p:attrName>style.visibility</p:attrName>
                                        </p:attrNameLst>
                                      </p:cBhvr>
                                      <p:to>
                                        <p:strVal val="visible"/>
                                      </p:to>
                                    </p:set>
                                    <p:anim calcmode="lin" valueType="num">
                                      <p:cBhvr additive="base">
                                        <p:cTn id="25" dur="500" fill="hold"/>
                                        <p:tgtEl>
                                          <p:spTgt spid="3174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1747">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dur="500" fill="hold" nodeType="withEffect">
                                  <p:stCondLst>
                                    <p:cond delay="0"/>
                                  </p:stCondLst>
                                  <p:childTnLst>
                                    <p:set>
                                      <p:cBhvr>
                                        <p:cTn id="28" dur="1" fill="hold">
                                          <p:stCondLst>
                                            <p:cond delay="0"/>
                                          </p:stCondLst>
                                        </p:cTn>
                                        <p:tgtEl>
                                          <p:spTgt spid="31747">
                                            <p:txEl>
                                              <p:pRg st="7" end="7"/>
                                            </p:txEl>
                                          </p:spTgt>
                                        </p:tgtEl>
                                        <p:attrNameLst>
                                          <p:attrName>style.visibility</p:attrName>
                                        </p:attrNameLst>
                                      </p:cBhvr>
                                      <p:to>
                                        <p:strVal val="visible"/>
                                      </p:to>
                                    </p:set>
                                    <p:anim calcmode="lin" valueType="num">
                                      <p:cBhvr additive="base">
                                        <p:cTn id="29" dur="500" fill="hold"/>
                                        <p:tgtEl>
                                          <p:spTgt spid="31747">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174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p:nvPr/>
        </p:nvSpPr>
        <p:spPr>
          <a:xfrm>
            <a:off x="365125" y="130175"/>
            <a:ext cx="184150" cy="914400"/>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endParaRPr lang="en-US" altLang="en-US" sz="5400" b="0"/>
          </a:p>
        </p:txBody>
      </p:sp>
      <p:sp>
        <p:nvSpPr>
          <p:cNvPr id="13315" name="Rectangle 4">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13316" name="Rectangle 5"/>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pic>
        <p:nvPicPr>
          <p:cNvPr id="13317" name="Picture 2" descr="RIMT University"/>
          <p:cNvPicPr>
            <a:picLocks noChangeAspect="1"/>
          </p:cNvPicPr>
          <p:nvPr/>
        </p:nvPicPr>
        <p:blipFill>
          <a:blip r:embed="rId2"/>
          <a:stretch>
            <a:fillRect/>
          </a:stretch>
        </p:blipFill>
        <p:spPr>
          <a:xfrm>
            <a:off x="6943725" y="180975"/>
            <a:ext cx="1970088" cy="895350"/>
          </a:xfrm>
          <a:prstGeom prst="rect">
            <a:avLst/>
          </a:prstGeom>
          <a:noFill/>
          <a:ln>
            <a:noFill/>
            <a:miter lim="800000"/>
          </a:ln>
        </p:spPr>
      </p:pic>
      <p:sp>
        <p:nvSpPr>
          <p:cNvPr id="13318" name="Title 3"/>
          <p:cNvSpPr txBox="1"/>
          <p:nvPr/>
        </p:nvSpPr>
        <p:spPr>
          <a:xfrm>
            <a:off x="685800" y="228600"/>
            <a:ext cx="7772400" cy="914400"/>
          </a:xfrm>
          <a:prstGeom prst="rect">
            <a:avLst/>
          </a:prstGeom>
        </p:spPr>
        <p:txBody>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en-US" sz="4400" b="0" i="0" u="none" strike="noStrike" kern="1200" cap="none" spc="0" normalizeH="0" baseline="0" noProof="0" smtClean="0">
                <a:ln>
                  <a:noFill/>
                </a:ln>
                <a:solidFill>
                  <a:schemeClr val="tx1"/>
                </a:solidFill>
                <a:effectLst/>
                <a:uLnTx/>
                <a:uFillTx/>
                <a:latin typeface="+mj-lt" pitchFamily="34" charset="0"/>
                <a:ea typeface="+mj-ea" pitchFamily="34" charset="0"/>
                <a:cs typeface="+mj-cs"/>
              </a:rPr>
              <a:t>Basic Terms</a:t>
            </a:r>
          </a:p>
        </p:txBody>
      </p:sp>
      <p:sp>
        <p:nvSpPr>
          <p:cNvPr id="13319" name="Content Placeholder 2"/>
          <p:cNvSpPr txBox="1"/>
          <p:nvPr/>
        </p:nvSpPr>
        <p:spPr>
          <a:xfrm>
            <a:off x="152400" y="990600"/>
            <a:ext cx="8839200" cy="5638800"/>
          </a:xfrm>
          <a:prstGeom prst="rect">
            <a:avLst/>
          </a:prstGeom>
        </p:spPr>
        <p:txBody>
          <a:bodyPr vert="horz" lIns="91440" tIns="45720" rIns="91440" bIns="45720" rtlCol="0">
            <a:norm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342900" marR="0" lvl="0" indent="-342900" algn="l" defTabSz="914400" rtl="0" eaLnBrk="1" fontAlgn="auto" latinLnBrk="0" hangingPunct="1">
              <a:lnSpc>
                <a:spcPct val="100000"/>
              </a:lnSpc>
              <a:spcBef>
                <a:spcPct val="20000"/>
              </a:spcBef>
              <a:spcAft>
                <a:spcPct val="0"/>
              </a:spcAft>
              <a:buClrTx/>
              <a:buSzTx/>
              <a:buFontTx/>
              <a:buNone/>
              <a:defRPr/>
            </a:pPr>
            <a:r>
              <a:rPr kumimoji="0" lang="en-US" altLang="en-US" sz="1800" b="1" i="0" u="none" strike="noStrike" kern="1200" cap="none" spc="0" normalizeH="0" baseline="0" noProof="0" smtClean="0">
                <a:ln>
                  <a:noFill/>
                </a:ln>
                <a:solidFill>
                  <a:schemeClr val="tx1"/>
                </a:solidFill>
                <a:effectLst/>
                <a:uLnTx/>
                <a:uFillTx/>
                <a:latin typeface="+mn-lt" pitchFamily="34" charset="0"/>
                <a:ea typeface="+mn-ea" pitchFamily="34" charset="0"/>
                <a:cs typeface="+mn-cs"/>
              </a:rPr>
              <a:t>      Linear elements : </a:t>
            </a:r>
            <a:r>
              <a:rPr kumimoji="0" lang="en-US" altLang="en-US" sz="18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t/>
            </a:r>
            <a:br>
              <a:rPr kumimoji="0" lang="en-US" altLang="en-US" sz="18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br>
            <a:r>
              <a:rPr kumimoji="0" lang="en-US" altLang="en-US" sz="18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t>In an electric circuit, a linear element is an electrical element with a linear relationship between current and voltage. Resistors are the most common example of a linear element; other examples include capacitors, inductors, and transformers.</a:t>
            </a:r>
            <a:br>
              <a:rPr kumimoji="0" lang="en-US" altLang="en-US" sz="18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br>
            <a:r>
              <a:rPr kumimoji="0" lang="en-US" altLang="en-US" sz="18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t/>
            </a:r>
            <a:br>
              <a:rPr kumimoji="0" lang="en-US" altLang="en-US" sz="18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br>
            <a:r>
              <a:rPr kumimoji="0" lang="en-US" altLang="en-US" sz="1800" b="1" i="0" u="none" strike="noStrike" kern="1200" cap="none" spc="0" normalizeH="0" baseline="0" noProof="0" smtClean="0">
                <a:ln>
                  <a:noFill/>
                </a:ln>
                <a:solidFill>
                  <a:schemeClr val="tx1"/>
                </a:solidFill>
                <a:effectLst/>
                <a:uLnTx/>
                <a:uFillTx/>
                <a:latin typeface="+mn-lt" pitchFamily="34" charset="0"/>
                <a:ea typeface="+mn-ea" pitchFamily="34" charset="0"/>
                <a:cs typeface="+mn-cs"/>
              </a:rPr>
              <a:t>Nonlinear Elements :</a:t>
            </a:r>
            <a:r>
              <a:rPr kumimoji="0" lang="en-US" altLang="en-US" sz="18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t/>
            </a:r>
            <a:br>
              <a:rPr kumimoji="0" lang="en-US" altLang="en-US" sz="18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br>
            <a:r>
              <a:rPr kumimoji="0" lang="en-US" altLang="en-US" sz="18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t>A nonlinear element is one which does not have a linear input/output relation. In a diode, for example, the current is a non-linear function of the voltage.Most semiconductor devices have non-linear characteristics.</a:t>
            </a:r>
            <a:br>
              <a:rPr kumimoji="0" lang="en-US" altLang="en-US" sz="18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br>
            <a:r>
              <a:rPr kumimoji="0" lang="en-US" altLang="en-US" sz="18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t/>
            </a:r>
            <a:br>
              <a:rPr kumimoji="0" lang="en-US" altLang="en-US" sz="18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br>
            <a:r>
              <a:rPr kumimoji="0" lang="en-US" altLang="en-US" sz="1800" b="1" i="0" u="none" strike="noStrike" kern="1200" cap="none" spc="0" normalizeH="0" baseline="0" noProof="0" smtClean="0">
                <a:ln>
                  <a:noFill/>
                </a:ln>
                <a:solidFill>
                  <a:schemeClr val="tx1"/>
                </a:solidFill>
                <a:effectLst/>
                <a:uLnTx/>
                <a:uFillTx/>
                <a:latin typeface="+mn-lt" pitchFamily="34" charset="0"/>
                <a:ea typeface="+mn-ea" pitchFamily="34" charset="0"/>
                <a:cs typeface="+mn-cs"/>
              </a:rPr>
              <a:t>Active Elements :</a:t>
            </a:r>
            <a:r>
              <a:rPr kumimoji="0" lang="en-US" altLang="en-US" sz="18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t/>
            </a:r>
            <a:br>
              <a:rPr kumimoji="0" lang="en-US" altLang="en-US" sz="18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br>
            <a:r>
              <a:rPr kumimoji="0" lang="en-US" altLang="en-US" sz="18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t>The elements which generates or produces electrical energy are called active elements. Some of the examples are batteries, generators,transistors,operational amplifiers,vacuum tubes etc.</a:t>
            </a:r>
            <a:br>
              <a:rPr kumimoji="0" lang="en-US" altLang="en-US" sz="18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br>
            <a:r>
              <a:rPr kumimoji="0" lang="en-US" altLang="en-US" sz="18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t/>
            </a:r>
            <a:br>
              <a:rPr kumimoji="0" lang="en-US" altLang="en-US" sz="18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br>
            <a:r>
              <a:rPr kumimoji="0" lang="en-US" altLang="en-US" sz="1800" b="1" i="0" u="none" strike="noStrike" kern="1200" cap="none" spc="0" normalizeH="0" baseline="0" noProof="0" smtClean="0">
                <a:ln>
                  <a:noFill/>
                </a:ln>
                <a:solidFill>
                  <a:schemeClr val="tx1"/>
                </a:solidFill>
                <a:effectLst/>
                <a:uLnTx/>
                <a:uFillTx/>
                <a:latin typeface="+mn-lt" pitchFamily="34" charset="0"/>
                <a:ea typeface="+mn-ea" pitchFamily="34" charset="0"/>
                <a:cs typeface="+mn-cs"/>
              </a:rPr>
              <a:t>Passive Elements :</a:t>
            </a:r>
            <a:r>
              <a:rPr kumimoji="0" lang="en-US" altLang="en-US" sz="18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t/>
            </a:r>
            <a:br>
              <a:rPr kumimoji="0" lang="en-US" altLang="en-US" sz="18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br>
            <a:r>
              <a:rPr kumimoji="0" lang="en-US" altLang="en-US" sz="18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t>All elements which consume rather than produce energy are called passive elements, like resistors,inductors and capacitors.</a:t>
            </a:r>
            <a:br>
              <a:rPr kumimoji="0" lang="en-US" altLang="en-US" sz="18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br>
            <a:endParaRPr kumimoji="0" lang="en-US" altLang="en-US" sz="1800" b="0" i="0" u="none" strike="noStrike" kern="1200" cap="none" spc="0" normalizeH="0" baseline="0" noProof="0" smtClean="0">
              <a:ln>
                <a:noFill/>
              </a:ln>
              <a:solidFill>
                <a:schemeClr val="tx1"/>
              </a:solidFill>
              <a:effectLst/>
              <a:uLnTx/>
              <a:uFillTx/>
              <a:latin typeface="+mn-lt" pitchFamily="34" charset="0"/>
              <a:ea typeface="+mn-ea" pitchFamily="34" charset="0"/>
              <a:cs typeface="+mn-cs"/>
            </a:endParaRPr>
          </a:p>
          <a:p>
            <a:pPr marL="342900" marR="0" lvl="0" indent="-342900" algn="l" defTabSz="914400" rtl="0" eaLnBrk="1" fontAlgn="auto" latinLnBrk="0" hangingPunct="1">
              <a:lnSpc>
                <a:spcPct val="100000"/>
              </a:lnSpc>
              <a:spcBef>
                <a:spcPct val="20000"/>
              </a:spcBef>
              <a:spcAft>
                <a:spcPct val="0"/>
              </a:spcAft>
              <a:buClrTx/>
              <a:buSzTx/>
              <a:buFontTx/>
              <a:buNone/>
              <a:defRPr/>
            </a:pPr>
            <a:endParaRPr kumimoji="0" lang="en-US" altLang="en-US" sz="18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609600" y="1371600"/>
            <a:ext cx="7772400" cy="5181600"/>
          </a:xfrm>
          <a:noFill/>
          <a:ln>
            <a:miter lim="800000"/>
          </a:ln>
        </p:spPr>
        <p:txBody>
          <a:bodyPr wrap="square" lIns="91440" tIns="45720" rIns="91440" bIns="45720" anchor="t" anchorCtr="0"/>
          <a:lstStyle>
            <a:lvl1pPr marL="342900" indent="-3429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3200" b="0" i="0" u="none" kern="1200" baseline="0">
                <a:solidFill>
                  <a:schemeClr val="tx1"/>
                </a:solidFill>
                <a:effectLst/>
                <a:latin typeface="+mn-lt"/>
                <a:ea typeface="+mn-ea"/>
                <a:cs typeface="+mn-cs"/>
              </a:defRPr>
            </a:lvl1pPr>
            <a:lvl2pPr marL="742950" indent="-28575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800" b="0" i="0" u="none" kern="1200" baseline="0">
                <a:solidFill>
                  <a:schemeClr val="tx1"/>
                </a:solidFill>
                <a:effectLst/>
                <a:latin typeface="+mn-lt"/>
                <a:ea typeface="+mn-ea"/>
                <a:cs typeface="+mn-cs"/>
              </a:defRPr>
            </a:lvl2pPr>
            <a:lvl3pPr marL="11430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400" b="0" i="0" u="none" kern="1200" baseline="0">
                <a:solidFill>
                  <a:schemeClr val="tx1"/>
                </a:solidFill>
                <a:effectLst/>
                <a:latin typeface="+mn-lt"/>
                <a:ea typeface="+mn-ea"/>
                <a:cs typeface="+mn-cs"/>
              </a:defRPr>
            </a:lvl3pPr>
            <a:lvl4pPr marL="16002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000" b="0" i="0" u="none" kern="1200" baseline="0">
                <a:solidFill>
                  <a:schemeClr val="tx1"/>
                </a:solidFill>
                <a:effectLst/>
                <a:latin typeface="+mn-lt"/>
                <a:ea typeface="+mn-ea"/>
                <a:cs typeface="+mn-cs"/>
              </a:defRPr>
            </a:lvl4pPr>
            <a:lvl5pPr marL="20574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000" b="0" i="0" u="none" kern="1200" baseline="0">
                <a:solidFill>
                  <a:schemeClr val="tx1"/>
                </a:solidFill>
                <a:effectLst/>
                <a:latin typeface="+mn-lt"/>
                <a:ea typeface="+mn-ea"/>
                <a:cs typeface="+mn-cs"/>
              </a:defRPr>
            </a:lvl5pPr>
            <a:lvl6pPr marL="25146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9pPr>
          </a:lstStyle>
          <a:p>
            <a:pPr lvl="0"/>
            <a:r>
              <a:rPr lang="en-US" altLang="en-US" sz="2000"/>
              <a:t>In unilateral element, voltage – current relation is not same for both the direction. Example: Diode, Transistors.</a:t>
            </a:r>
          </a:p>
          <a:p>
            <a:pPr lvl="0"/>
            <a:r>
              <a:rPr lang="en-US" altLang="en-US" sz="2000"/>
              <a:t>In bilateral element, voltage – current relation is same for both the direction. Example: Resistor</a:t>
            </a:r>
          </a:p>
          <a:p>
            <a:pPr lvl="0"/>
            <a:r>
              <a:rPr lang="en-US" altLang="en-US" sz="2000"/>
              <a:t>The voltage generated by the source does not vary with any circuit quantity. It is only a function of time. Such a source is called an ideal voltage Source.</a:t>
            </a:r>
          </a:p>
          <a:p>
            <a:pPr lvl="0"/>
            <a:r>
              <a:rPr lang="en-US" altLang="en-US" sz="2000"/>
              <a:t>The current generated by the source does not vary with any circuit quantity. It is only a function of time. Such a source is called as an ideal current source.</a:t>
            </a:r>
          </a:p>
          <a:p>
            <a:pPr lvl="0"/>
            <a:r>
              <a:rPr lang="en-US" altLang="en-US" sz="2000" b="1"/>
              <a:t>Resistance : </a:t>
            </a:r>
            <a:r>
              <a:rPr lang="en-US" altLang="en-US" sz="2000"/>
              <a:t>It is the property of a substance which opposes the flow of current through it. The resistance of element is denoted by the symbol “R”. It is measured in Ohms. R = PL / A Ω</a:t>
            </a:r>
          </a:p>
        </p:txBody>
      </p:sp>
      <p:pic>
        <p:nvPicPr>
          <p:cNvPr id="15363" name="Picture 2" descr="RIMT University"/>
          <p:cNvPicPr>
            <a:picLocks noChangeAspect="1"/>
          </p:cNvPicPr>
          <p:nvPr/>
        </p:nvPicPr>
        <p:blipFill>
          <a:blip r:embed="rId2"/>
          <a:stretch>
            <a:fillRect/>
          </a:stretch>
        </p:blipFill>
        <p:spPr>
          <a:xfrm>
            <a:off x="6943725" y="180975"/>
            <a:ext cx="1970088" cy="895350"/>
          </a:xfrm>
          <a:prstGeom prst="rect">
            <a:avLst/>
          </a:prstGeom>
          <a:noFill/>
          <a:ln>
            <a:noFill/>
            <a:miter lim="800000"/>
          </a:ln>
        </p:spPr>
      </p:pic>
      <p:sp>
        <p:nvSpPr>
          <p:cNvPr id="15364" name="Rectangle 3">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15365" name="Rectangle 4"/>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4"/>
          <p:cNvSpPr txBox="1"/>
          <p:nvPr/>
        </p:nvSpPr>
        <p:spPr>
          <a:xfrm>
            <a:off x="2971800" y="228600"/>
            <a:ext cx="2286000" cy="457200"/>
          </a:xfrm>
          <a:prstGeom prst="rect">
            <a:avLst/>
          </a:prstGeom>
          <a:noFill/>
          <a:ln>
            <a:noFill/>
            <a:miter lim="800000"/>
          </a:ln>
        </p:spPr>
        <p:txBody>
          <a:bodyPr>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400" u="sng"/>
              <a:t>Ohm’s Law</a:t>
            </a:r>
            <a:r>
              <a:rPr lang="en-US" altLang="en-US" sz="2400"/>
              <a:t>:</a:t>
            </a:r>
          </a:p>
        </p:txBody>
      </p:sp>
      <p:sp>
        <p:nvSpPr>
          <p:cNvPr id="1028" name="Text Box 6"/>
          <p:cNvSpPr txBox="1"/>
          <p:nvPr/>
        </p:nvSpPr>
        <p:spPr>
          <a:xfrm>
            <a:off x="381000" y="990600"/>
            <a:ext cx="8534400" cy="1016000"/>
          </a:xfrm>
          <a:prstGeom prst="rect">
            <a:avLst/>
          </a:prstGeom>
          <a:noFill/>
          <a:ln>
            <a:noFill/>
            <a:miter lim="800000"/>
          </a:ln>
        </p:spPr>
        <p:txBody>
          <a:bodyPr>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000" b="0"/>
              <a:t>The current flowing through the electric circuit is directly proportional to the potential difference across the circuit and inversely proportional to the resistance of the circuit, provided the temperature remains constant. </a:t>
            </a:r>
          </a:p>
        </p:txBody>
      </p:sp>
      <p:graphicFrame>
        <p:nvGraphicFramePr>
          <p:cNvPr id="1026" name="Object 7"/>
          <p:cNvGraphicFramePr>
            <a:graphicFrameLocks noChangeAspect="1"/>
          </p:cNvGraphicFramePr>
          <p:nvPr/>
        </p:nvGraphicFramePr>
        <p:xfrm>
          <a:off x="1447800" y="2590800"/>
          <a:ext cx="5257800" cy="3303588"/>
        </p:xfrm>
        <a:graphic>
          <a:graphicData uri="http://schemas.openxmlformats.org/presentationml/2006/ole">
            <p:oleObj spid="_x0000_s1026" name="SmartDraw" r:id="rId3" imgW="3986784" imgH="2505456" progId="">
              <p:embed/>
            </p:oleObj>
          </a:graphicData>
        </a:graphic>
      </p:graphicFrame>
      <p:sp>
        <p:nvSpPr>
          <p:cNvPr id="1029" name="Text Box 8"/>
          <p:cNvSpPr txBox="1"/>
          <p:nvPr/>
        </p:nvSpPr>
        <p:spPr>
          <a:xfrm>
            <a:off x="7058025" y="2986088"/>
            <a:ext cx="669925" cy="3968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eaLnBrk="1" hangingPunct="1"/>
            <a:r>
              <a:rPr lang="en-US" altLang="en-US" sz="2000"/>
              <a:t>(2.1)</a:t>
            </a:r>
          </a:p>
        </p:txBody>
      </p:sp>
      <p:sp>
        <p:nvSpPr>
          <p:cNvPr id="1030" name="Text Box 9"/>
          <p:cNvSpPr txBox="1"/>
          <p:nvPr/>
        </p:nvSpPr>
        <p:spPr>
          <a:xfrm>
            <a:off x="7010400" y="5119688"/>
            <a:ext cx="669925" cy="3968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eaLnBrk="1" hangingPunct="1"/>
            <a:r>
              <a:rPr lang="en-US" altLang="en-US" sz="2000"/>
              <a:t>(2.2)</a:t>
            </a:r>
          </a:p>
        </p:txBody>
      </p:sp>
      <p:pic>
        <p:nvPicPr>
          <p:cNvPr id="1031" name="Picture 2" descr="RIMT University"/>
          <p:cNvPicPr>
            <a:picLocks noChangeAspect="1"/>
          </p:cNvPicPr>
          <p:nvPr/>
        </p:nvPicPr>
        <p:blipFill>
          <a:blip r:embed="rId4"/>
          <a:stretch>
            <a:fillRect/>
          </a:stretch>
        </p:blipFill>
        <p:spPr>
          <a:xfrm>
            <a:off x="6943725" y="180975"/>
            <a:ext cx="1970088" cy="895350"/>
          </a:xfrm>
          <a:prstGeom prst="rect">
            <a:avLst/>
          </a:prstGeom>
          <a:noFill/>
          <a:ln>
            <a:noFill/>
            <a:miter lim="800000"/>
          </a:ln>
        </p:spPr>
      </p:pic>
      <p:sp>
        <p:nvSpPr>
          <p:cNvPr id="1032" name="Rectangle 7">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1033" name="Rectangle 8"/>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752600" y="0"/>
            <a:ext cx="5121915" cy="769441"/>
          </a:xfrm>
          <a:prstGeom prst="rect">
            <a:avLst/>
          </a:prstGeom>
          <a:noFill/>
          <a:ln w="9525">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4400" b="1" i="0" u="none" strike="noStrike" kern="1200" cap="none" spc="0" normalizeH="0" baseline="0" noProof="0" smtClean="0">
                <a:ln>
                  <a:noFill/>
                </a:ln>
                <a:solidFill>
                  <a:schemeClr val="tx1"/>
                </a:solidFill>
                <a:effectLst/>
                <a:uLnTx/>
                <a:uFillTx/>
                <a:latin typeface="+mj-lt" pitchFamily="34" charset="0"/>
                <a:ea typeface="+mn-ea" pitchFamily="34" charset="0"/>
                <a:cs typeface="+mn-cs"/>
              </a:rPr>
              <a:t>Basic Laws of Circuits</a:t>
            </a:r>
          </a:p>
        </p:txBody>
      </p:sp>
      <p:cxnSp>
        <p:nvCxnSpPr>
          <p:cNvPr id="16387" name="Line 3"/>
          <p:cNvCxnSpPr/>
          <p:nvPr/>
        </p:nvCxnSpPr>
        <p:spPr>
          <a:xfrm>
            <a:off x="1600200" y="762000"/>
            <a:ext cx="5867400" cy="0"/>
          </a:xfrm>
          <a:prstGeom prst="line">
            <a:avLst/>
          </a:prstGeom>
          <a:noFill/>
          <a:ln w="57150">
            <a:solidFill>
              <a:schemeClr val="tx1"/>
            </a:solidFill>
            <a:miter lim="800000"/>
          </a:ln>
        </p:spPr>
      </p:cxnSp>
      <p:sp>
        <p:nvSpPr>
          <p:cNvPr id="16388" name="Text Box 4"/>
          <p:cNvSpPr txBox="1"/>
          <p:nvPr/>
        </p:nvSpPr>
        <p:spPr>
          <a:xfrm>
            <a:off x="476250" y="1031875"/>
            <a:ext cx="1819275" cy="457200"/>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400" u="sng"/>
              <a:t>Ohm’s Law</a:t>
            </a:r>
            <a:r>
              <a:rPr lang="en-US" altLang="en-US" sz="2400"/>
              <a:t>:</a:t>
            </a:r>
          </a:p>
        </p:txBody>
      </p:sp>
      <p:sp>
        <p:nvSpPr>
          <p:cNvPr id="16389" name="Text Box 5"/>
          <p:cNvSpPr txBox="1"/>
          <p:nvPr/>
        </p:nvSpPr>
        <p:spPr>
          <a:xfrm>
            <a:off x="771525" y="1462088"/>
            <a:ext cx="6253163" cy="400050"/>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000" b="0"/>
              <a:t>As Directly proportional means a straight line relationship.</a:t>
            </a:r>
          </a:p>
        </p:txBody>
      </p:sp>
      <p:cxnSp>
        <p:nvCxnSpPr>
          <p:cNvPr id="16390" name="Line 6"/>
          <p:cNvCxnSpPr/>
          <p:nvPr/>
        </p:nvCxnSpPr>
        <p:spPr>
          <a:xfrm flipH="1">
            <a:off x="3505200" y="2286000"/>
            <a:ext cx="0" cy="1524000"/>
          </a:xfrm>
          <a:prstGeom prst="line">
            <a:avLst/>
          </a:prstGeom>
          <a:noFill/>
          <a:ln w="38100">
            <a:solidFill>
              <a:schemeClr val="tx1"/>
            </a:solidFill>
            <a:miter lim="800000"/>
          </a:ln>
        </p:spPr>
      </p:cxnSp>
      <p:cxnSp>
        <p:nvCxnSpPr>
          <p:cNvPr id="16391" name="Line 7"/>
          <p:cNvCxnSpPr/>
          <p:nvPr/>
        </p:nvCxnSpPr>
        <p:spPr>
          <a:xfrm>
            <a:off x="3505200" y="3810000"/>
            <a:ext cx="2362200" cy="0"/>
          </a:xfrm>
          <a:prstGeom prst="line">
            <a:avLst/>
          </a:prstGeom>
          <a:noFill/>
          <a:ln w="38100">
            <a:solidFill>
              <a:schemeClr val="tx1"/>
            </a:solidFill>
            <a:miter lim="800000"/>
          </a:ln>
        </p:spPr>
      </p:cxnSp>
      <p:cxnSp>
        <p:nvCxnSpPr>
          <p:cNvPr id="16392" name="Line 8"/>
          <p:cNvCxnSpPr/>
          <p:nvPr/>
        </p:nvCxnSpPr>
        <p:spPr>
          <a:xfrm flipH="1">
            <a:off x="3505200" y="3810000"/>
            <a:ext cx="0" cy="1524000"/>
          </a:xfrm>
          <a:prstGeom prst="line">
            <a:avLst/>
          </a:prstGeom>
          <a:noFill/>
          <a:ln w="38100">
            <a:solidFill>
              <a:schemeClr val="tx1"/>
            </a:solidFill>
            <a:miter lim="800000"/>
          </a:ln>
        </p:spPr>
      </p:cxnSp>
      <p:cxnSp>
        <p:nvCxnSpPr>
          <p:cNvPr id="16393" name="Line 9"/>
          <p:cNvCxnSpPr/>
          <p:nvPr/>
        </p:nvCxnSpPr>
        <p:spPr>
          <a:xfrm flipH="1">
            <a:off x="1828800" y="3810000"/>
            <a:ext cx="1676400" cy="0"/>
          </a:xfrm>
          <a:prstGeom prst="line">
            <a:avLst/>
          </a:prstGeom>
          <a:noFill/>
          <a:ln w="38100">
            <a:solidFill>
              <a:schemeClr val="tx1"/>
            </a:solidFill>
            <a:miter lim="800000"/>
          </a:ln>
        </p:spPr>
      </p:cxnSp>
      <p:cxnSp>
        <p:nvCxnSpPr>
          <p:cNvPr id="16394" name="Line 10"/>
          <p:cNvCxnSpPr/>
          <p:nvPr/>
        </p:nvCxnSpPr>
        <p:spPr>
          <a:xfrm flipV="1">
            <a:off x="3505200" y="2286000"/>
            <a:ext cx="1981200" cy="1524000"/>
          </a:xfrm>
          <a:prstGeom prst="line">
            <a:avLst/>
          </a:prstGeom>
          <a:noFill/>
          <a:ln w="38100">
            <a:solidFill>
              <a:schemeClr val="accent2"/>
            </a:solidFill>
            <a:miter lim="800000"/>
          </a:ln>
        </p:spPr>
      </p:cxnSp>
      <p:cxnSp>
        <p:nvCxnSpPr>
          <p:cNvPr id="16395" name="Line 12"/>
          <p:cNvCxnSpPr/>
          <p:nvPr/>
        </p:nvCxnSpPr>
        <p:spPr>
          <a:xfrm flipH="1">
            <a:off x="1905000" y="3810000"/>
            <a:ext cx="1600200" cy="1295400"/>
          </a:xfrm>
          <a:prstGeom prst="line">
            <a:avLst/>
          </a:prstGeom>
          <a:noFill/>
          <a:ln w="38100">
            <a:solidFill>
              <a:schemeClr val="accent2"/>
            </a:solidFill>
            <a:miter lim="800000"/>
          </a:ln>
        </p:spPr>
      </p:cxnSp>
      <p:sp>
        <p:nvSpPr>
          <p:cNvPr id="16396" name="Text Box 17"/>
          <p:cNvSpPr txBox="1"/>
          <p:nvPr/>
        </p:nvSpPr>
        <p:spPr>
          <a:xfrm>
            <a:off x="2768600" y="2757488"/>
            <a:ext cx="563563" cy="3968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eaLnBrk="1" hangingPunct="1"/>
            <a:r>
              <a:rPr lang="en-US" altLang="en-US" sz="2000"/>
              <a:t>v(t)</a:t>
            </a:r>
          </a:p>
        </p:txBody>
      </p:sp>
      <p:sp>
        <p:nvSpPr>
          <p:cNvPr id="16397" name="Text Box 18"/>
          <p:cNvSpPr txBox="1"/>
          <p:nvPr/>
        </p:nvSpPr>
        <p:spPr>
          <a:xfrm>
            <a:off x="4244975" y="3976688"/>
            <a:ext cx="506413" cy="3968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eaLnBrk="1" hangingPunct="1"/>
            <a:r>
              <a:rPr lang="en-US" altLang="en-US" sz="2000"/>
              <a:t>i(t)</a:t>
            </a:r>
          </a:p>
        </p:txBody>
      </p:sp>
      <p:cxnSp>
        <p:nvCxnSpPr>
          <p:cNvPr id="16398" name="Line 19"/>
          <p:cNvCxnSpPr/>
          <p:nvPr/>
        </p:nvCxnSpPr>
        <p:spPr>
          <a:xfrm>
            <a:off x="4267200" y="3276600"/>
            <a:ext cx="381000" cy="0"/>
          </a:xfrm>
          <a:prstGeom prst="line">
            <a:avLst/>
          </a:prstGeom>
          <a:noFill/>
          <a:ln>
            <a:solidFill>
              <a:schemeClr val="tx1"/>
            </a:solidFill>
            <a:miter lim="800000"/>
          </a:ln>
        </p:spPr>
      </p:cxnSp>
      <p:cxnSp>
        <p:nvCxnSpPr>
          <p:cNvPr id="16399" name="Line 20"/>
          <p:cNvCxnSpPr/>
          <p:nvPr/>
        </p:nvCxnSpPr>
        <p:spPr>
          <a:xfrm flipH="1" flipV="1">
            <a:off x="4648200" y="2971800"/>
            <a:ext cx="0" cy="304800"/>
          </a:xfrm>
          <a:prstGeom prst="line">
            <a:avLst/>
          </a:prstGeom>
          <a:noFill/>
          <a:ln>
            <a:solidFill>
              <a:schemeClr val="tx1"/>
            </a:solidFill>
            <a:miter lim="800000"/>
          </a:ln>
        </p:spPr>
      </p:cxnSp>
      <p:sp>
        <p:nvSpPr>
          <p:cNvPr id="16400" name="Text Box 21"/>
          <p:cNvSpPr txBox="1"/>
          <p:nvPr/>
        </p:nvSpPr>
        <p:spPr>
          <a:xfrm>
            <a:off x="4692650" y="2955925"/>
            <a:ext cx="368300" cy="3968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eaLnBrk="1" hangingPunct="1"/>
            <a:r>
              <a:rPr lang="en-US" altLang="en-US" sz="2000"/>
              <a:t>R</a:t>
            </a:r>
          </a:p>
        </p:txBody>
      </p:sp>
      <p:sp>
        <p:nvSpPr>
          <p:cNvPr id="16401" name="Text Box 22"/>
          <p:cNvSpPr txBox="1"/>
          <p:nvPr/>
        </p:nvSpPr>
        <p:spPr>
          <a:xfrm>
            <a:off x="890588" y="5729288"/>
            <a:ext cx="6729412" cy="523875"/>
          </a:xfrm>
          <a:prstGeom prst="rect">
            <a:avLst/>
          </a:prstGeom>
          <a:noFill/>
          <a:ln>
            <a:noFill/>
            <a:miter lim="800000"/>
          </a:ln>
        </p:spPr>
        <p:txBody>
          <a:bodyPr>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just" eaLnBrk="1" hangingPunct="1"/>
            <a:r>
              <a:rPr lang="en-US" altLang="en-US" sz="1400"/>
              <a:t>The resistor is a model and will not produce a straight line for all conditions of operation.</a:t>
            </a:r>
          </a:p>
        </p:txBody>
      </p:sp>
      <p:sp>
        <p:nvSpPr>
          <p:cNvPr id="16402" name="Text Box 23"/>
          <p:cNvSpPr txBox="1"/>
          <p:nvPr/>
        </p:nvSpPr>
        <p:spPr>
          <a:xfrm>
            <a:off x="5775325" y="2933700"/>
            <a:ext cx="1228725" cy="366713"/>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a:t>v(t) = Ri(t)</a:t>
            </a:r>
          </a:p>
        </p:txBody>
      </p:sp>
      <p:pic>
        <p:nvPicPr>
          <p:cNvPr id="16403" name="Picture 2" descr="RIMT University"/>
          <p:cNvPicPr>
            <a:picLocks noChangeAspect="1"/>
          </p:cNvPicPr>
          <p:nvPr/>
        </p:nvPicPr>
        <p:blipFill>
          <a:blip r:embed="rId2"/>
          <a:stretch>
            <a:fillRect/>
          </a:stretch>
        </p:blipFill>
        <p:spPr>
          <a:xfrm>
            <a:off x="6943725" y="180975"/>
            <a:ext cx="1970088" cy="895350"/>
          </a:xfrm>
          <a:prstGeom prst="rect">
            <a:avLst/>
          </a:prstGeom>
          <a:noFill/>
          <a:ln>
            <a:noFill/>
            <a:miter lim="800000"/>
          </a:ln>
        </p:spPr>
      </p:pic>
      <p:sp>
        <p:nvSpPr>
          <p:cNvPr id="16404" name="Rectangle 19">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16405" name="Rectangle 20"/>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2"/>
          <p:cNvSpPr txBox="1"/>
          <p:nvPr/>
        </p:nvSpPr>
        <p:spPr>
          <a:xfrm>
            <a:off x="1295400" y="0"/>
            <a:ext cx="5867400" cy="769938"/>
          </a:xfrm>
          <a:prstGeom prst="rect">
            <a:avLst/>
          </a:prstGeom>
          <a:noFill/>
          <a:ln>
            <a:noFill/>
            <a:miter lim="800000"/>
          </a:ln>
        </p:spPr>
        <p:txBody>
          <a:bodyPr>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eaLnBrk="1" hangingPunct="1"/>
            <a:r>
              <a:rPr lang="en-US" altLang="en-US" sz="4400"/>
              <a:t>Basic Laws of Circuits</a:t>
            </a:r>
          </a:p>
        </p:txBody>
      </p:sp>
      <p:cxnSp>
        <p:nvCxnSpPr>
          <p:cNvPr id="2053" name="Line 3"/>
          <p:cNvCxnSpPr/>
          <p:nvPr/>
        </p:nvCxnSpPr>
        <p:spPr>
          <a:xfrm>
            <a:off x="1600200" y="762000"/>
            <a:ext cx="5867400" cy="0"/>
          </a:xfrm>
          <a:prstGeom prst="line">
            <a:avLst/>
          </a:prstGeom>
          <a:noFill/>
          <a:ln w="57150">
            <a:solidFill>
              <a:schemeClr val="tx1"/>
            </a:solidFill>
            <a:miter lim="800000"/>
          </a:ln>
        </p:spPr>
      </p:cxnSp>
      <p:sp>
        <p:nvSpPr>
          <p:cNvPr id="2054" name="Text Box 4"/>
          <p:cNvSpPr txBox="1"/>
          <p:nvPr/>
        </p:nvSpPr>
        <p:spPr>
          <a:xfrm>
            <a:off x="476250" y="1031875"/>
            <a:ext cx="1819275" cy="457200"/>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400" u="sng"/>
              <a:t>Ohm’s Law</a:t>
            </a:r>
            <a:r>
              <a:rPr lang="en-US" altLang="en-US" sz="2400"/>
              <a:t>:</a:t>
            </a:r>
          </a:p>
        </p:txBody>
      </p:sp>
      <p:sp>
        <p:nvSpPr>
          <p:cNvPr id="2055" name="Text Box 5"/>
          <p:cNvSpPr txBox="1"/>
          <p:nvPr/>
        </p:nvSpPr>
        <p:spPr>
          <a:xfrm>
            <a:off x="2270125" y="1004888"/>
            <a:ext cx="184150" cy="3968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eaLnBrk="1" hangingPunct="1"/>
            <a:endParaRPr lang="en-US" altLang="en-US" sz="2000"/>
          </a:p>
        </p:txBody>
      </p:sp>
      <p:sp>
        <p:nvSpPr>
          <p:cNvPr id="2056" name="Text Box 6"/>
          <p:cNvSpPr txBox="1"/>
          <p:nvPr/>
        </p:nvSpPr>
        <p:spPr>
          <a:xfrm>
            <a:off x="2270125" y="1081088"/>
            <a:ext cx="1995488" cy="3968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000"/>
              <a:t>About Resistors:</a:t>
            </a:r>
          </a:p>
        </p:txBody>
      </p:sp>
      <p:sp>
        <p:nvSpPr>
          <p:cNvPr id="2057" name="Text Box 8"/>
          <p:cNvSpPr txBox="1"/>
          <p:nvPr/>
        </p:nvSpPr>
        <p:spPr>
          <a:xfrm>
            <a:off x="898525" y="1531938"/>
            <a:ext cx="4006850" cy="3968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000" b="0"/>
              <a:t>The unit of resistance is ohms( </a:t>
            </a:r>
            <a:r>
              <a:rPr lang="en-US" altLang="en-US" sz="2000" b="0">
                <a:sym typeface="Symbol" pitchFamily="18" charset="2"/>
              </a:rPr>
              <a:t>).</a:t>
            </a:r>
            <a:r>
              <a:rPr lang="en-US" altLang="en-US" sz="2000" b="0"/>
              <a:t>  </a:t>
            </a:r>
          </a:p>
        </p:txBody>
      </p:sp>
      <p:sp>
        <p:nvSpPr>
          <p:cNvPr id="2058" name="Text Box 9"/>
          <p:cNvSpPr txBox="1"/>
          <p:nvPr/>
        </p:nvSpPr>
        <p:spPr>
          <a:xfrm>
            <a:off x="974725" y="1995488"/>
            <a:ext cx="4625975" cy="400050"/>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000" b="0"/>
              <a:t>A mathematical expression for resistance is</a:t>
            </a:r>
          </a:p>
        </p:txBody>
      </p:sp>
      <p:graphicFrame>
        <p:nvGraphicFramePr>
          <p:cNvPr id="2050" name="Object 0"/>
          <p:cNvGraphicFramePr>
            <a:graphicFrameLocks noChangeAspect="1"/>
          </p:cNvGraphicFramePr>
          <p:nvPr/>
        </p:nvGraphicFramePr>
        <p:xfrm>
          <a:off x="2286000" y="2438400"/>
          <a:ext cx="990600" cy="749300"/>
        </p:xfrm>
        <a:graphic>
          <a:graphicData uri="http://schemas.openxmlformats.org/presentationml/2006/ole">
            <p:oleObj spid="_x0000_s2050" name="Equation" r:id="rId3" imgW="520474" imgH="393529" progId="">
              <p:embed/>
            </p:oleObj>
          </a:graphicData>
        </a:graphic>
      </p:graphicFrame>
      <p:graphicFrame>
        <p:nvGraphicFramePr>
          <p:cNvPr id="2051" name="Object 1"/>
          <p:cNvGraphicFramePr>
            <a:graphicFrameLocks noChangeAspect="1"/>
          </p:cNvGraphicFramePr>
          <p:nvPr/>
        </p:nvGraphicFramePr>
        <p:xfrm>
          <a:off x="1371600" y="3581400"/>
          <a:ext cx="4613275" cy="2197100"/>
        </p:xfrm>
        <a:graphic>
          <a:graphicData uri="http://schemas.openxmlformats.org/presentationml/2006/ole">
            <p:oleObj spid="_x0000_s2051" name="Equation" r:id="rId4" imgW="2425700" imgH="1155700" progId="">
              <p:embed/>
            </p:oleObj>
          </a:graphicData>
        </a:graphic>
      </p:graphicFrame>
      <p:sp>
        <p:nvSpPr>
          <p:cNvPr id="2059" name="Text Box 14"/>
          <p:cNvSpPr txBox="1"/>
          <p:nvPr/>
        </p:nvSpPr>
        <p:spPr>
          <a:xfrm>
            <a:off x="6524625" y="2681288"/>
            <a:ext cx="669925" cy="3968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eaLnBrk="1" hangingPunct="1"/>
            <a:r>
              <a:rPr lang="en-US" altLang="en-US" sz="2000"/>
              <a:t>(2.3)</a:t>
            </a:r>
          </a:p>
        </p:txBody>
      </p:sp>
      <p:sp>
        <p:nvSpPr>
          <p:cNvPr id="2060" name="Text Box 15"/>
          <p:cNvSpPr txBox="1"/>
          <p:nvPr/>
        </p:nvSpPr>
        <p:spPr>
          <a:xfrm>
            <a:off x="212725" y="6210300"/>
            <a:ext cx="184150" cy="366713"/>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endParaRPr lang="en-US" altLang="en-US"/>
          </a:p>
        </p:txBody>
      </p:sp>
      <p:pic>
        <p:nvPicPr>
          <p:cNvPr id="2061" name="Picture 2" descr="RIMT University"/>
          <p:cNvPicPr>
            <a:picLocks noChangeAspect="1"/>
          </p:cNvPicPr>
          <p:nvPr/>
        </p:nvPicPr>
        <p:blipFill>
          <a:blip r:embed="rId5"/>
          <a:stretch>
            <a:fillRect/>
          </a:stretch>
        </p:blipFill>
        <p:spPr>
          <a:xfrm>
            <a:off x="7173913" y="0"/>
            <a:ext cx="1970087" cy="895350"/>
          </a:xfrm>
          <a:prstGeom prst="rect">
            <a:avLst/>
          </a:prstGeom>
          <a:noFill/>
          <a:ln>
            <a:noFill/>
            <a:miter lim="800000"/>
          </a:ln>
        </p:spPr>
      </p:pic>
      <p:sp>
        <p:nvSpPr>
          <p:cNvPr id="2062" name="Rectangle 13">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2063" name="Rectangle 14"/>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p:nvPr/>
        </p:nvSpPr>
        <p:spPr>
          <a:xfrm>
            <a:off x="1143000" y="0"/>
            <a:ext cx="6019800" cy="769938"/>
          </a:xfrm>
          <a:prstGeom prst="rect">
            <a:avLst/>
          </a:prstGeom>
          <a:noFill/>
          <a:ln>
            <a:noFill/>
            <a:miter lim="800000"/>
          </a:ln>
        </p:spPr>
        <p:txBody>
          <a:bodyPr>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eaLnBrk="1" hangingPunct="1"/>
            <a:r>
              <a:rPr lang="en-US" altLang="en-US" sz="4400"/>
              <a:t>Basic Laws of Circuits</a:t>
            </a:r>
          </a:p>
        </p:txBody>
      </p:sp>
      <p:cxnSp>
        <p:nvCxnSpPr>
          <p:cNvPr id="3076" name="Line 3"/>
          <p:cNvCxnSpPr/>
          <p:nvPr/>
        </p:nvCxnSpPr>
        <p:spPr>
          <a:xfrm>
            <a:off x="1600200" y="762000"/>
            <a:ext cx="5867400" cy="0"/>
          </a:xfrm>
          <a:prstGeom prst="line">
            <a:avLst/>
          </a:prstGeom>
          <a:noFill/>
          <a:ln w="57150">
            <a:solidFill>
              <a:schemeClr val="tx1"/>
            </a:solidFill>
            <a:miter lim="800000"/>
          </a:ln>
        </p:spPr>
      </p:cxnSp>
      <p:sp>
        <p:nvSpPr>
          <p:cNvPr id="3077" name="Text Box 4"/>
          <p:cNvSpPr txBox="1"/>
          <p:nvPr/>
        </p:nvSpPr>
        <p:spPr>
          <a:xfrm>
            <a:off x="476250" y="1031875"/>
            <a:ext cx="1819275" cy="457200"/>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400" u="sng"/>
              <a:t>Ohm’s Law</a:t>
            </a:r>
            <a:r>
              <a:rPr lang="en-US" altLang="en-US" sz="2400"/>
              <a:t>:</a:t>
            </a:r>
          </a:p>
        </p:txBody>
      </p:sp>
      <p:sp>
        <p:nvSpPr>
          <p:cNvPr id="3078" name="Text Box 5"/>
          <p:cNvSpPr txBox="1"/>
          <p:nvPr/>
        </p:nvSpPr>
        <p:spPr>
          <a:xfrm>
            <a:off x="2270125" y="1004888"/>
            <a:ext cx="184150" cy="3968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eaLnBrk="1" hangingPunct="1"/>
            <a:endParaRPr lang="en-US" altLang="en-US" sz="2000"/>
          </a:p>
        </p:txBody>
      </p:sp>
      <p:sp>
        <p:nvSpPr>
          <p:cNvPr id="3079" name="Text Box 6"/>
          <p:cNvSpPr txBox="1"/>
          <p:nvPr/>
        </p:nvSpPr>
        <p:spPr>
          <a:xfrm>
            <a:off x="2270125" y="1081088"/>
            <a:ext cx="1995488" cy="3968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000"/>
              <a:t>About Resistors:</a:t>
            </a:r>
          </a:p>
        </p:txBody>
      </p:sp>
      <p:sp>
        <p:nvSpPr>
          <p:cNvPr id="3080" name="Text Box 8"/>
          <p:cNvSpPr txBox="1"/>
          <p:nvPr/>
        </p:nvSpPr>
        <p:spPr>
          <a:xfrm>
            <a:off x="604838" y="1690688"/>
            <a:ext cx="8407400" cy="22256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000"/>
              <a:t>We remember that resistance has units of ohms.  The reciprocal of</a:t>
            </a:r>
          </a:p>
          <a:p>
            <a:pPr marL="0" lvl="0" indent="0" eaLnBrk="1" hangingPunct="1"/>
            <a:r>
              <a:rPr lang="en-US" altLang="en-US" sz="2000"/>
              <a:t>resistance is conductance.  At one time, conductance commonly had units</a:t>
            </a:r>
          </a:p>
          <a:p>
            <a:pPr marL="0" lvl="0" indent="0" eaLnBrk="1" hangingPunct="1"/>
            <a:r>
              <a:rPr lang="en-US" altLang="en-US" sz="2000"/>
              <a:t>of mhos (resistance spelled backwards).  </a:t>
            </a:r>
          </a:p>
          <a:p>
            <a:pPr marL="0" lvl="0" indent="0" eaLnBrk="1" hangingPunct="1"/>
            <a:endParaRPr lang="en-US" altLang="en-US" sz="2000"/>
          </a:p>
          <a:p>
            <a:pPr marL="0" lvl="0" indent="0" eaLnBrk="1" hangingPunct="1"/>
            <a:r>
              <a:rPr lang="en-US" altLang="en-US" sz="2000"/>
              <a:t>In recent years the units of conductance has been established as seimans (S).</a:t>
            </a:r>
          </a:p>
          <a:p>
            <a:pPr marL="0" lvl="0" indent="0" eaLnBrk="1" hangingPunct="1"/>
            <a:endParaRPr lang="en-US" altLang="en-US" sz="2000"/>
          </a:p>
          <a:p>
            <a:pPr marL="0" lvl="0" indent="0" eaLnBrk="1" hangingPunct="1"/>
            <a:r>
              <a:rPr lang="en-US" altLang="en-US" sz="2000"/>
              <a:t>Thus, we express the relationship between conductance and resistance as</a:t>
            </a:r>
          </a:p>
        </p:txBody>
      </p:sp>
      <p:graphicFrame>
        <p:nvGraphicFramePr>
          <p:cNvPr id="3074" name="Object 9"/>
          <p:cNvGraphicFramePr>
            <a:graphicFrameLocks noChangeAspect="1"/>
          </p:cNvGraphicFramePr>
          <p:nvPr/>
        </p:nvGraphicFramePr>
        <p:xfrm>
          <a:off x="3657600" y="4191000"/>
          <a:ext cx="838200" cy="812800"/>
        </p:xfrm>
        <a:graphic>
          <a:graphicData uri="http://schemas.openxmlformats.org/presentationml/2006/ole">
            <p:oleObj spid="_x0000_s3074" name="Equation" r:id="rId3" imgW="406048" imgH="393359" progId="">
              <p:embed/>
            </p:oleObj>
          </a:graphicData>
        </a:graphic>
      </p:graphicFrame>
      <p:sp>
        <p:nvSpPr>
          <p:cNvPr id="3081" name="Text Box 10"/>
          <p:cNvSpPr txBox="1"/>
          <p:nvPr/>
        </p:nvSpPr>
        <p:spPr>
          <a:xfrm>
            <a:off x="6769100" y="4343400"/>
            <a:ext cx="669925" cy="3968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000"/>
              <a:t>(2.4)</a:t>
            </a:r>
          </a:p>
        </p:txBody>
      </p:sp>
      <p:sp>
        <p:nvSpPr>
          <p:cNvPr id="3082" name="Text Box 11"/>
          <p:cNvSpPr txBox="1"/>
          <p:nvPr/>
        </p:nvSpPr>
        <p:spPr>
          <a:xfrm>
            <a:off x="746125" y="5119688"/>
            <a:ext cx="7473950" cy="10064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000"/>
              <a:t>We will see later than when resistors are in parallel, it is convenient</a:t>
            </a:r>
          </a:p>
          <a:p>
            <a:pPr marL="0" lvl="0" indent="0" eaLnBrk="1" hangingPunct="1"/>
            <a:r>
              <a:rPr lang="en-US" altLang="en-US" sz="2000"/>
              <a:t>to use Equation (2.4) to calculate the equivalent resistance.</a:t>
            </a:r>
          </a:p>
          <a:p>
            <a:pPr marL="0" lvl="0" indent="0" eaLnBrk="1" hangingPunct="1"/>
            <a:endParaRPr lang="en-US" altLang="en-US" sz="2000"/>
          </a:p>
        </p:txBody>
      </p:sp>
      <p:sp>
        <p:nvSpPr>
          <p:cNvPr id="3083" name="Text Box 12"/>
          <p:cNvSpPr txBox="1"/>
          <p:nvPr/>
        </p:nvSpPr>
        <p:spPr>
          <a:xfrm>
            <a:off x="4632325" y="4419600"/>
            <a:ext cx="463550" cy="366713"/>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a:t>(S)</a:t>
            </a:r>
          </a:p>
        </p:txBody>
      </p:sp>
      <p:pic>
        <p:nvPicPr>
          <p:cNvPr id="3084" name="Picture 2" descr="RIMT University"/>
          <p:cNvPicPr>
            <a:picLocks noChangeAspect="1"/>
          </p:cNvPicPr>
          <p:nvPr/>
        </p:nvPicPr>
        <p:blipFill>
          <a:blip r:embed="rId4"/>
          <a:stretch>
            <a:fillRect/>
          </a:stretch>
        </p:blipFill>
        <p:spPr>
          <a:xfrm>
            <a:off x="6943725" y="180975"/>
            <a:ext cx="1970088" cy="895350"/>
          </a:xfrm>
          <a:prstGeom prst="rect">
            <a:avLst/>
          </a:prstGeom>
          <a:noFill/>
          <a:ln>
            <a:noFill/>
            <a:miter lim="800000"/>
          </a:ln>
        </p:spPr>
      </p:pic>
      <p:sp>
        <p:nvSpPr>
          <p:cNvPr id="3085" name="Rectangle 12">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3086" name="Rectangle 13"/>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2"/>
          <p:cNvSpPr txBox="1"/>
          <p:nvPr/>
        </p:nvSpPr>
        <p:spPr>
          <a:xfrm>
            <a:off x="1295400" y="0"/>
            <a:ext cx="5995988" cy="762000"/>
          </a:xfrm>
          <a:prstGeom prst="rect">
            <a:avLst/>
          </a:prstGeom>
          <a:noFill/>
          <a:ln>
            <a:noFill/>
            <a:miter lim="800000"/>
          </a:ln>
        </p:spPr>
        <p:txBody>
          <a:bodyPr>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eaLnBrk="1" hangingPunct="1"/>
            <a:r>
              <a:rPr lang="en-US" altLang="en-US" sz="4400"/>
              <a:t>Basic Laws of Circuits</a:t>
            </a:r>
          </a:p>
        </p:txBody>
      </p:sp>
      <p:cxnSp>
        <p:nvCxnSpPr>
          <p:cNvPr id="4101" name="Line 3"/>
          <p:cNvCxnSpPr/>
          <p:nvPr/>
        </p:nvCxnSpPr>
        <p:spPr>
          <a:xfrm>
            <a:off x="1600200" y="762000"/>
            <a:ext cx="5867400" cy="0"/>
          </a:xfrm>
          <a:prstGeom prst="line">
            <a:avLst/>
          </a:prstGeom>
          <a:noFill/>
          <a:ln w="57150">
            <a:solidFill>
              <a:schemeClr val="tx1"/>
            </a:solidFill>
            <a:miter lim="800000"/>
          </a:ln>
        </p:spPr>
      </p:cxnSp>
      <p:sp>
        <p:nvSpPr>
          <p:cNvPr id="4102" name="Text Box 4"/>
          <p:cNvSpPr txBox="1"/>
          <p:nvPr/>
        </p:nvSpPr>
        <p:spPr>
          <a:xfrm>
            <a:off x="476250" y="1031875"/>
            <a:ext cx="1819275" cy="457200"/>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400" u="sng"/>
              <a:t>Ohm’s Law</a:t>
            </a:r>
            <a:r>
              <a:rPr lang="en-US" altLang="en-US" sz="2400"/>
              <a:t>:</a:t>
            </a:r>
          </a:p>
        </p:txBody>
      </p:sp>
      <p:sp>
        <p:nvSpPr>
          <p:cNvPr id="4103" name="Text Box 5"/>
          <p:cNvSpPr txBox="1"/>
          <p:nvPr/>
        </p:nvSpPr>
        <p:spPr>
          <a:xfrm>
            <a:off x="2270125" y="1004888"/>
            <a:ext cx="184150" cy="3968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eaLnBrk="1" hangingPunct="1"/>
            <a:endParaRPr lang="en-US" altLang="en-US" sz="2000"/>
          </a:p>
        </p:txBody>
      </p:sp>
      <p:sp>
        <p:nvSpPr>
          <p:cNvPr id="4104" name="Text Box 6"/>
          <p:cNvSpPr txBox="1"/>
          <p:nvPr/>
        </p:nvSpPr>
        <p:spPr>
          <a:xfrm>
            <a:off x="2270125" y="1081088"/>
            <a:ext cx="3011488" cy="3968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000"/>
              <a:t>Ohm’s Law: Example 2.1.</a:t>
            </a:r>
          </a:p>
        </p:txBody>
      </p:sp>
      <p:sp>
        <p:nvSpPr>
          <p:cNvPr id="4105" name="Text Box 7"/>
          <p:cNvSpPr txBox="1"/>
          <p:nvPr/>
        </p:nvSpPr>
        <p:spPr>
          <a:xfrm>
            <a:off x="669925" y="1690688"/>
            <a:ext cx="3467100" cy="3968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000"/>
              <a:t>Consider the following circuit.</a:t>
            </a:r>
          </a:p>
        </p:txBody>
      </p:sp>
      <p:graphicFrame>
        <p:nvGraphicFramePr>
          <p:cNvPr id="4098" name="Object 8"/>
          <p:cNvGraphicFramePr>
            <a:graphicFrameLocks noChangeAspect="1"/>
          </p:cNvGraphicFramePr>
          <p:nvPr/>
        </p:nvGraphicFramePr>
        <p:xfrm>
          <a:off x="1306513" y="2362200"/>
          <a:ext cx="4332287" cy="1609725"/>
        </p:xfrm>
        <a:graphic>
          <a:graphicData uri="http://schemas.openxmlformats.org/presentationml/2006/ole">
            <p:oleObj spid="_x0000_s4098" name="SmartDraw" r:id="rId3" imgW="4640580" imgH="1609344" progId="">
              <p:embed/>
            </p:oleObj>
          </a:graphicData>
        </a:graphic>
      </p:graphicFrame>
      <p:sp>
        <p:nvSpPr>
          <p:cNvPr id="4106" name="Text Box 9"/>
          <p:cNvSpPr txBox="1"/>
          <p:nvPr/>
        </p:nvSpPr>
        <p:spPr>
          <a:xfrm>
            <a:off x="822325" y="4152900"/>
            <a:ext cx="4889500" cy="366713"/>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a:t>Determine the resistance of the 100 Watt bulb.   </a:t>
            </a:r>
          </a:p>
        </p:txBody>
      </p:sp>
      <p:graphicFrame>
        <p:nvGraphicFramePr>
          <p:cNvPr id="4099" name="Object 10"/>
          <p:cNvGraphicFramePr>
            <a:graphicFrameLocks noChangeAspect="1"/>
          </p:cNvGraphicFramePr>
          <p:nvPr/>
        </p:nvGraphicFramePr>
        <p:xfrm>
          <a:off x="1530350" y="4370388"/>
          <a:ext cx="2959100" cy="1416050"/>
        </p:xfrm>
        <a:graphic>
          <a:graphicData uri="http://schemas.openxmlformats.org/presentationml/2006/ole">
            <p:oleObj spid="_x0000_s4099" name="Equation" r:id="rId4" imgW="1803400" imgH="863600" progId="">
              <p:embed/>
            </p:oleObj>
          </a:graphicData>
        </a:graphic>
      </p:graphicFrame>
      <p:sp>
        <p:nvSpPr>
          <p:cNvPr id="4107" name="Text Box 11"/>
          <p:cNvSpPr txBox="1"/>
          <p:nvPr/>
        </p:nvSpPr>
        <p:spPr>
          <a:xfrm>
            <a:off x="6934200" y="4572000"/>
            <a:ext cx="669925" cy="396875"/>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000"/>
              <a:t>(2.5)</a:t>
            </a:r>
          </a:p>
        </p:txBody>
      </p:sp>
      <p:sp>
        <p:nvSpPr>
          <p:cNvPr id="4108" name="Text Box 13"/>
          <p:cNvSpPr txBox="1"/>
          <p:nvPr/>
        </p:nvSpPr>
        <p:spPr>
          <a:xfrm>
            <a:off x="746125" y="5715000"/>
            <a:ext cx="7483475" cy="646113"/>
          </a:xfrm>
          <a:prstGeom prst="rect">
            <a:avLst/>
          </a:prstGeom>
          <a:noFill/>
          <a:ln>
            <a:noFill/>
            <a:miter lim="800000"/>
          </a:ln>
        </p:spPr>
        <p:txBody>
          <a:bodyPr>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a:t>A suggested assignment is to measure the resistance of a 100 watt light</a:t>
            </a:r>
          </a:p>
          <a:p>
            <a:pPr marL="0" lvl="0" indent="0" eaLnBrk="1" hangingPunct="1"/>
            <a:r>
              <a:rPr lang="en-US" altLang="en-US"/>
              <a:t>bulb with an ohmmeter.   Debate the two answers.</a:t>
            </a:r>
          </a:p>
        </p:txBody>
      </p:sp>
      <p:pic>
        <p:nvPicPr>
          <p:cNvPr id="4109" name="Picture 2" descr="RIMT University"/>
          <p:cNvPicPr>
            <a:picLocks noChangeAspect="1"/>
          </p:cNvPicPr>
          <p:nvPr/>
        </p:nvPicPr>
        <p:blipFill>
          <a:blip r:embed="rId5"/>
          <a:stretch>
            <a:fillRect/>
          </a:stretch>
        </p:blipFill>
        <p:spPr>
          <a:xfrm>
            <a:off x="7086600" y="0"/>
            <a:ext cx="1827213" cy="1076325"/>
          </a:xfrm>
          <a:prstGeom prst="rect">
            <a:avLst/>
          </a:prstGeom>
          <a:noFill/>
          <a:ln>
            <a:noFill/>
            <a:miter lim="800000"/>
          </a:ln>
        </p:spPr>
      </p:pic>
      <p:sp>
        <p:nvSpPr>
          <p:cNvPr id="4110" name="Rectangle 13">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4111" name="Rectangle 14"/>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1496</Words>
  <Application>Microsoft Office PowerPoint</Application>
  <PresentationFormat>On-screen Show (4:3)</PresentationFormat>
  <Paragraphs>258</Paragraphs>
  <Slides>29</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2" baseType="lpstr">
      <vt:lpstr>Office Theme</vt:lpstr>
      <vt:lpstr>SmartDraw</vt:lpstr>
      <vt:lpstr>Equation</vt:lpstr>
      <vt:lpstr>Slide 1</vt:lpstr>
      <vt:lpstr>Slide 2</vt:lpstr>
      <vt:lpstr>Slide 3</vt:lpstr>
      <vt:lpstr>Slide 4</vt:lpstr>
      <vt:lpstr>Slide 5</vt:lpstr>
      <vt:lpstr>Slide 6</vt:lpstr>
      <vt:lpstr>Slide 7</vt:lpstr>
      <vt:lpstr>Slide 8</vt:lpstr>
      <vt:lpstr>Slide 9</vt:lpstr>
      <vt:lpstr>Slide 10</vt:lpstr>
      <vt:lpstr> Example  How many nodes, branches &amp; loops? </vt:lpstr>
      <vt:lpstr>Three nodes </vt:lpstr>
      <vt:lpstr>Slide 13</vt:lpstr>
      <vt:lpstr>Slide 14</vt:lpstr>
      <vt:lpstr>Slide 15</vt:lpstr>
      <vt:lpstr>Slide 16</vt:lpstr>
      <vt:lpstr>Slide 17</vt:lpstr>
      <vt:lpstr>Slide 18</vt:lpstr>
      <vt:lpstr>Slide 19</vt:lpstr>
      <vt:lpstr>Kirchoff’s Voltage Law (KVL)</vt:lpstr>
      <vt:lpstr>Circuit Analysis</vt:lpstr>
      <vt:lpstr>Circuit Analysis</vt:lpstr>
      <vt:lpstr>Example Circuit</vt:lpstr>
      <vt:lpstr>Example Circuit</vt:lpstr>
      <vt:lpstr>Example Circuit</vt:lpstr>
      <vt:lpstr>Example Circuit</vt:lpstr>
      <vt:lpstr>Example Circuit</vt:lpstr>
      <vt:lpstr>Example Circuit</vt:lpstr>
      <vt:lpstr>Example Circuit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Link</dc:creator>
  <cp:lastModifiedBy>Link</cp:lastModifiedBy>
  <cp:revision>2</cp:revision>
  <dcterms:created xsi:type="dcterms:W3CDTF">2023-08-03T06:39:11Z</dcterms:created>
  <dcterms:modified xsi:type="dcterms:W3CDTF">2023-08-03T09:17:17Z</dcterms:modified>
</cp:coreProperties>
</file>