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6C8DF6-6628-41BB-88E3-25B8A0CAD56D}"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C8DF6-6628-41BB-88E3-25B8A0CAD56D}"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C8DF6-6628-41BB-88E3-25B8A0CAD56D}"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C8DF6-6628-41BB-88E3-25B8A0CAD56D}"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6C8DF6-6628-41BB-88E3-25B8A0CAD56D}"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6C8DF6-6628-41BB-88E3-25B8A0CAD56D}"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6C8DF6-6628-41BB-88E3-25B8A0CAD56D}"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6C8DF6-6628-41BB-88E3-25B8A0CAD56D}" type="datetimeFigureOut">
              <a:rPr lang="en-US" smtClean="0"/>
              <a:pPr/>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C8DF6-6628-41BB-88E3-25B8A0CAD56D}"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C8DF6-6628-41BB-88E3-25B8A0CAD56D}"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C8DF6-6628-41BB-88E3-25B8A0CAD56D}"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C2DF0-4B86-451E-BE4E-7C7CB82C78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6C8DF6-6628-41BB-88E3-25B8A0CAD56D}" type="datetimeFigureOut">
              <a:rPr lang="en-US" smtClean="0"/>
              <a:pPr/>
              <a:t>8/3/2023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C2DF0-4B86-451E-BE4E-7C7CB82C78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jpeg"/><Relationship Id="rId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1.jpeg"/><Relationship Id="rId4" Type="http://schemas.openxmlformats.org/officeDocument/2006/relationships/oleObject" Target="../embeddings/oleObject13.bin"/></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jpeg"/><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jpeg"/><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p:nvPr/>
        </p:nvSpPr>
        <p:spPr>
          <a:xfrm>
            <a:off x="365125" y="130175"/>
            <a:ext cx="184150" cy="9144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sz="5400" b="0"/>
          </a:p>
        </p:txBody>
      </p:sp>
      <p:sp>
        <p:nvSpPr>
          <p:cNvPr id="12292"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2293"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pic>
        <p:nvPicPr>
          <p:cNvPr id="12294"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7" name="TextBox 6"/>
          <p:cNvSpPr txBox="1"/>
          <p:nvPr/>
        </p:nvSpPr>
        <p:spPr>
          <a:xfrm>
            <a:off x="533400" y="1371600"/>
            <a:ext cx="8001000" cy="1569660"/>
          </a:xfrm>
          <a:prstGeom prst="rect">
            <a:avLst/>
          </a:prstGeom>
          <a:noFill/>
        </p:spPr>
        <p:txBody>
          <a:bodyPr wrap="square" rtlCol="0">
            <a:spAutoFit/>
          </a:bodyPr>
          <a:lstStyle/>
          <a:p>
            <a:pPr algn="ctr"/>
            <a:r>
              <a:rPr lang="en-US" sz="4800" dirty="0" smtClean="0"/>
              <a:t>BASIC OF ELECTRICAL &amp; ELECTRONICS ENGINEERING</a:t>
            </a:r>
            <a:endParaRPr lang="en-US" sz="4800" dirty="0"/>
          </a:p>
        </p:txBody>
      </p:sp>
      <p:sp>
        <p:nvSpPr>
          <p:cNvPr id="8" name="Title 3"/>
          <p:cNvSpPr txBox="1">
            <a:spLocks/>
          </p:cNvSpPr>
          <p:nvPr/>
        </p:nvSpPr>
        <p:spPr>
          <a:xfrm>
            <a:off x="381000" y="3352800"/>
            <a:ext cx="51816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(Applied Sciences)</a:t>
            </a:r>
            <a:r>
              <a:rPr lang="en-US" sz="9600" dirty="0">
                <a:latin typeface="+mn-lt"/>
              </a:rPr>
              <a:t/>
            </a:r>
            <a:br>
              <a:rPr lang="en-US" sz="9600" dirty="0">
                <a:latin typeface="+mn-lt"/>
              </a:rPr>
            </a:br>
            <a:r>
              <a:rPr lang="en-US" sz="9600" dirty="0">
                <a:latin typeface="+mn-lt"/>
              </a:rPr>
              <a:t>Semester</a:t>
            </a:r>
            <a:r>
              <a:rPr lang="en-US" sz="9600" dirty="0" smtClean="0">
                <a:latin typeface="+mn-lt"/>
              </a:rPr>
              <a:t>: 1</a:t>
            </a:r>
            <a:r>
              <a:rPr lang="en-US" sz="9600" baseline="30000" dirty="0" smtClean="0">
                <a:latin typeface="+mn-lt"/>
              </a:rPr>
              <a:t>st</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9" name="Title 3"/>
          <p:cNvSpPr txBox="1">
            <a:spLocks/>
          </p:cNvSpPr>
          <p:nvPr/>
        </p:nvSpPr>
        <p:spPr>
          <a:xfrm>
            <a:off x="5486400" y="49530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Er</a:t>
            </a:r>
            <a:r>
              <a:rPr lang="en-IN" sz="4000" dirty="0" smtClean="0"/>
              <a:t>. </a:t>
            </a:r>
            <a:r>
              <a:rPr lang="en-IN" sz="4000" dirty="0" err="1" smtClean="0"/>
              <a:t>Komal</a:t>
            </a:r>
            <a:r>
              <a:rPr lang="en-IN" sz="4000" dirty="0" smtClean="0"/>
              <a:t> </a:t>
            </a:r>
            <a:r>
              <a:rPr lang="en-IN" sz="4000" dirty="0" err="1" smtClean="0"/>
              <a:t>Mehra</a:t>
            </a:r>
            <a:r>
              <a:rPr lang="en-US" dirty="0" smtClean="0"/>
              <a:t/>
            </a:r>
            <a:br>
              <a:rPr lang="en-US" dirty="0" smtClean="0"/>
            </a:br>
            <a:r>
              <a:rPr lang="en-US" dirty="0" smtClean="0"/>
              <a:t/>
            </a:r>
            <a:br>
              <a:rPr lang="en-US" dirty="0" smtClean="0"/>
            </a:br>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p:nvPr/>
        </p:nvSpPr>
        <p:spPr>
          <a:xfrm>
            <a:off x="2528888" y="425450"/>
            <a:ext cx="4100512" cy="523875"/>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t>Circuit Definitions</a:t>
            </a:r>
          </a:p>
        </p:txBody>
      </p:sp>
      <p:sp>
        <p:nvSpPr>
          <p:cNvPr id="17411" name="Content Placeholder 3"/>
          <p:cNvSpPr>
            <a:spLocks noGrp="1"/>
          </p:cNvSpPr>
          <p:nvPr>
            <p:ph idx="1"/>
          </p:nvPr>
        </p:nvSpPr>
        <p:spPr>
          <a:xfrm>
            <a:off x="533400" y="1295400"/>
            <a:ext cx="7772400" cy="49530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lgn="just">
              <a:lnSpc>
                <a:spcPct val="90000"/>
              </a:lnSpc>
            </a:pPr>
            <a:r>
              <a:rPr lang="en-US" altLang="en-US">
                <a:solidFill>
                  <a:srgbClr val="000099"/>
                </a:solidFill>
              </a:rPr>
              <a:t>Node</a:t>
            </a:r>
            <a:r>
              <a:rPr lang="en-US" altLang="en-US"/>
              <a:t> – any point where 2 or more circuit elements are connected together</a:t>
            </a:r>
          </a:p>
          <a:p>
            <a:pPr lvl="1" algn="just">
              <a:lnSpc>
                <a:spcPct val="90000"/>
              </a:lnSpc>
            </a:pPr>
            <a:r>
              <a:rPr lang="en-US" altLang="en-US"/>
              <a:t>Wires usually have negligible resistance</a:t>
            </a:r>
          </a:p>
          <a:p>
            <a:pPr lvl="1" algn="just">
              <a:lnSpc>
                <a:spcPct val="90000"/>
              </a:lnSpc>
            </a:pPr>
            <a:r>
              <a:rPr lang="en-US" altLang="en-US"/>
              <a:t>Each node has one voltage (w.r.t. ground)</a:t>
            </a:r>
          </a:p>
          <a:p>
            <a:pPr lvl="0" algn="just">
              <a:lnSpc>
                <a:spcPct val="90000"/>
              </a:lnSpc>
            </a:pPr>
            <a:r>
              <a:rPr lang="en-US" altLang="en-US">
                <a:solidFill>
                  <a:srgbClr val="000099"/>
                </a:solidFill>
              </a:rPr>
              <a:t>Branch</a:t>
            </a:r>
            <a:r>
              <a:rPr lang="en-US" altLang="en-US"/>
              <a:t> – a circuit element between two nodes</a:t>
            </a:r>
          </a:p>
          <a:p>
            <a:pPr lvl="0" algn="just">
              <a:lnSpc>
                <a:spcPct val="90000"/>
              </a:lnSpc>
            </a:pPr>
            <a:r>
              <a:rPr lang="en-US" altLang="en-US">
                <a:solidFill>
                  <a:srgbClr val="000099"/>
                </a:solidFill>
              </a:rPr>
              <a:t>Loop</a:t>
            </a:r>
            <a:r>
              <a:rPr lang="en-US" altLang="en-US"/>
              <a:t> – a collection of branches that form a closed path returning to the same node without going through any other nodes or branches twice</a:t>
            </a:r>
          </a:p>
          <a:p>
            <a:pPr lvl="0" algn="just"/>
            <a:endParaRPr lang="en-US" altLang="en-US"/>
          </a:p>
        </p:txBody>
      </p:sp>
      <p:pic>
        <p:nvPicPr>
          <p:cNvPr id="17412"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17413"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7414"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
            </a:r>
            <a:b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Example</a:t>
            </a:r>
            <a:b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
            </a:r>
            <a:b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How many nodes, branches &amp; loops?</a:t>
            </a:r>
            <a:br>
              <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endParaRPr kumimoji="0" lang="en-US" altLang="en-US" sz="3600" b="0" i="0" u="none" strike="noStrike" kern="1200" cap="none" spc="0" normalizeH="0" baseline="0" noProof="0" smtClean="0">
              <a:ln>
                <a:noFill/>
              </a:ln>
              <a:solidFill>
                <a:schemeClr val="tx1"/>
              </a:solidFill>
              <a:effectLst/>
              <a:uLnTx/>
              <a:uFillTx/>
              <a:latin typeface="+mj-lt" pitchFamily="34" charset="0"/>
              <a:ea typeface="+mj-ea" pitchFamily="34" charset="0"/>
              <a:cs typeface="+mj-cs"/>
            </a:endParaRPr>
          </a:p>
        </p:txBody>
      </p:sp>
      <p:pic>
        <p:nvPicPr>
          <p:cNvPr id="18435" name="Picture 2"/>
          <p:cNvPicPr>
            <a:picLocks noGrp="1" noChangeAspect="1"/>
          </p:cNvPicPr>
          <p:nvPr>
            <p:ph idx="1"/>
          </p:nvPr>
        </p:nvPicPr>
        <p:blipFill>
          <a:blip r:embed="rId2"/>
          <a:stretch>
            <a:fillRect/>
          </a:stretch>
        </p:blipFill>
        <p:spPr>
          <a:xfrm>
            <a:off x="1952625" y="2590800"/>
            <a:ext cx="5438775" cy="2667000"/>
          </a:xfrm>
          <a:prstGeom prst="rect">
            <a:avLst/>
          </a:prstGeom>
          <a:noFill/>
          <a:ln>
            <a:miter lim="800000"/>
          </a:ln>
        </p:spPr>
      </p:pic>
      <p:pic>
        <p:nvPicPr>
          <p:cNvPr id="18436" name="Picture 2" descr="RIMT University"/>
          <p:cNvPicPr>
            <a:picLocks noChangeAspect="1"/>
          </p:cNvPicPr>
          <p:nvPr/>
        </p:nvPicPr>
        <p:blipFill>
          <a:blip r:embed="rId3"/>
          <a:stretch>
            <a:fillRect/>
          </a:stretch>
        </p:blipFill>
        <p:spPr>
          <a:xfrm>
            <a:off x="6954838" y="50800"/>
            <a:ext cx="1970087" cy="895350"/>
          </a:xfrm>
          <a:prstGeom prst="rect">
            <a:avLst/>
          </a:prstGeom>
          <a:noFill/>
          <a:ln>
            <a:noFill/>
            <a:miter lim="800000"/>
          </a:ln>
        </p:spPr>
      </p:pic>
      <p:sp>
        <p:nvSpPr>
          <p:cNvPr id="18437"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8438"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en-US" sz="4400" b="0" i="0" u="none" strike="noStrike" kern="1200" cap="none" spc="0" normalizeH="0" baseline="0" noProof="0" smtClean="0">
                <a:ln>
                  <a:noFill/>
                </a:ln>
                <a:solidFill>
                  <a:srgbClr val="000099"/>
                </a:solidFill>
                <a:effectLst/>
                <a:uLnTx/>
                <a:uFillTx/>
                <a:latin typeface="+mj-lt" pitchFamily="34" charset="0"/>
                <a:ea typeface="+mj-ea" pitchFamily="34" charset="0"/>
                <a:cs typeface="+mj-cs"/>
              </a:rPr>
              <a:t>Three nodes</a:t>
            </a:r>
            <a:br>
              <a:rPr kumimoji="0" lang="en-US" altLang="en-US" sz="4400" b="0" i="0" u="none" strike="noStrike" kern="1200" cap="none" spc="0" normalizeH="0" baseline="0" noProof="0" smtClean="0">
                <a:ln>
                  <a:noFill/>
                </a:ln>
                <a:solidFill>
                  <a:srgbClr val="000099"/>
                </a:solidFill>
                <a:effectLst/>
                <a:uLnTx/>
                <a:uFillTx/>
                <a:latin typeface="+mj-lt" pitchFamily="34" charset="0"/>
                <a:ea typeface="+mj-ea" pitchFamily="34" charset="0"/>
                <a:cs typeface="+mj-cs"/>
              </a:rPr>
            </a:br>
            <a:endParaRPr kumimoji="0" lang="en-US" altLang="en-US" sz="4400" b="0" i="0" u="none" strike="noStrike" kern="1200" cap="none" spc="0" normalizeH="0" baseline="0" noProof="0" smtClean="0">
              <a:ln>
                <a:noFill/>
              </a:ln>
              <a:solidFill>
                <a:schemeClr val="tx1"/>
              </a:solidFill>
              <a:effectLst/>
              <a:uLnTx/>
              <a:uFillTx/>
              <a:latin typeface="+mj-lt"/>
              <a:ea typeface="+mj-ea"/>
              <a:cs typeface="+mj-cs"/>
            </a:endParaRPr>
          </a:p>
        </p:txBody>
      </p:sp>
      <p:sp>
        <p:nvSpPr>
          <p:cNvPr id="19459" name="Content Placeholder 2"/>
          <p:cNvSpPr>
            <a:spLocks noGrp="1"/>
          </p:cNvSpPr>
          <p:nvPr>
            <p:ph idx="1"/>
          </p:nvPr>
        </p:nvSpPr>
        <p:spPr>
          <a:xfrm>
            <a:off x="457200" y="1600200"/>
            <a:ext cx="8229600" cy="4525963"/>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endParaRPr/>
          </a:p>
        </p:txBody>
      </p:sp>
      <p:sp>
        <p:nvSpPr>
          <p:cNvPr id="19460" name="Rectangle 3"/>
          <p:cNvSpPr txBox="1">
            <a:spLocks noChangeArrowheads="1"/>
          </p:cNvSpPr>
          <p:nvPr/>
        </p:nvSpPr>
        <p:spPr bwMode="auto">
          <a:xfrm>
            <a:off x="457200" y="1600200"/>
            <a:ext cx="8229600" cy="4525963"/>
          </a:xfrm>
          <a:prstGeom prst="rect">
            <a:avLst/>
          </a:prstGeom>
          <a:noFill/>
          <a:ln w="9525">
            <a:noFill/>
            <a:miter lim="800000"/>
          </a:ln>
          <a:effectLst/>
        </p:spPr>
        <p:txBody>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342900" marR="0" lvl="0" indent="-34290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rgbClr val="000099"/>
              </a:solidFill>
              <a:effectLst/>
              <a:uLnTx/>
              <a:uFillTx/>
              <a:latin typeface="+mn-lt"/>
              <a:ea typeface="+mn-ea"/>
              <a:cs typeface="+mn-cs"/>
            </a:endParaRPr>
          </a:p>
        </p:txBody>
      </p:sp>
      <p:pic>
        <p:nvPicPr>
          <p:cNvPr id="19461" name="Picture 2"/>
          <p:cNvPicPr>
            <a:picLocks noChangeAspect="1"/>
          </p:cNvPicPr>
          <p:nvPr/>
        </p:nvPicPr>
        <p:blipFill>
          <a:blip r:embed="rId2"/>
          <a:stretch>
            <a:fillRect/>
          </a:stretch>
        </p:blipFill>
        <p:spPr>
          <a:xfrm>
            <a:off x="685800" y="2057400"/>
            <a:ext cx="7696200" cy="3657600"/>
          </a:xfrm>
          <a:prstGeom prst="rect">
            <a:avLst/>
          </a:prstGeom>
          <a:noFill/>
          <a:ln>
            <a:noFill/>
            <a:miter lim="800000"/>
          </a:ln>
        </p:spPr>
      </p:pic>
      <p:pic>
        <p:nvPicPr>
          <p:cNvPr id="19462"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19463" name="Rectangle 6">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9464" name="Rectangle 7"/>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Grp="1" noChangeAspect="1"/>
          </p:cNvPicPr>
          <p:nvPr>
            <p:ph idx="1"/>
          </p:nvPr>
        </p:nvPicPr>
        <p:blipFill>
          <a:blip r:embed="rId2"/>
          <a:stretch>
            <a:fillRect/>
          </a:stretch>
        </p:blipFill>
        <p:spPr>
          <a:xfrm>
            <a:off x="914400" y="762000"/>
            <a:ext cx="7696200" cy="4000500"/>
          </a:xfrm>
          <a:prstGeom prst="rect">
            <a:avLst/>
          </a:prstGeom>
          <a:noFill/>
          <a:ln>
            <a:miter lim="800000"/>
          </a:ln>
        </p:spPr>
      </p:pic>
      <p:pic>
        <p:nvPicPr>
          <p:cNvPr id="20483"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0484"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0485"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endParaRPr/>
          </a:p>
        </p:txBody>
      </p:sp>
      <p:pic>
        <p:nvPicPr>
          <p:cNvPr id="21507" name="Picture 2"/>
          <p:cNvPicPr>
            <a:picLocks noGrp="1" noChangeAspect="1"/>
          </p:cNvPicPr>
          <p:nvPr>
            <p:ph idx="1"/>
          </p:nvPr>
        </p:nvPicPr>
        <p:blipFill>
          <a:blip r:embed="rId2"/>
          <a:stretch>
            <a:fillRect/>
          </a:stretch>
        </p:blipFill>
        <p:spPr>
          <a:xfrm>
            <a:off x="1143000" y="609600"/>
            <a:ext cx="6934200" cy="4376738"/>
          </a:xfrm>
          <a:prstGeom prst="rect">
            <a:avLst/>
          </a:prstGeom>
          <a:noFill/>
          <a:ln>
            <a:miter lim="800000"/>
          </a:ln>
        </p:spPr>
      </p:pic>
      <p:pic>
        <p:nvPicPr>
          <p:cNvPr id="21508"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1509"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1510"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2"/>
          <p:cNvSpPr/>
          <p:nvPr/>
        </p:nvSpPr>
        <p:spPr>
          <a:xfrm>
            <a:off x="5029200" y="3886200"/>
            <a:ext cx="2667000" cy="8382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5125" name="Rectangle 21"/>
          <p:cNvSpPr/>
          <p:nvPr/>
        </p:nvSpPr>
        <p:spPr>
          <a:xfrm>
            <a:off x="1295400" y="3276600"/>
            <a:ext cx="2971800" cy="19812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5126" name="Text Box 2"/>
          <p:cNvSpPr txBox="1"/>
          <p:nvPr/>
        </p:nvSpPr>
        <p:spPr>
          <a:xfrm>
            <a:off x="1371600" y="138113"/>
            <a:ext cx="5783263" cy="7620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5127" name="Line 3"/>
          <p:cNvCxnSpPr/>
          <p:nvPr/>
        </p:nvCxnSpPr>
        <p:spPr>
          <a:xfrm>
            <a:off x="1463675" y="900113"/>
            <a:ext cx="5867400" cy="0"/>
          </a:xfrm>
          <a:prstGeom prst="line">
            <a:avLst/>
          </a:prstGeom>
          <a:noFill/>
          <a:ln w="57150">
            <a:solidFill>
              <a:schemeClr val="tx1"/>
            </a:solidFill>
            <a:miter lim="800000"/>
          </a:ln>
        </p:spPr>
      </p:cxnSp>
      <p:sp>
        <p:nvSpPr>
          <p:cNvPr id="5128" name="Text Box 4"/>
          <p:cNvSpPr txBox="1"/>
          <p:nvPr/>
        </p:nvSpPr>
        <p:spPr>
          <a:xfrm>
            <a:off x="339725" y="1169988"/>
            <a:ext cx="3486150"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Kirchhoff’s Current Law</a:t>
            </a:r>
            <a:endParaRPr lang="en-US" altLang="en-US" sz="2400"/>
          </a:p>
        </p:txBody>
      </p:sp>
      <p:sp>
        <p:nvSpPr>
          <p:cNvPr id="5129" name="Text Box 5"/>
          <p:cNvSpPr txBox="1"/>
          <p:nvPr/>
        </p:nvSpPr>
        <p:spPr>
          <a:xfrm>
            <a:off x="2133600" y="1143000"/>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5130" name="Text Box 7"/>
          <p:cNvSpPr txBox="1"/>
          <p:nvPr/>
        </p:nvSpPr>
        <p:spPr>
          <a:xfrm>
            <a:off x="344488" y="1690688"/>
            <a:ext cx="8570912" cy="396875"/>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As a consequence of the Law of the conservation of charge, we have: </a:t>
            </a:r>
          </a:p>
        </p:txBody>
      </p:sp>
      <p:graphicFrame>
        <p:nvGraphicFramePr>
          <p:cNvPr id="5122" name="Object 8"/>
          <p:cNvGraphicFramePr>
            <a:graphicFrameLocks noChangeAspect="1"/>
          </p:cNvGraphicFramePr>
          <p:nvPr/>
        </p:nvGraphicFramePr>
        <p:xfrm>
          <a:off x="0" y="0"/>
          <a:ext cx="914400" cy="198438"/>
        </p:xfrm>
        <a:graphic>
          <a:graphicData uri="http://schemas.openxmlformats.org/presentationml/2006/ole">
            <p:oleObj spid="_x0000_s5122" name="Equation" r:id="rId3" imgW="435285" imgH="677109" progId="">
              <p:embed/>
            </p:oleObj>
          </a:graphicData>
        </a:graphic>
      </p:graphicFrame>
      <p:sp>
        <p:nvSpPr>
          <p:cNvPr id="5131" name="Text Box 13"/>
          <p:cNvSpPr txBox="1"/>
          <p:nvPr/>
        </p:nvSpPr>
        <p:spPr>
          <a:xfrm>
            <a:off x="465138" y="2251075"/>
            <a:ext cx="290512"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400">
                <a:ea typeface="Times New Roman" pitchFamily="18" charset="0"/>
              </a:rPr>
              <a:t>•</a:t>
            </a:r>
            <a:endParaRPr lang="en-US" altLang="en-US" sz="2400"/>
          </a:p>
        </p:txBody>
      </p:sp>
      <p:sp>
        <p:nvSpPr>
          <p:cNvPr id="5132" name="Text Box 16"/>
          <p:cNvSpPr txBox="1"/>
          <p:nvPr/>
        </p:nvSpPr>
        <p:spPr>
          <a:xfrm>
            <a:off x="612775" y="2224088"/>
            <a:ext cx="3925888" cy="10064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The sum of the current entering a</a:t>
            </a:r>
          </a:p>
          <a:p>
            <a:pPr marL="0" lvl="0" indent="0" eaLnBrk="1" hangingPunct="1"/>
            <a:r>
              <a:rPr lang="en-US" altLang="en-US" sz="2000"/>
              <a:t> node (junction point)  equal to the</a:t>
            </a:r>
          </a:p>
          <a:p>
            <a:pPr marL="0" lvl="0" indent="0" eaLnBrk="1" hangingPunct="1"/>
            <a:r>
              <a:rPr lang="en-US" altLang="en-US" sz="2000"/>
              <a:t> sum of the currents leaving. </a:t>
            </a:r>
          </a:p>
        </p:txBody>
      </p:sp>
      <p:graphicFrame>
        <p:nvGraphicFramePr>
          <p:cNvPr id="5123" name="Object 18"/>
          <p:cNvGraphicFramePr>
            <a:graphicFrameLocks noChangeAspect="1"/>
          </p:cNvGraphicFramePr>
          <p:nvPr/>
        </p:nvGraphicFramePr>
        <p:xfrm>
          <a:off x="941388" y="3349625"/>
          <a:ext cx="6646862" cy="3155950"/>
        </p:xfrm>
        <a:graphic>
          <a:graphicData uri="http://schemas.openxmlformats.org/presentationml/2006/ole">
            <p:oleObj spid="_x0000_s5123" name="SmartDraw" r:id="rId4" imgW="4105656" imgH="1947672" progId="">
              <p:embed/>
            </p:oleObj>
          </a:graphicData>
        </a:graphic>
      </p:graphicFrame>
      <p:pic>
        <p:nvPicPr>
          <p:cNvPr id="5133" name="Picture 2" descr="RIMT University"/>
          <p:cNvPicPr>
            <a:picLocks noChangeAspect="1"/>
          </p:cNvPicPr>
          <p:nvPr/>
        </p:nvPicPr>
        <p:blipFill>
          <a:blip r:embed="rId5"/>
          <a:stretch>
            <a:fillRect/>
          </a:stretch>
        </p:blipFill>
        <p:spPr>
          <a:xfrm>
            <a:off x="7010400" y="180975"/>
            <a:ext cx="1903413" cy="895350"/>
          </a:xfrm>
          <a:prstGeom prst="rect">
            <a:avLst/>
          </a:prstGeom>
          <a:noFill/>
          <a:ln>
            <a:noFill/>
            <a:miter lim="800000"/>
          </a:ln>
        </p:spPr>
      </p:pic>
      <p:sp>
        <p:nvSpPr>
          <p:cNvPr id="5134" name="Rectangle 1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5135" name="Rectangle 1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11"/>
          <p:cNvSpPr/>
          <p:nvPr/>
        </p:nvSpPr>
        <p:spPr>
          <a:xfrm>
            <a:off x="4648200" y="3429000"/>
            <a:ext cx="2971800" cy="7620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6148" name="Rectangle 10"/>
          <p:cNvSpPr/>
          <p:nvPr/>
        </p:nvSpPr>
        <p:spPr>
          <a:xfrm>
            <a:off x="990600" y="2514600"/>
            <a:ext cx="3048000" cy="19050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6149" name="Text Box 2"/>
          <p:cNvSpPr txBox="1"/>
          <p:nvPr/>
        </p:nvSpPr>
        <p:spPr>
          <a:xfrm>
            <a:off x="1616075" y="138113"/>
            <a:ext cx="5538788" cy="7620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6150" name="Line 3"/>
          <p:cNvCxnSpPr/>
          <p:nvPr/>
        </p:nvCxnSpPr>
        <p:spPr>
          <a:xfrm>
            <a:off x="1463675" y="900113"/>
            <a:ext cx="5867400" cy="0"/>
          </a:xfrm>
          <a:prstGeom prst="line">
            <a:avLst/>
          </a:prstGeom>
          <a:noFill/>
          <a:ln w="57150">
            <a:solidFill>
              <a:schemeClr val="tx1"/>
            </a:solidFill>
            <a:miter lim="800000"/>
          </a:ln>
        </p:spPr>
      </p:cxnSp>
      <p:sp>
        <p:nvSpPr>
          <p:cNvPr id="6151" name="Text Box 4"/>
          <p:cNvSpPr txBox="1"/>
          <p:nvPr/>
        </p:nvSpPr>
        <p:spPr>
          <a:xfrm>
            <a:off x="339725" y="1169988"/>
            <a:ext cx="3486150"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Kirchhoff’s Current Law</a:t>
            </a:r>
            <a:endParaRPr lang="en-US" altLang="en-US" sz="2400"/>
          </a:p>
        </p:txBody>
      </p:sp>
      <p:sp>
        <p:nvSpPr>
          <p:cNvPr id="6152" name="Text Box 5"/>
          <p:cNvSpPr txBox="1"/>
          <p:nvPr/>
        </p:nvSpPr>
        <p:spPr>
          <a:xfrm>
            <a:off x="2133600" y="1143000"/>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6153" name="Text Box 6"/>
          <p:cNvSpPr txBox="1"/>
          <p:nvPr/>
        </p:nvSpPr>
        <p:spPr>
          <a:xfrm>
            <a:off x="381000" y="1828800"/>
            <a:ext cx="344488" cy="6413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3600">
                <a:ea typeface="Times New Roman" pitchFamily="18" charset="0"/>
              </a:rPr>
              <a:t>•</a:t>
            </a:r>
            <a:endParaRPr lang="en-US" altLang="en-US" sz="3600"/>
          </a:p>
        </p:txBody>
      </p:sp>
      <p:sp>
        <p:nvSpPr>
          <p:cNvPr id="6154" name="Text Box 7"/>
          <p:cNvSpPr txBox="1"/>
          <p:nvPr/>
        </p:nvSpPr>
        <p:spPr>
          <a:xfrm>
            <a:off x="457200" y="1870075"/>
            <a:ext cx="8647113"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a:t>  The algebraic sum of the currents entering a node equal to zero.</a:t>
            </a:r>
          </a:p>
        </p:txBody>
      </p:sp>
      <p:graphicFrame>
        <p:nvGraphicFramePr>
          <p:cNvPr id="6146" name="Object 8"/>
          <p:cNvGraphicFramePr>
            <a:graphicFrameLocks noChangeAspect="1"/>
          </p:cNvGraphicFramePr>
          <p:nvPr/>
        </p:nvGraphicFramePr>
        <p:xfrm>
          <a:off x="731838" y="2590800"/>
          <a:ext cx="7072312" cy="3265488"/>
        </p:xfrm>
        <a:graphic>
          <a:graphicData uri="http://schemas.openxmlformats.org/presentationml/2006/ole">
            <p:oleObj spid="_x0000_s6146" name="SmartDraw" r:id="rId3" imgW="4535424" imgH="2093976" progId="">
              <p:embed/>
            </p:oleObj>
          </a:graphicData>
        </a:graphic>
      </p:graphicFrame>
      <p:pic>
        <p:nvPicPr>
          <p:cNvPr id="6155" name="Picture 2" descr="RIMT University"/>
          <p:cNvPicPr>
            <a:picLocks noChangeAspect="1"/>
          </p:cNvPicPr>
          <p:nvPr/>
        </p:nvPicPr>
        <p:blipFill>
          <a:blip r:embed="rId4"/>
          <a:stretch>
            <a:fillRect/>
          </a:stretch>
        </p:blipFill>
        <p:spPr>
          <a:xfrm>
            <a:off x="7162800" y="180975"/>
            <a:ext cx="1751013" cy="895350"/>
          </a:xfrm>
          <a:prstGeom prst="rect">
            <a:avLst/>
          </a:prstGeom>
          <a:noFill/>
          <a:ln>
            <a:noFill/>
            <a:miter lim="800000"/>
          </a:ln>
        </p:spPr>
      </p:pic>
      <p:sp>
        <p:nvSpPr>
          <p:cNvPr id="6156" name="Rectangle 11">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6157" name="Rectangle 12"/>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11"/>
          <p:cNvSpPr/>
          <p:nvPr/>
        </p:nvSpPr>
        <p:spPr>
          <a:xfrm>
            <a:off x="5105400" y="3200400"/>
            <a:ext cx="3200400" cy="9144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7172" name="Rectangle 10"/>
          <p:cNvSpPr/>
          <p:nvPr/>
        </p:nvSpPr>
        <p:spPr>
          <a:xfrm>
            <a:off x="1447800" y="2438400"/>
            <a:ext cx="3124200" cy="1981200"/>
          </a:xfrm>
          <a:prstGeom prst="rect">
            <a:avLst/>
          </a:prstGeom>
          <a:solidFill>
            <a:srgbClr val="FFFFCC"/>
          </a:solidFill>
          <a:ln>
            <a:solidFill>
              <a:srgbClr val="FFFFCC"/>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sp>
        <p:nvSpPr>
          <p:cNvPr id="7173" name="Text Box 2"/>
          <p:cNvSpPr txBox="1"/>
          <p:nvPr/>
        </p:nvSpPr>
        <p:spPr>
          <a:xfrm>
            <a:off x="1616075" y="138113"/>
            <a:ext cx="5538788" cy="7620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7174" name="Line 3"/>
          <p:cNvCxnSpPr/>
          <p:nvPr/>
        </p:nvCxnSpPr>
        <p:spPr>
          <a:xfrm>
            <a:off x="1463675" y="900113"/>
            <a:ext cx="5867400" cy="0"/>
          </a:xfrm>
          <a:prstGeom prst="line">
            <a:avLst/>
          </a:prstGeom>
          <a:noFill/>
          <a:ln w="57150">
            <a:solidFill>
              <a:schemeClr val="tx1"/>
            </a:solidFill>
            <a:miter lim="800000"/>
          </a:ln>
        </p:spPr>
      </p:cxnSp>
      <p:sp>
        <p:nvSpPr>
          <p:cNvPr id="7175" name="Text Box 4"/>
          <p:cNvSpPr txBox="1"/>
          <p:nvPr/>
        </p:nvSpPr>
        <p:spPr>
          <a:xfrm>
            <a:off x="339725" y="1169988"/>
            <a:ext cx="3486150"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Kirchhoff’s Current Law</a:t>
            </a:r>
            <a:endParaRPr lang="en-US" altLang="en-US" sz="2400"/>
          </a:p>
        </p:txBody>
      </p:sp>
      <p:sp>
        <p:nvSpPr>
          <p:cNvPr id="7176" name="Text Box 5"/>
          <p:cNvSpPr txBox="1"/>
          <p:nvPr/>
        </p:nvSpPr>
        <p:spPr>
          <a:xfrm>
            <a:off x="2133600" y="1143000"/>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7177" name="Text Box 6"/>
          <p:cNvSpPr txBox="1"/>
          <p:nvPr/>
        </p:nvSpPr>
        <p:spPr>
          <a:xfrm>
            <a:off x="381000" y="1828800"/>
            <a:ext cx="344488" cy="6413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3600">
                <a:ea typeface="Times New Roman" pitchFamily="18" charset="0"/>
              </a:rPr>
              <a:t>•</a:t>
            </a:r>
            <a:endParaRPr lang="en-US" altLang="en-US" sz="3600"/>
          </a:p>
        </p:txBody>
      </p:sp>
      <p:sp>
        <p:nvSpPr>
          <p:cNvPr id="7178" name="Text Box 7"/>
          <p:cNvSpPr txBox="1"/>
          <p:nvPr/>
        </p:nvSpPr>
        <p:spPr>
          <a:xfrm>
            <a:off x="661988" y="1919288"/>
            <a:ext cx="69786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The algebraic sum of the currents leaving a node equal to zero.</a:t>
            </a:r>
          </a:p>
        </p:txBody>
      </p:sp>
      <p:graphicFrame>
        <p:nvGraphicFramePr>
          <p:cNvPr id="7170" name="Object 8"/>
          <p:cNvGraphicFramePr>
            <a:graphicFrameLocks noChangeAspect="1"/>
          </p:cNvGraphicFramePr>
          <p:nvPr/>
        </p:nvGraphicFramePr>
        <p:xfrm>
          <a:off x="1143000" y="2514600"/>
          <a:ext cx="6934200" cy="3302000"/>
        </p:xfrm>
        <a:graphic>
          <a:graphicData uri="http://schemas.openxmlformats.org/presentationml/2006/ole">
            <p:oleObj spid="_x0000_s7170" name="SmartDraw" r:id="rId3" imgW="4398264" imgH="2093976" progId="">
              <p:embed/>
            </p:oleObj>
          </a:graphicData>
        </a:graphic>
      </p:graphicFrame>
      <p:pic>
        <p:nvPicPr>
          <p:cNvPr id="7179" name="Picture 2" descr="RIMT University"/>
          <p:cNvPicPr>
            <a:picLocks noChangeAspect="1"/>
          </p:cNvPicPr>
          <p:nvPr/>
        </p:nvPicPr>
        <p:blipFill>
          <a:blip r:embed="rId4"/>
          <a:stretch>
            <a:fillRect/>
          </a:stretch>
        </p:blipFill>
        <p:spPr>
          <a:xfrm>
            <a:off x="7239000" y="180975"/>
            <a:ext cx="1674813" cy="895350"/>
          </a:xfrm>
          <a:prstGeom prst="rect">
            <a:avLst/>
          </a:prstGeom>
          <a:noFill/>
          <a:ln>
            <a:noFill/>
            <a:miter lim="800000"/>
          </a:ln>
        </p:spPr>
      </p:pic>
      <p:sp>
        <p:nvSpPr>
          <p:cNvPr id="7180" name="Rectangle 11">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7181" name="Rectangle 12"/>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2"/>
          <p:cNvSpPr txBox="1"/>
          <p:nvPr/>
        </p:nvSpPr>
        <p:spPr>
          <a:xfrm>
            <a:off x="1616075" y="138113"/>
            <a:ext cx="5538788" cy="7620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8196" name="Line 3"/>
          <p:cNvCxnSpPr/>
          <p:nvPr/>
        </p:nvCxnSpPr>
        <p:spPr>
          <a:xfrm>
            <a:off x="1463675" y="900113"/>
            <a:ext cx="5867400" cy="0"/>
          </a:xfrm>
          <a:prstGeom prst="line">
            <a:avLst/>
          </a:prstGeom>
          <a:noFill/>
          <a:ln w="57150">
            <a:solidFill>
              <a:schemeClr val="tx1"/>
            </a:solidFill>
            <a:miter lim="800000"/>
          </a:ln>
        </p:spPr>
      </p:cxnSp>
      <p:sp>
        <p:nvSpPr>
          <p:cNvPr id="8197" name="Text Box 4"/>
          <p:cNvSpPr txBox="1"/>
          <p:nvPr/>
        </p:nvSpPr>
        <p:spPr>
          <a:xfrm>
            <a:off x="339725" y="1169988"/>
            <a:ext cx="5500688" cy="7620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Kirchhoff’s Current Law</a:t>
            </a:r>
            <a:r>
              <a:rPr lang="en-US" altLang="en-US" sz="2400"/>
              <a:t>:  Example  2.2.</a:t>
            </a:r>
          </a:p>
          <a:p>
            <a:pPr marL="0" lvl="0" indent="0" eaLnBrk="1" hangingPunct="1"/>
            <a:r>
              <a:rPr lang="en-US" altLang="en-US" sz="2000"/>
              <a:t>Find the current I </a:t>
            </a:r>
            <a:r>
              <a:rPr lang="en-US" altLang="en-US" sz="2000" baseline="-25000"/>
              <a:t>x</a:t>
            </a:r>
            <a:r>
              <a:rPr lang="en-US" altLang="en-US" sz="2000"/>
              <a:t>.</a:t>
            </a:r>
          </a:p>
        </p:txBody>
      </p:sp>
      <p:sp>
        <p:nvSpPr>
          <p:cNvPr id="8198" name="Text Box 5"/>
          <p:cNvSpPr txBox="1"/>
          <p:nvPr/>
        </p:nvSpPr>
        <p:spPr>
          <a:xfrm>
            <a:off x="2133600" y="1143000"/>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graphicFrame>
        <p:nvGraphicFramePr>
          <p:cNvPr id="8194" name="Object 6"/>
          <p:cNvGraphicFramePr>
            <a:graphicFrameLocks noChangeAspect="1"/>
          </p:cNvGraphicFramePr>
          <p:nvPr/>
        </p:nvGraphicFramePr>
        <p:xfrm>
          <a:off x="2057400" y="2362200"/>
          <a:ext cx="3521075" cy="3309938"/>
        </p:xfrm>
        <a:graphic>
          <a:graphicData uri="http://schemas.openxmlformats.org/presentationml/2006/ole">
            <p:oleObj spid="_x0000_s8194" name="SmartDraw" r:id="rId3" imgW="3520440" imgH="3310128" progId="">
              <p:embed/>
            </p:oleObj>
          </a:graphicData>
        </a:graphic>
      </p:graphicFrame>
      <p:sp>
        <p:nvSpPr>
          <p:cNvPr id="8199" name="Text Box 7"/>
          <p:cNvSpPr txBox="1"/>
          <p:nvPr/>
        </p:nvSpPr>
        <p:spPr>
          <a:xfrm>
            <a:off x="3641725" y="1157288"/>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8200" name="Text Box 8"/>
          <p:cNvSpPr txBox="1"/>
          <p:nvPr/>
        </p:nvSpPr>
        <p:spPr>
          <a:xfrm>
            <a:off x="3217863" y="5881688"/>
            <a:ext cx="122237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Ans:  I</a:t>
            </a:r>
            <a:r>
              <a:rPr lang="en-US" altLang="en-US" sz="2000" baseline="-25000"/>
              <a:t>X </a:t>
            </a:r>
            <a:r>
              <a:rPr lang="en-US" altLang="en-US" sz="2000"/>
              <a:t>=</a:t>
            </a:r>
          </a:p>
        </p:txBody>
      </p:sp>
      <p:sp>
        <p:nvSpPr>
          <p:cNvPr id="8201" name="Text Box 15"/>
          <p:cNvSpPr txBox="1"/>
          <p:nvPr/>
        </p:nvSpPr>
        <p:spPr>
          <a:xfrm>
            <a:off x="4581525" y="5881688"/>
            <a:ext cx="74930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22 A </a:t>
            </a:r>
          </a:p>
        </p:txBody>
      </p:sp>
      <p:sp>
        <p:nvSpPr>
          <p:cNvPr id="8202" name="Text Box 19"/>
          <p:cNvSpPr txBox="1"/>
          <p:nvPr/>
        </p:nvSpPr>
        <p:spPr>
          <a:xfrm>
            <a:off x="365125" y="6210300"/>
            <a:ext cx="4127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14</a:t>
            </a:r>
          </a:p>
        </p:txBody>
      </p:sp>
      <p:pic>
        <p:nvPicPr>
          <p:cNvPr id="8203" name="Picture 2" descr="RIMT University"/>
          <p:cNvPicPr>
            <a:picLocks noChangeAspect="1"/>
          </p:cNvPicPr>
          <p:nvPr/>
        </p:nvPicPr>
        <p:blipFill>
          <a:blip r:embed="rId4"/>
          <a:stretch>
            <a:fillRect/>
          </a:stretch>
        </p:blipFill>
        <p:spPr>
          <a:xfrm>
            <a:off x="7162800" y="180975"/>
            <a:ext cx="1751013" cy="895350"/>
          </a:xfrm>
          <a:prstGeom prst="rect">
            <a:avLst/>
          </a:prstGeom>
          <a:noFill/>
          <a:ln>
            <a:noFill/>
            <a:miter lim="800000"/>
          </a:ln>
        </p:spPr>
      </p:pic>
      <p:sp>
        <p:nvSpPr>
          <p:cNvPr id="8204" name="Rectangle 1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8205" name="Rectangle 1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2"/>
          <p:cNvSpPr txBox="1"/>
          <p:nvPr/>
        </p:nvSpPr>
        <p:spPr>
          <a:xfrm>
            <a:off x="1447800" y="138113"/>
            <a:ext cx="5707063" cy="7620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9221" name="Line 3"/>
          <p:cNvCxnSpPr/>
          <p:nvPr/>
        </p:nvCxnSpPr>
        <p:spPr>
          <a:xfrm>
            <a:off x="1463675" y="900113"/>
            <a:ext cx="5867400" cy="0"/>
          </a:xfrm>
          <a:prstGeom prst="line">
            <a:avLst/>
          </a:prstGeom>
          <a:noFill/>
          <a:ln w="57150">
            <a:solidFill>
              <a:schemeClr val="tx1"/>
            </a:solidFill>
            <a:miter lim="800000"/>
          </a:ln>
        </p:spPr>
      </p:cxnSp>
      <p:sp>
        <p:nvSpPr>
          <p:cNvPr id="9222" name="Text Box 4"/>
          <p:cNvSpPr txBox="1"/>
          <p:nvPr/>
        </p:nvSpPr>
        <p:spPr>
          <a:xfrm>
            <a:off x="339725" y="1169988"/>
            <a:ext cx="3486150"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Kirchhoff’s Current Law</a:t>
            </a:r>
            <a:endParaRPr lang="en-US" altLang="en-US" sz="2400"/>
          </a:p>
        </p:txBody>
      </p:sp>
      <p:sp>
        <p:nvSpPr>
          <p:cNvPr id="9223" name="Text Box 5"/>
          <p:cNvSpPr txBox="1"/>
          <p:nvPr/>
        </p:nvSpPr>
        <p:spPr>
          <a:xfrm>
            <a:off x="2133600" y="1143000"/>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9224" name="Text Box 6"/>
          <p:cNvSpPr txBox="1"/>
          <p:nvPr/>
        </p:nvSpPr>
        <p:spPr>
          <a:xfrm>
            <a:off x="441325" y="1690688"/>
            <a:ext cx="7061200" cy="7016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Kirchhoff’s current law can be generalized to include a surface.</a:t>
            </a:r>
          </a:p>
          <a:p>
            <a:pPr marL="0" lvl="0" indent="0" eaLnBrk="1" hangingPunct="1"/>
            <a:r>
              <a:rPr lang="en-US" altLang="en-US" sz="2000"/>
              <a:t>We assume the elements within the surface are interconnected.</a:t>
            </a:r>
          </a:p>
        </p:txBody>
      </p:sp>
      <p:graphicFrame>
        <p:nvGraphicFramePr>
          <p:cNvPr id="9218" name="Object 7"/>
          <p:cNvGraphicFramePr>
            <a:graphicFrameLocks noChangeAspect="1"/>
          </p:cNvGraphicFramePr>
          <p:nvPr/>
        </p:nvGraphicFramePr>
        <p:xfrm>
          <a:off x="2667000" y="2590800"/>
          <a:ext cx="1408113" cy="788988"/>
        </p:xfrm>
        <a:graphic>
          <a:graphicData uri="http://schemas.openxmlformats.org/presentationml/2006/ole">
            <p:oleObj spid="_x0000_s9218" name="SmartDraw" r:id="rId3" imgW="1408176" imgH="789432" progId="">
              <p:embed/>
            </p:oleObj>
          </a:graphicData>
        </a:graphic>
      </p:graphicFrame>
      <p:sp>
        <p:nvSpPr>
          <p:cNvPr id="9225" name="Text Box 8"/>
          <p:cNvSpPr txBox="1"/>
          <p:nvPr/>
        </p:nvSpPr>
        <p:spPr>
          <a:xfrm>
            <a:off x="4251325" y="2628900"/>
            <a:ext cx="210820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A closed 3D surface</a:t>
            </a:r>
          </a:p>
        </p:txBody>
      </p:sp>
      <p:sp>
        <p:nvSpPr>
          <p:cNvPr id="9226" name="Text Box 9"/>
          <p:cNvSpPr txBox="1"/>
          <p:nvPr/>
        </p:nvSpPr>
        <p:spPr>
          <a:xfrm>
            <a:off x="593725" y="3900488"/>
            <a:ext cx="7824788" cy="7016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We can now apply Kirchhoff’s current law in the 3 forms we discussed</a:t>
            </a:r>
          </a:p>
          <a:p>
            <a:pPr marL="0" lvl="0" indent="0" eaLnBrk="1" hangingPunct="1"/>
            <a:r>
              <a:rPr lang="en-US" altLang="en-US" sz="2000"/>
              <a:t>with a node.  The appearance might be as follows: </a:t>
            </a:r>
          </a:p>
        </p:txBody>
      </p:sp>
      <p:graphicFrame>
        <p:nvGraphicFramePr>
          <p:cNvPr id="9219" name="Object 10"/>
          <p:cNvGraphicFramePr>
            <a:graphicFrameLocks noChangeAspect="1"/>
          </p:cNvGraphicFramePr>
          <p:nvPr/>
        </p:nvGraphicFramePr>
        <p:xfrm>
          <a:off x="2039938" y="4748213"/>
          <a:ext cx="3497262" cy="1657350"/>
        </p:xfrm>
        <a:graphic>
          <a:graphicData uri="http://schemas.openxmlformats.org/presentationml/2006/ole">
            <p:oleObj spid="_x0000_s9219" name="SmartDraw" r:id="rId4" imgW="3497580" imgH="1658112" progId="">
              <p:embed/>
            </p:oleObj>
          </a:graphicData>
        </a:graphic>
      </p:graphicFrame>
      <p:sp>
        <p:nvSpPr>
          <p:cNvPr id="9227" name="Text Box 11"/>
          <p:cNvSpPr txBox="1"/>
          <p:nvPr/>
        </p:nvSpPr>
        <p:spPr>
          <a:xfrm>
            <a:off x="5470525" y="4953000"/>
            <a:ext cx="2952750" cy="120015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Currents entering and </a:t>
            </a:r>
          </a:p>
          <a:p>
            <a:pPr marL="0" lvl="0" indent="0" eaLnBrk="1" hangingPunct="1"/>
            <a:r>
              <a:rPr lang="en-US" altLang="en-US"/>
              <a:t>leaving a closed surface</a:t>
            </a:r>
          </a:p>
          <a:p>
            <a:pPr marL="0" lvl="0" indent="0" eaLnBrk="1" hangingPunct="1"/>
            <a:r>
              <a:rPr lang="en-US" altLang="en-US"/>
              <a:t>that contains interconnected</a:t>
            </a:r>
          </a:p>
          <a:p>
            <a:pPr marL="0" lvl="0" indent="0" eaLnBrk="1" hangingPunct="1"/>
            <a:r>
              <a:rPr lang="en-US" altLang="en-US"/>
              <a:t>circuit elements</a:t>
            </a:r>
          </a:p>
        </p:txBody>
      </p:sp>
      <p:pic>
        <p:nvPicPr>
          <p:cNvPr id="9228" name="Picture 2" descr="RIMT University"/>
          <p:cNvPicPr>
            <a:picLocks noChangeAspect="1"/>
          </p:cNvPicPr>
          <p:nvPr/>
        </p:nvPicPr>
        <p:blipFill>
          <a:blip r:embed="rId5"/>
          <a:stretch>
            <a:fillRect/>
          </a:stretch>
        </p:blipFill>
        <p:spPr>
          <a:xfrm>
            <a:off x="7162800" y="180975"/>
            <a:ext cx="1751013" cy="895350"/>
          </a:xfrm>
          <a:prstGeom prst="rect">
            <a:avLst/>
          </a:prstGeom>
          <a:noFill/>
          <a:ln>
            <a:noFill/>
            <a:miter lim="800000"/>
          </a:ln>
        </p:spPr>
      </p:pic>
      <p:sp>
        <p:nvSpPr>
          <p:cNvPr id="9229" name="Rectangle 12">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9230" name="Rectangle 13"/>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p:nvPr/>
        </p:nvSpPr>
        <p:spPr>
          <a:xfrm>
            <a:off x="365125" y="130175"/>
            <a:ext cx="184150" cy="9144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sz="5400" b="0"/>
          </a:p>
        </p:txBody>
      </p:sp>
      <p:sp>
        <p:nvSpPr>
          <p:cNvPr id="12291" name="Text Box 5"/>
          <p:cNvSpPr txBox="1"/>
          <p:nvPr/>
        </p:nvSpPr>
        <p:spPr>
          <a:xfrm>
            <a:off x="1981200" y="1676400"/>
            <a:ext cx="4724400" cy="1938992"/>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4000" dirty="0"/>
          </a:p>
          <a:p>
            <a:pPr marL="0" lvl="0" indent="0" algn="ctr" eaLnBrk="1" hangingPunct="1"/>
            <a:r>
              <a:rPr lang="en-US" altLang="en-US" sz="4000" dirty="0"/>
              <a:t>DC </a:t>
            </a:r>
            <a:r>
              <a:rPr lang="en-US" altLang="en-US" sz="4000" dirty="0" smtClean="0"/>
              <a:t>CIRCUITS</a:t>
            </a:r>
          </a:p>
          <a:p>
            <a:pPr marL="0" lvl="0" indent="0" algn="ctr" eaLnBrk="1" hangingPunct="1"/>
            <a:r>
              <a:rPr altLang="en-US" sz="4000" smtClean="0"/>
              <a:t>(Basic Laws)</a:t>
            </a:r>
            <a:endParaRPr lang="en-US" altLang="en-US" sz="4000" dirty="0"/>
          </a:p>
        </p:txBody>
      </p:sp>
      <p:sp>
        <p:nvSpPr>
          <p:cNvPr id="12292"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2293"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pic>
        <p:nvPicPr>
          <p:cNvPr id="12294"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762000" y="914400"/>
            <a:ext cx="6629400" cy="6858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en-US" sz="4400" b="0" i="0" u="none" strike="noStrike" kern="1200" cap="none" spc="0" normalizeH="0" baseline="0" noProof="0" err="1" smtClean="0">
                <a:ln>
                  <a:noFill/>
                </a:ln>
                <a:solidFill>
                  <a:schemeClr val="tx1"/>
                </a:solidFill>
                <a:effectLst/>
                <a:uLnTx/>
                <a:uFillTx/>
                <a:latin typeface="+mj-lt" pitchFamily="34" charset="0"/>
                <a:ea typeface="+mj-ea" pitchFamily="34" charset="0"/>
                <a:cs typeface="+mj-cs"/>
              </a:rPr>
              <a:t>Kirchoff’s Voltage Law (KVL)</a:t>
            </a:r>
          </a:p>
        </p:txBody>
      </p:sp>
      <p:sp>
        <p:nvSpPr>
          <p:cNvPr id="22531" name="Content Placeholder 2"/>
          <p:cNvSpPr>
            <a:spLocks noGrp="1"/>
          </p:cNvSpPr>
          <p:nvPr>
            <p:ph idx="1"/>
          </p:nvPr>
        </p:nvSpPr>
        <p:spPr>
          <a:xfrm>
            <a:off x="685800" y="1752600"/>
            <a:ext cx="7772400" cy="4114800"/>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ct val="20000"/>
              </a:spcBef>
              <a:spcAft>
                <a:spcPct val="0"/>
              </a:spcAft>
              <a:buClrTx/>
              <a:buSzTx/>
              <a:buFontTx/>
              <a:buNone/>
              <a:defRPr/>
            </a:pP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The algebraic sum of voltages around each loop is zero</a:t>
            </a:r>
          </a:p>
          <a:p>
            <a:pPr marL="342900" marR="0" lvl="0" indent="-342900" algn="just" defTabSz="914400" rtl="0" eaLnBrk="1" fontAlgn="auto" latinLnBrk="0" hangingPunct="1">
              <a:lnSpc>
                <a:spcPct val="100000"/>
              </a:lnSpc>
              <a:spcBef>
                <a:spcPct val="20000"/>
              </a:spcBef>
              <a:spcAft>
                <a:spcPct val="0"/>
              </a:spcAft>
              <a:buClrTx/>
              <a:buSzTx/>
              <a:buFontTx/>
              <a:buNone/>
              <a:defRPr/>
            </a:pP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Beginning with one node, add voltages across each branch in the loop</a:t>
            </a:r>
          </a:p>
          <a:p>
            <a:pPr marL="342900" marR="0" lvl="0" indent="-342900" algn="just" defTabSz="914400" rtl="0" eaLnBrk="1" fontAlgn="auto" latinLnBrk="0" hangingPunct="1">
              <a:lnSpc>
                <a:spcPct val="100000"/>
              </a:lnSpc>
              <a:spcBef>
                <a:spcPct val="20000"/>
              </a:spcBef>
              <a:spcAft>
                <a:spcPct val="0"/>
              </a:spcAft>
              <a:buClrTx/>
              <a:buSzTx/>
              <a:buFontTx/>
              <a:buNone/>
              <a:defRPr/>
            </a:pP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(if you encounter a + sign first) and subtract voltages (if you encounter a – sign first)</a:t>
            </a:r>
          </a:p>
          <a:p>
            <a:pPr marL="342900" marR="0" lvl="0" indent="-342900" algn="l" defTabSz="914400" rtl="0" eaLnBrk="1" fontAlgn="auto" latinLnBrk="0" hangingPunct="1">
              <a:lnSpc>
                <a:spcPct val="100000"/>
              </a:lnSpc>
              <a:spcBef>
                <a:spcPct val="20000"/>
              </a:spcBef>
              <a:spcAft>
                <a:spcPct val="0"/>
              </a:spcAft>
              <a:buClrTx/>
              <a:buSzTx/>
              <a:buFontTx/>
              <a:buNone/>
              <a:defRPr/>
            </a:pPr>
            <a:r>
              <a:rPr kumimoji="0" lang="el-GR"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Σ</a:t>
            </a: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 voltage drops - </a:t>
            </a:r>
            <a:r>
              <a:rPr kumimoji="0" lang="el-GR"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Σ</a:t>
            </a: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 voltage rises = 0</a:t>
            </a:r>
          </a:p>
          <a:p>
            <a:pPr marL="342900" marR="0" lvl="0" indent="-342900" algn="l" defTabSz="914400" rtl="0" eaLnBrk="1" fontAlgn="auto" latinLnBrk="0" hangingPunct="1">
              <a:lnSpc>
                <a:spcPct val="100000"/>
              </a:lnSpc>
              <a:spcBef>
                <a:spcPct val="20000"/>
              </a:spcBef>
              <a:spcAft>
                <a:spcPct val="0"/>
              </a:spcAft>
              <a:buClrTx/>
              <a:buSzTx/>
              <a:buFontTx/>
              <a:buNone/>
              <a:defRPr/>
            </a:pP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Or  </a:t>
            </a:r>
            <a:r>
              <a:rPr kumimoji="0" lang="el-GR"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Σ</a:t>
            </a: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 voltage drops = </a:t>
            </a:r>
            <a:r>
              <a:rPr kumimoji="0" lang="el-GR"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Σ</a:t>
            </a:r>
            <a:r>
              <a:rPr kumimoji="0" lang="en-US" altLang="en-US" sz="3200" b="0" i="0" u="none" strike="noStrike" kern="1200" cap="none" spc="0" normalizeH="0" baseline="0" noProof="0" smtClean="0">
                <a:ln>
                  <a:noFill/>
                </a:ln>
                <a:solidFill>
                  <a:schemeClr val="tx1"/>
                </a:solidFill>
                <a:effectLst/>
                <a:uLnTx/>
                <a:uFillTx/>
                <a:latin typeface="+mn-lt" pitchFamily="34" charset="0"/>
                <a:ea typeface="+mn-ea" pitchFamily="34" charset="0"/>
                <a:cs typeface="Arial"/>
              </a:rPr>
              <a:t> voltage rises </a:t>
            </a:r>
          </a:p>
          <a:p>
            <a:pPr marL="342900" marR="0" lvl="0" indent="-342900" algn="l" defTabSz="914400" rtl="0" eaLnBrk="1" fontAlgn="auto" latinLnBrk="0" hangingPunct="1">
              <a:lnSpc>
                <a:spcPct val="100000"/>
              </a:lnSpc>
              <a:spcBef>
                <a:spcPct val="20000"/>
              </a:spcBef>
              <a:spcAft>
                <a:spcPct val="0"/>
              </a:spcAft>
              <a:buClrTx/>
              <a:buSzTx/>
              <a:buFontTx/>
              <a:buNone/>
              <a:defRPr/>
            </a:pPr>
            <a:endParaRPr kumimoji="0" lang="en-US" altLang="en-US" sz="3200" b="0" i="0" u="none" strike="noStrike" kern="1200" cap="none" spc="0" normalizeH="0" baseline="0" noProof="0" smtClean="0">
              <a:ln>
                <a:noFill/>
              </a:ln>
              <a:solidFill>
                <a:schemeClr val="tx1"/>
              </a:solidFill>
              <a:effectLst/>
              <a:uLnTx/>
              <a:uFillTx/>
              <a:latin typeface="+mn-lt"/>
              <a:ea typeface="+mn-ea"/>
              <a:cs typeface="+mn-cs"/>
            </a:endParaRPr>
          </a:p>
        </p:txBody>
      </p:sp>
      <p:pic>
        <p:nvPicPr>
          <p:cNvPr id="22532" name="Picture 2" descr="RIMT University"/>
          <p:cNvPicPr>
            <a:picLocks noChangeAspect="1"/>
          </p:cNvPicPr>
          <p:nvPr/>
        </p:nvPicPr>
        <p:blipFill>
          <a:blip r:embed="rId2"/>
          <a:stretch>
            <a:fillRect/>
          </a:stretch>
        </p:blipFill>
        <p:spPr>
          <a:xfrm>
            <a:off x="7239000" y="180975"/>
            <a:ext cx="1674813" cy="895350"/>
          </a:xfrm>
          <a:prstGeom prst="rect">
            <a:avLst/>
          </a:prstGeom>
          <a:noFill/>
          <a:ln>
            <a:noFill/>
            <a:miter lim="800000"/>
          </a:ln>
        </p:spPr>
      </p:pic>
      <p:sp>
        <p:nvSpPr>
          <p:cNvPr id="22533"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2534"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Circuit Analysis</a:t>
            </a:r>
          </a:p>
        </p:txBody>
      </p:sp>
      <p:sp>
        <p:nvSpPr>
          <p:cNvPr id="23555" name="Rectangle 3"/>
          <p:cNvSpPr>
            <a:spLocks noGrp="1"/>
          </p:cNvSpPr>
          <p:nvPr>
            <p:ph idx="1"/>
          </p:nvPr>
        </p:nvSpPr>
        <p:spPr>
          <a:xfrm>
            <a:off x="457200" y="1524000"/>
            <a:ext cx="7772400" cy="48768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t>When given a circuit with sources and resistors having fixed values, you can use Kirchoff’s two laws and Ohm’s law to determine all branch voltages and currents</a:t>
            </a:r>
          </a:p>
        </p:txBody>
      </p:sp>
      <p:sp>
        <p:nvSpPr>
          <p:cNvPr id="23556" name="Oval 4"/>
          <p:cNvSpPr/>
          <p:nvPr/>
        </p:nvSpPr>
        <p:spPr>
          <a:xfrm>
            <a:off x="3352800" y="4572000"/>
            <a:ext cx="838200" cy="838200"/>
          </a:xfrm>
          <a:prstGeom prst="ellipse">
            <a:avLst/>
          </a:prstGeom>
          <a:solidFill>
            <a:schemeClr val="accent1"/>
          </a:solidFill>
          <a:ln>
            <a:solidFill>
              <a:schemeClr val="tx1"/>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a:latin typeface="Arial"/>
            </a:endParaRPr>
          </a:p>
        </p:txBody>
      </p:sp>
      <p:cxnSp>
        <p:nvCxnSpPr>
          <p:cNvPr id="23557" name="Line 5"/>
          <p:cNvCxnSpPr/>
          <p:nvPr/>
        </p:nvCxnSpPr>
        <p:spPr>
          <a:xfrm>
            <a:off x="3733800" y="4114800"/>
            <a:ext cx="1143000" cy="0"/>
          </a:xfrm>
          <a:prstGeom prst="line">
            <a:avLst/>
          </a:prstGeom>
          <a:noFill/>
          <a:ln>
            <a:solidFill>
              <a:schemeClr val="tx1"/>
            </a:solidFill>
            <a:miter lim="800000"/>
          </a:ln>
        </p:spPr>
      </p:cxnSp>
      <p:cxnSp>
        <p:nvCxnSpPr>
          <p:cNvPr id="23558" name="Line 6"/>
          <p:cNvCxnSpPr/>
          <p:nvPr/>
        </p:nvCxnSpPr>
        <p:spPr>
          <a:xfrm flipH="1">
            <a:off x="3733800" y="4114800"/>
            <a:ext cx="0" cy="457200"/>
          </a:xfrm>
          <a:prstGeom prst="line">
            <a:avLst/>
          </a:prstGeom>
          <a:noFill/>
          <a:ln>
            <a:solidFill>
              <a:schemeClr val="tx1"/>
            </a:solidFill>
            <a:miter lim="800000"/>
          </a:ln>
        </p:spPr>
      </p:cxnSp>
      <p:cxnSp>
        <p:nvCxnSpPr>
          <p:cNvPr id="23559" name="Line 7"/>
          <p:cNvCxnSpPr/>
          <p:nvPr/>
        </p:nvCxnSpPr>
        <p:spPr>
          <a:xfrm flipV="1">
            <a:off x="4876800" y="3962400"/>
            <a:ext cx="76200" cy="152400"/>
          </a:xfrm>
          <a:prstGeom prst="line">
            <a:avLst/>
          </a:prstGeom>
          <a:noFill/>
          <a:ln>
            <a:solidFill>
              <a:schemeClr val="tx1"/>
            </a:solidFill>
            <a:miter lim="800000"/>
          </a:ln>
        </p:spPr>
      </p:cxnSp>
      <p:cxnSp>
        <p:nvCxnSpPr>
          <p:cNvPr id="23560" name="Line 8"/>
          <p:cNvCxnSpPr/>
          <p:nvPr/>
        </p:nvCxnSpPr>
        <p:spPr>
          <a:xfrm>
            <a:off x="4953000" y="3962400"/>
            <a:ext cx="152400" cy="304800"/>
          </a:xfrm>
          <a:prstGeom prst="line">
            <a:avLst/>
          </a:prstGeom>
          <a:noFill/>
          <a:ln>
            <a:solidFill>
              <a:schemeClr val="tx1"/>
            </a:solidFill>
            <a:miter lim="800000"/>
          </a:ln>
        </p:spPr>
      </p:cxnSp>
      <p:cxnSp>
        <p:nvCxnSpPr>
          <p:cNvPr id="23561" name="Line 9"/>
          <p:cNvCxnSpPr/>
          <p:nvPr/>
        </p:nvCxnSpPr>
        <p:spPr>
          <a:xfrm flipV="1">
            <a:off x="5105400" y="3962400"/>
            <a:ext cx="152400" cy="304800"/>
          </a:xfrm>
          <a:prstGeom prst="line">
            <a:avLst/>
          </a:prstGeom>
          <a:noFill/>
          <a:ln>
            <a:solidFill>
              <a:schemeClr val="tx1"/>
            </a:solidFill>
            <a:miter lim="800000"/>
          </a:ln>
        </p:spPr>
      </p:cxnSp>
      <p:cxnSp>
        <p:nvCxnSpPr>
          <p:cNvPr id="23562" name="Line 10"/>
          <p:cNvCxnSpPr/>
          <p:nvPr/>
        </p:nvCxnSpPr>
        <p:spPr>
          <a:xfrm>
            <a:off x="5257800" y="3962400"/>
            <a:ext cx="152400" cy="304800"/>
          </a:xfrm>
          <a:prstGeom prst="line">
            <a:avLst/>
          </a:prstGeom>
          <a:noFill/>
          <a:ln>
            <a:solidFill>
              <a:schemeClr val="tx1"/>
            </a:solidFill>
            <a:miter lim="800000"/>
          </a:ln>
        </p:spPr>
      </p:cxnSp>
      <p:cxnSp>
        <p:nvCxnSpPr>
          <p:cNvPr id="23563" name="Line 11"/>
          <p:cNvCxnSpPr/>
          <p:nvPr/>
        </p:nvCxnSpPr>
        <p:spPr>
          <a:xfrm flipV="1">
            <a:off x="5410200" y="4114800"/>
            <a:ext cx="76200" cy="152400"/>
          </a:xfrm>
          <a:prstGeom prst="line">
            <a:avLst/>
          </a:prstGeom>
          <a:noFill/>
          <a:ln>
            <a:solidFill>
              <a:schemeClr val="tx1"/>
            </a:solidFill>
            <a:miter lim="800000"/>
          </a:ln>
        </p:spPr>
      </p:cxnSp>
      <p:cxnSp>
        <p:nvCxnSpPr>
          <p:cNvPr id="23564" name="Line 12"/>
          <p:cNvCxnSpPr/>
          <p:nvPr/>
        </p:nvCxnSpPr>
        <p:spPr>
          <a:xfrm>
            <a:off x="5486400" y="4114800"/>
            <a:ext cx="762000" cy="0"/>
          </a:xfrm>
          <a:prstGeom prst="line">
            <a:avLst/>
          </a:prstGeom>
          <a:noFill/>
          <a:ln>
            <a:solidFill>
              <a:schemeClr val="tx1"/>
            </a:solidFill>
            <a:miter lim="800000"/>
          </a:ln>
        </p:spPr>
      </p:cxnSp>
      <p:cxnSp>
        <p:nvCxnSpPr>
          <p:cNvPr id="23565" name="Line 13"/>
          <p:cNvCxnSpPr/>
          <p:nvPr/>
        </p:nvCxnSpPr>
        <p:spPr>
          <a:xfrm flipH="1">
            <a:off x="6248400" y="4114800"/>
            <a:ext cx="0" cy="533400"/>
          </a:xfrm>
          <a:prstGeom prst="line">
            <a:avLst/>
          </a:prstGeom>
          <a:noFill/>
          <a:ln>
            <a:solidFill>
              <a:schemeClr val="tx1"/>
            </a:solidFill>
            <a:miter lim="800000"/>
          </a:ln>
        </p:spPr>
      </p:cxnSp>
      <p:cxnSp>
        <p:nvCxnSpPr>
          <p:cNvPr id="23566" name="Line 14"/>
          <p:cNvCxnSpPr/>
          <p:nvPr/>
        </p:nvCxnSpPr>
        <p:spPr>
          <a:xfrm>
            <a:off x="6248400" y="4648200"/>
            <a:ext cx="152400" cy="76200"/>
          </a:xfrm>
          <a:prstGeom prst="line">
            <a:avLst/>
          </a:prstGeom>
          <a:noFill/>
          <a:ln>
            <a:solidFill>
              <a:schemeClr val="tx1"/>
            </a:solidFill>
            <a:miter lim="800000"/>
          </a:ln>
        </p:spPr>
      </p:cxnSp>
      <p:cxnSp>
        <p:nvCxnSpPr>
          <p:cNvPr id="23567" name="Line 15"/>
          <p:cNvCxnSpPr/>
          <p:nvPr/>
        </p:nvCxnSpPr>
        <p:spPr>
          <a:xfrm flipH="1">
            <a:off x="6096000" y="4724400"/>
            <a:ext cx="304800" cy="152400"/>
          </a:xfrm>
          <a:prstGeom prst="line">
            <a:avLst/>
          </a:prstGeom>
          <a:noFill/>
          <a:ln>
            <a:solidFill>
              <a:schemeClr val="tx1"/>
            </a:solidFill>
            <a:miter lim="800000"/>
          </a:ln>
        </p:spPr>
      </p:cxnSp>
      <p:cxnSp>
        <p:nvCxnSpPr>
          <p:cNvPr id="23568" name="Line 16"/>
          <p:cNvCxnSpPr/>
          <p:nvPr/>
        </p:nvCxnSpPr>
        <p:spPr>
          <a:xfrm>
            <a:off x="6096000" y="4876800"/>
            <a:ext cx="304800" cy="152400"/>
          </a:xfrm>
          <a:prstGeom prst="line">
            <a:avLst/>
          </a:prstGeom>
          <a:noFill/>
          <a:ln>
            <a:solidFill>
              <a:schemeClr val="tx1"/>
            </a:solidFill>
            <a:miter lim="800000"/>
          </a:ln>
        </p:spPr>
      </p:cxnSp>
      <p:cxnSp>
        <p:nvCxnSpPr>
          <p:cNvPr id="23569" name="Line 17"/>
          <p:cNvCxnSpPr/>
          <p:nvPr/>
        </p:nvCxnSpPr>
        <p:spPr>
          <a:xfrm flipH="1">
            <a:off x="6096000" y="5029200"/>
            <a:ext cx="304800" cy="152400"/>
          </a:xfrm>
          <a:prstGeom prst="line">
            <a:avLst/>
          </a:prstGeom>
          <a:noFill/>
          <a:ln>
            <a:solidFill>
              <a:schemeClr val="tx1"/>
            </a:solidFill>
            <a:miter lim="800000"/>
          </a:ln>
        </p:spPr>
      </p:cxnSp>
      <p:cxnSp>
        <p:nvCxnSpPr>
          <p:cNvPr id="23570" name="Line 18"/>
          <p:cNvCxnSpPr/>
          <p:nvPr/>
        </p:nvCxnSpPr>
        <p:spPr>
          <a:xfrm>
            <a:off x="6096000" y="5181600"/>
            <a:ext cx="152400" cy="76200"/>
          </a:xfrm>
          <a:prstGeom prst="line">
            <a:avLst/>
          </a:prstGeom>
          <a:noFill/>
          <a:ln>
            <a:solidFill>
              <a:schemeClr val="tx1"/>
            </a:solidFill>
            <a:miter lim="800000"/>
          </a:ln>
        </p:spPr>
      </p:cxnSp>
      <p:cxnSp>
        <p:nvCxnSpPr>
          <p:cNvPr id="23571" name="Line 19"/>
          <p:cNvCxnSpPr/>
          <p:nvPr/>
        </p:nvCxnSpPr>
        <p:spPr>
          <a:xfrm flipH="1">
            <a:off x="6248400" y="5257800"/>
            <a:ext cx="0" cy="609600"/>
          </a:xfrm>
          <a:prstGeom prst="line">
            <a:avLst/>
          </a:prstGeom>
          <a:noFill/>
          <a:ln>
            <a:solidFill>
              <a:schemeClr val="tx1"/>
            </a:solidFill>
            <a:miter lim="800000"/>
          </a:ln>
        </p:spPr>
      </p:cxnSp>
      <p:cxnSp>
        <p:nvCxnSpPr>
          <p:cNvPr id="23572" name="Line 20"/>
          <p:cNvCxnSpPr/>
          <p:nvPr/>
        </p:nvCxnSpPr>
        <p:spPr>
          <a:xfrm flipH="1">
            <a:off x="3733800" y="5867400"/>
            <a:ext cx="2514600" cy="0"/>
          </a:xfrm>
          <a:prstGeom prst="line">
            <a:avLst/>
          </a:prstGeom>
          <a:noFill/>
          <a:ln>
            <a:solidFill>
              <a:schemeClr val="tx1"/>
            </a:solidFill>
            <a:miter lim="800000"/>
          </a:ln>
        </p:spPr>
      </p:cxnSp>
      <p:cxnSp>
        <p:nvCxnSpPr>
          <p:cNvPr id="23573" name="Line 21"/>
          <p:cNvCxnSpPr/>
          <p:nvPr/>
        </p:nvCxnSpPr>
        <p:spPr>
          <a:xfrm flipH="1" flipV="1">
            <a:off x="3733800" y="5410200"/>
            <a:ext cx="0" cy="457200"/>
          </a:xfrm>
          <a:prstGeom prst="line">
            <a:avLst/>
          </a:prstGeom>
          <a:noFill/>
          <a:ln>
            <a:solidFill>
              <a:schemeClr val="tx1"/>
            </a:solidFill>
            <a:miter lim="800000"/>
          </a:ln>
        </p:spPr>
      </p:cxnSp>
      <p:sp>
        <p:nvSpPr>
          <p:cNvPr id="23574" name="Text Box 23"/>
          <p:cNvSpPr txBox="1"/>
          <p:nvPr/>
        </p:nvSpPr>
        <p:spPr>
          <a:xfrm>
            <a:off x="3581400" y="4495800"/>
            <a:ext cx="1136650" cy="9159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t>
            </a:r>
          </a:p>
          <a:p>
            <a:pPr marL="0" lvl="0" indent="0" eaLnBrk="1" hangingPunct="1"/>
            <a:r>
              <a:rPr lang="en-US" altLang="en-US">
                <a:latin typeface="Arial"/>
              </a:rPr>
              <a:t>        12 v</a:t>
            </a:r>
          </a:p>
          <a:p>
            <a:pPr marL="0" lvl="0" indent="0" eaLnBrk="1" hangingPunct="1"/>
            <a:r>
              <a:rPr lang="en-US" altLang="en-US">
                <a:latin typeface="Arial"/>
              </a:rPr>
              <a:t> -</a:t>
            </a:r>
          </a:p>
        </p:txBody>
      </p:sp>
      <p:cxnSp>
        <p:nvCxnSpPr>
          <p:cNvPr id="23575" name="Line 24"/>
          <p:cNvCxnSpPr/>
          <p:nvPr/>
        </p:nvCxnSpPr>
        <p:spPr>
          <a:xfrm>
            <a:off x="5943600" y="3962400"/>
            <a:ext cx="457200" cy="0"/>
          </a:xfrm>
          <a:prstGeom prst="line">
            <a:avLst/>
          </a:prstGeom>
          <a:noFill/>
          <a:ln w="38100">
            <a:solidFill>
              <a:schemeClr val="tx1"/>
            </a:solidFill>
            <a:miter lim="800000"/>
          </a:ln>
        </p:spPr>
      </p:cxnSp>
      <p:cxnSp>
        <p:nvCxnSpPr>
          <p:cNvPr id="23576" name="Line 25"/>
          <p:cNvCxnSpPr/>
          <p:nvPr/>
        </p:nvCxnSpPr>
        <p:spPr>
          <a:xfrm flipH="1">
            <a:off x="6400800" y="3962400"/>
            <a:ext cx="0" cy="381000"/>
          </a:xfrm>
          <a:prstGeom prst="line">
            <a:avLst/>
          </a:prstGeom>
          <a:noFill/>
          <a:ln w="38100">
            <a:solidFill>
              <a:schemeClr val="tx1"/>
            </a:solidFill>
            <a:miter lim="800000"/>
            <a:tailEnd type="triangle"/>
          </a:ln>
        </p:spPr>
      </p:cxnSp>
      <p:sp>
        <p:nvSpPr>
          <p:cNvPr id="23577" name="Text Box 26"/>
          <p:cNvSpPr txBox="1"/>
          <p:nvPr/>
        </p:nvSpPr>
        <p:spPr>
          <a:xfrm>
            <a:off x="6461125" y="3846513"/>
            <a:ext cx="247650" cy="366712"/>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I</a:t>
            </a:r>
          </a:p>
        </p:txBody>
      </p:sp>
      <p:sp>
        <p:nvSpPr>
          <p:cNvPr id="23578" name="Text Box 27"/>
          <p:cNvSpPr txBox="1"/>
          <p:nvPr/>
        </p:nvSpPr>
        <p:spPr>
          <a:xfrm>
            <a:off x="4953000" y="4191000"/>
            <a:ext cx="493713"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7</a:t>
            </a:r>
            <a:r>
              <a:rPr lang="el-GR" altLang="en-US">
                <a:latin typeface="Arial"/>
                <a:ea typeface="Arial"/>
              </a:rPr>
              <a:t>Ω</a:t>
            </a:r>
          </a:p>
        </p:txBody>
      </p:sp>
      <p:sp>
        <p:nvSpPr>
          <p:cNvPr id="23579" name="Text Box 28"/>
          <p:cNvSpPr txBox="1"/>
          <p:nvPr/>
        </p:nvSpPr>
        <p:spPr>
          <a:xfrm>
            <a:off x="5562600" y="4724400"/>
            <a:ext cx="493713"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3</a:t>
            </a:r>
            <a:r>
              <a:rPr lang="el-GR" altLang="en-US">
                <a:latin typeface="Arial"/>
                <a:ea typeface="Arial"/>
              </a:rPr>
              <a:t>Ω</a:t>
            </a:r>
          </a:p>
        </p:txBody>
      </p:sp>
      <p:sp>
        <p:nvSpPr>
          <p:cNvPr id="23580" name="Text Box 29"/>
          <p:cNvSpPr txBox="1"/>
          <p:nvPr/>
        </p:nvSpPr>
        <p:spPr>
          <a:xfrm>
            <a:off x="3336925" y="3846513"/>
            <a:ext cx="349250" cy="366712"/>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a:t>
            </a:r>
          </a:p>
        </p:txBody>
      </p:sp>
      <p:sp>
        <p:nvSpPr>
          <p:cNvPr id="23581" name="Text Box 30"/>
          <p:cNvSpPr txBox="1"/>
          <p:nvPr/>
        </p:nvSpPr>
        <p:spPr>
          <a:xfrm>
            <a:off x="5943600" y="4114800"/>
            <a:ext cx="3492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B</a:t>
            </a:r>
          </a:p>
        </p:txBody>
      </p:sp>
      <p:sp>
        <p:nvSpPr>
          <p:cNvPr id="23582" name="Text Box 31"/>
          <p:cNvSpPr txBox="1"/>
          <p:nvPr/>
        </p:nvSpPr>
        <p:spPr>
          <a:xfrm>
            <a:off x="4724400" y="5867400"/>
            <a:ext cx="3492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C</a:t>
            </a:r>
          </a:p>
        </p:txBody>
      </p:sp>
      <p:sp>
        <p:nvSpPr>
          <p:cNvPr id="23583" name="Text Box 33"/>
          <p:cNvSpPr txBox="1"/>
          <p:nvPr/>
        </p:nvSpPr>
        <p:spPr>
          <a:xfrm>
            <a:off x="4556125" y="3617913"/>
            <a:ext cx="1146175" cy="366712"/>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    V</a:t>
            </a:r>
            <a:r>
              <a:rPr lang="en-US" altLang="en-US" baseline="-25000">
                <a:latin typeface="Arial"/>
              </a:rPr>
              <a:t>AB</a:t>
            </a:r>
            <a:r>
              <a:rPr lang="en-US" altLang="en-US">
                <a:latin typeface="Arial"/>
              </a:rPr>
              <a:t>  -</a:t>
            </a:r>
          </a:p>
        </p:txBody>
      </p:sp>
      <p:sp>
        <p:nvSpPr>
          <p:cNvPr id="23584" name="Text Box 34"/>
          <p:cNvSpPr txBox="1"/>
          <p:nvPr/>
        </p:nvSpPr>
        <p:spPr>
          <a:xfrm>
            <a:off x="6400800" y="4343400"/>
            <a:ext cx="619125" cy="146526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t>
            </a:r>
          </a:p>
          <a:p>
            <a:pPr marL="0" lvl="0" indent="0" eaLnBrk="1" hangingPunct="1"/>
            <a:endParaRPr lang="en-US" altLang="en-US">
              <a:latin typeface="Arial"/>
            </a:endParaRPr>
          </a:p>
          <a:p>
            <a:pPr marL="0" lvl="0" indent="0" eaLnBrk="1" hangingPunct="1"/>
            <a:r>
              <a:rPr lang="en-US" altLang="en-US">
                <a:latin typeface="Arial"/>
              </a:rPr>
              <a:t> V</a:t>
            </a:r>
            <a:r>
              <a:rPr lang="en-US" altLang="en-US" baseline="-25000">
                <a:latin typeface="Arial"/>
              </a:rPr>
              <a:t>BC</a:t>
            </a:r>
          </a:p>
          <a:p>
            <a:pPr marL="0" lvl="0" indent="0" eaLnBrk="1" hangingPunct="1"/>
            <a:endParaRPr lang="en-US" altLang="en-US">
              <a:latin typeface="Arial"/>
            </a:endParaRPr>
          </a:p>
          <a:p>
            <a:pPr marL="0" lvl="0" indent="0" eaLnBrk="1" hangingPunct="1"/>
            <a:r>
              <a:rPr lang="en-US" altLang="en-US">
                <a:latin typeface="Arial"/>
              </a:rPr>
              <a:t> -</a:t>
            </a:r>
          </a:p>
        </p:txBody>
      </p:sp>
      <p:pic>
        <p:nvPicPr>
          <p:cNvPr id="23585"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23586" name="Rectangle 3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3587" name="Rectangle 3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609600" y="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Circuit Analysis</a:t>
            </a:r>
          </a:p>
        </p:txBody>
      </p:sp>
      <p:sp>
        <p:nvSpPr>
          <p:cNvPr id="24579" name="Rectangle 3"/>
          <p:cNvSpPr>
            <a:spLocks noGrp="1"/>
          </p:cNvSpPr>
          <p:nvPr>
            <p:ph idx="1"/>
          </p:nvPr>
        </p:nvSpPr>
        <p:spPr>
          <a:xfrm>
            <a:off x="685800" y="1143000"/>
            <a:ext cx="7772400" cy="49530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a:t>By Ohm’s law: V</a:t>
            </a:r>
            <a:r>
              <a:rPr lang="en-US" altLang="en-US" baseline="-25000"/>
              <a:t>AB</a:t>
            </a:r>
            <a:r>
              <a:rPr lang="en-US" altLang="en-US"/>
              <a:t> = I</a:t>
            </a:r>
            <a:r>
              <a:rPr lang="en-US" altLang="en-US">
                <a:ea typeface="Arial"/>
              </a:rPr>
              <a:t>·</a:t>
            </a:r>
            <a:r>
              <a:rPr lang="en-US" altLang="en-US"/>
              <a:t>7</a:t>
            </a:r>
            <a:r>
              <a:rPr lang="el-GR" altLang="en-US">
                <a:ea typeface="Arial"/>
              </a:rPr>
              <a:t>Ω</a:t>
            </a:r>
            <a:r>
              <a:rPr lang="en-US" altLang="en-US">
                <a:ea typeface="Arial"/>
              </a:rPr>
              <a:t> and </a:t>
            </a:r>
            <a:r>
              <a:rPr lang="en-US" altLang="en-US"/>
              <a:t>V</a:t>
            </a:r>
            <a:r>
              <a:rPr lang="en-US" altLang="en-US" baseline="-25000"/>
              <a:t>BC</a:t>
            </a:r>
            <a:r>
              <a:rPr lang="en-US" altLang="en-US"/>
              <a:t> = I</a:t>
            </a:r>
            <a:r>
              <a:rPr lang="en-US" altLang="en-US">
                <a:ea typeface="Arial"/>
              </a:rPr>
              <a:t>·</a:t>
            </a:r>
            <a:r>
              <a:rPr lang="en-US" altLang="en-US"/>
              <a:t>3</a:t>
            </a:r>
            <a:r>
              <a:rPr lang="el-GR" altLang="en-US">
                <a:ea typeface="Arial"/>
              </a:rPr>
              <a:t>Ω</a:t>
            </a:r>
            <a:endParaRPr lang="en-US" altLang="en-US">
              <a:ea typeface="Arial"/>
            </a:endParaRPr>
          </a:p>
          <a:p>
            <a:pPr lvl="0"/>
            <a:r>
              <a:rPr lang="en-US" altLang="en-US">
                <a:ea typeface="Arial"/>
              </a:rPr>
              <a:t>By KVL:   </a:t>
            </a:r>
            <a:r>
              <a:rPr lang="en-US" altLang="en-US"/>
              <a:t>V</a:t>
            </a:r>
            <a:r>
              <a:rPr lang="en-US" altLang="en-US" baseline="-25000"/>
              <a:t>AB</a:t>
            </a:r>
            <a:r>
              <a:rPr lang="en-US" altLang="en-US"/>
              <a:t> +</a:t>
            </a:r>
            <a:r>
              <a:rPr lang="en-US" altLang="en-US">
                <a:ea typeface="Arial"/>
              </a:rPr>
              <a:t> </a:t>
            </a:r>
            <a:r>
              <a:rPr lang="en-US" altLang="en-US"/>
              <a:t>V</a:t>
            </a:r>
            <a:r>
              <a:rPr lang="en-US" altLang="en-US" baseline="-25000"/>
              <a:t>BC</a:t>
            </a:r>
            <a:r>
              <a:rPr lang="en-US" altLang="en-US"/>
              <a:t> – 12 v = 0</a:t>
            </a:r>
          </a:p>
          <a:p>
            <a:pPr lvl="0"/>
            <a:r>
              <a:rPr lang="en-US" altLang="en-US"/>
              <a:t>Substituting: I</a:t>
            </a:r>
            <a:r>
              <a:rPr lang="en-US" altLang="en-US">
                <a:ea typeface="Arial"/>
              </a:rPr>
              <a:t>·</a:t>
            </a:r>
            <a:r>
              <a:rPr lang="en-US" altLang="en-US"/>
              <a:t>7</a:t>
            </a:r>
            <a:r>
              <a:rPr lang="el-GR" altLang="en-US">
                <a:ea typeface="Arial"/>
              </a:rPr>
              <a:t>Ω</a:t>
            </a:r>
            <a:r>
              <a:rPr lang="en-US" altLang="en-US">
                <a:ea typeface="Arial"/>
              </a:rPr>
              <a:t> </a:t>
            </a:r>
            <a:r>
              <a:rPr lang="en-US" altLang="en-US"/>
              <a:t>+ I</a:t>
            </a:r>
            <a:r>
              <a:rPr lang="en-US" altLang="en-US">
                <a:ea typeface="Arial"/>
              </a:rPr>
              <a:t>·</a:t>
            </a:r>
            <a:r>
              <a:rPr lang="en-US" altLang="en-US"/>
              <a:t>3</a:t>
            </a:r>
            <a:r>
              <a:rPr lang="el-GR" altLang="en-US">
                <a:ea typeface="Arial"/>
              </a:rPr>
              <a:t>Ω</a:t>
            </a:r>
            <a:r>
              <a:rPr lang="en-US" altLang="en-US">
                <a:ea typeface="Arial"/>
              </a:rPr>
              <a:t> -12 v = 0</a:t>
            </a:r>
          </a:p>
          <a:p>
            <a:pPr lvl="0"/>
            <a:r>
              <a:rPr lang="en-US" altLang="en-US">
                <a:ea typeface="Arial"/>
              </a:rPr>
              <a:t>Solving: </a:t>
            </a:r>
            <a:r>
              <a:rPr lang="en-US" altLang="en-US"/>
              <a:t> I = 1.2 A </a:t>
            </a:r>
          </a:p>
          <a:p>
            <a:pPr lvl="0"/>
            <a:endParaRPr lang="en-US" altLang="en-US">
              <a:ea typeface="Arial"/>
            </a:endParaRPr>
          </a:p>
          <a:p>
            <a:pPr lvl="0"/>
            <a:endParaRPr lang="en-US" altLang="en-US">
              <a:ea typeface="Arial"/>
            </a:endParaRPr>
          </a:p>
          <a:p>
            <a:pPr lvl="0"/>
            <a:endParaRPr lang="el-GR" altLang="en-US">
              <a:ea typeface="Arial"/>
            </a:endParaRPr>
          </a:p>
        </p:txBody>
      </p:sp>
      <p:sp>
        <p:nvSpPr>
          <p:cNvPr id="24580" name="Oval 4"/>
          <p:cNvSpPr/>
          <p:nvPr/>
        </p:nvSpPr>
        <p:spPr>
          <a:xfrm>
            <a:off x="3352800" y="4572000"/>
            <a:ext cx="838200" cy="838200"/>
          </a:xfrm>
          <a:prstGeom prst="ellipse">
            <a:avLst/>
          </a:prstGeom>
          <a:solidFill>
            <a:schemeClr val="accent1"/>
          </a:solidFill>
          <a:ln>
            <a:solidFill>
              <a:schemeClr val="tx1"/>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a:latin typeface="Arial"/>
            </a:endParaRPr>
          </a:p>
        </p:txBody>
      </p:sp>
      <p:cxnSp>
        <p:nvCxnSpPr>
          <p:cNvPr id="24581" name="Line 5"/>
          <p:cNvCxnSpPr/>
          <p:nvPr/>
        </p:nvCxnSpPr>
        <p:spPr>
          <a:xfrm>
            <a:off x="3733800" y="4114800"/>
            <a:ext cx="1143000" cy="0"/>
          </a:xfrm>
          <a:prstGeom prst="line">
            <a:avLst/>
          </a:prstGeom>
          <a:noFill/>
          <a:ln>
            <a:solidFill>
              <a:schemeClr val="tx1"/>
            </a:solidFill>
            <a:miter lim="800000"/>
          </a:ln>
        </p:spPr>
      </p:cxnSp>
      <p:cxnSp>
        <p:nvCxnSpPr>
          <p:cNvPr id="24582" name="Line 6"/>
          <p:cNvCxnSpPr/>
          <p:nvPr/>
        </p:nvCxnSpPr>
        <p:spPr>
          <a:xfrm flipH="1">
            <a:off x="3733800" y="4114800"/>
            <a:ext cx="0" cy="457200"/>
          </a:xfrm>
          <a:prstGeom prst="line">
            <a:avLst/>
          </a:prstGeom>
          <a:noFill/>
          <a:ln>
            <a:solidFill>
              <a:schemeClr val="tx1"/>
            </a:solidFill>
            <a:miter lim="800000"/>
          </a:ln>
        </p:spPr>
      </p:cxnSp>
      <p:cxnSp>
        <p:nvCxnSpPr>
          <p:cNvPr id="24583" name="Line 7"/>
          <p:cNvCxnSpPr/>
          <p:nvPr/>
        </p:nvCxnSpPr>
        <p:spPr>
          <a:xfrm flipV="1">
            <a:off x="4876800" y="3962400"/>
            <a:ext cx="76200" cy="152400"/>
          </a:xfrm>
          <a:prstGeom prst="line">
            <a:avLst/>
          </a:prstGeom>
          <a:noFill/>
          <a:ln>
            <a:solidFill>
              <a:schemeClr val="tx1"/>
            </a:solidFill>
            <a:miter lim="800000"/>
          </a:ln>
        </p:spPr>
      </p:cxnSp>
      <p:cxnSp>
        <p:nvCxnSpPr>
          <p:cNvPr id="24584" name="Line 8"/>
          <p:cNvCxnSpPr/>
          <p:nvPr/>
        </p:nvCxnSpPr>
        <p:spPr>
          <a:xfrm>
            <a:off x="4953000" y="3962400"/>
            <a:ext cx="152400" cy="304800"/>
          </a:xfrm>
          <a:prstGeom prst="line">
            <a:avLst/>
          </a:prstGeom>
          <a:noFill/>
          <a:ln>
            <a:solidFill>
              <a:schemeClr val="tx1"/>
            </a:solidFill>
            <a:miter lim="800000"/>
          </a:ln>
        </p:spPr>
      </p:cxnSp>
      <p:cxnSp>
        <p:nvCxnSpPr>
          <p:cNvPr id="24585" name="Line 9"/>
          <p:cNvCxnSpPr/>
          <p:nvPr/>
        </p:nvCxnSpPr>
        <p:spPr>
          <a:xfrm flipV="1">
            <a:off x="5105400" y="3962400"/>
            <a:ext cx="152400" cy="304800"/>
          </a:xfrm>
          <a:prstGeom prst="line">
            <a:avLst/>
          </a:prstGeom>
          <a:noFill/>
          <a:ln>
            <a:solidFill>
              <a:schemeClr val="tx1"/>
            </a:solidFill>
            <a:miter lim="800000"/>
          </a:ln>
        </p:spPr>
      </p:cxnSp>
      <p:cxnSp>
        <p:nvCxnSpPr>
          <p:cNvPr id="24586" name="Line 10"/>
          <p:cNvCxnSpPr/>
          <p:nvPr/>
        </p:nvCxnSpPr>
        <p:spPr>
          <a:xfrm>
            <a:off x="5257800" y="3962400"/>
            <a:ext cx="152400" cy="304800"/>
          </a:xfrm>
          <a:prstGeom prst="line">
            <a:avLst/>
          </a:prstGeom>
          <a:noFill/>
          <a:ln>
            <a:solidFill>
              <a:schemeClr val="tx1"/>
            </a:solidFill>
            <a:miter lim="800000"/>
          </a:ln>
        </p:spPr>
      </p:cxnSp>
      <p:cxnSp>
        <p:nvCxnSpPr>
          <p:cNvPr id="24587" name="Line 11"/>
          <p:cNvCxnSpPr/>
          <p:nvPr/>
        </p:nvCxnSpPr>
        <p:spPr>
          <a:xfrm flipV="1">
            <a:off x="5410200" y="4114800"/>
            <a:ext cx="76200" cy="152400"/>
          </a:xfrm>
          <a:prstGeom prst="line">
            <a:avLst/>
          </a:prstGeom>
          <a:noFill/>
          <a:ln>
            <a:solidFill>
              <a:schemeClr val="tx1"/>
            </a:solidFill>
            <a:miter lim="800000"/>
          </a:ln>
        </p:spPr>
      </p:cxnSp>
      <p:cxnSp>
        <p:nvCxnSpPr>
          <p:cNvPr id="24588" name="Line 12"/>
          <p:cNvCxnSpPr/>
          <p:nvPr/>
        </p:nvCxnSpPr>
        <p:spPr>
          <a:xfrm>
            <a:off x="5486400" y="4114800"/>
            <a:ext cx="762000" cy="0"/>
          </a:xfrm>
          <a:prstGeom prst="line">
            <a:avLst/>
          </a:prstGeom>
          <a:noFill/>
          <a:ln>
            <a:solidFill>
              <a:schemeClr val="tx1"/>
            </a:solidFill>
            <a:miter lim="800000"/>
          </a:ln>
        </p:spPr>
      </p:cxnSp>
      <p:cxnSp>
        <p:nvCxnSpPr>
          <p:cNvPr id="24589" name="Line 13"/>
          <p:cNvCxnSpPr/>
          <p:nvPr/>
        </p:nvCxnSpPr>
        <p:spPr>
          <a:xfrm flipH="1">
            <a:off x="6248400" y="4114800"/>
            <a:ext cx="0" cy="533400"/>
          </a:xfrm>
          <a:prstGeom prst="line">
            <a:avLst/>
          </a:prstGeom>
          <a:noFill/>
          <a:ln>
            <a:solidFill>
              <a:schemeClr val="tx1"/>
            </a:solidFill>
            <a:miter lim="800000"/>
          </a:ln>
        </p:spPr>
      </p:cxnSp>
      <p:cxnSp>
        <p:nvCxnSpPr>
          <p:cNvPr id="24590" name="Line 14"/>
          <p:cNvCxnSpPr/>
          <p:nvPr/>
        </p:nvCxnSpPr>
        <p:spPr>
          <a:xfrm>
            <a:off x="6248400" y="4648200"/>
            <a:ext cx="152400" cy="76200"/>
          </a:xfrm>
          <a:prstGeom prst="line">
            <a:avLst/>
          </a:prstGeom>
          <a:noFill/>
          <a:ln>
            <a:solidFill>
              <a:schemeClr val="tx1"/>
            </a:solidFill>
            <a:miter lim="800000"/>
          </a:ln>
        </p:spPr>
      </p:cxnSp>
      <p:cxnSp>
        <p:nvCxnSpPr>
          <p:cNvPr id="24591" name="Line 15"/>
          <p:cNvCxnSpPr/>
          <p:nvPr/>
        </p:nvCxnSpPr>
        <p:spPr>
          <a:xfrm flipH="1">
            <a:off x="6096000" y="4724400"/>
            <a:ext cx="304800" cy="152400"/>
          </a:xfrm>
          <a:prstGeom prst="line">
            <a:avLst/>
          </a:prstGeom>
          <a:noFill/>
          <a:ln>
            <a:solidFill>
              <a:schemeClr val="tx1"/>
            </a:solidFill>
            <a:miter lim="800000"/>
          </a:ln>
        </p:spPr>
      </p:cxnSp>
      <p:cxnSp>
        <p:nvCxnSpPr>
          <p:cNvPr id="24592" name="Line 16"/>
          <p:cNvCxnSpPr/>
          <p:nvPr/>
        </p:nvCxnSpPr>
        <p:spPr>
          <a:xfrm>
            <a:off x="6096000" y="4876800"/>
            <a:ext cx="304800" cy="152400"/>
          </a:xfrm>
          <a:prstGeom prst="line">
            <a:avLst/>
          </a:prstGeom>
          <a:noFill/>
          <a:ln>
            <a:solidFill>
              <a:schemeClr val="tx1"/>
            </a:solidFill>
            <a:miter lim="800000"/>
          </a:ln>
        </p:spPr>
      </p:cxnSp>
      <p:cxnSp>
        <p:nvCxnSpPr>
          <p:cNvPr id="24593" name="Line 17"/>
          <p:cNvCxnSpPr/>
          <p:nvPr/>
        </p:nvCxnSpPr>
        <p:spPr>
          <a:xfrm flipH="1">
            <a:off x="6096000" y="5029200"/>
            <a:ext cx="304800" cy="152400"/>
          </a:xfrm>
          <a:prstGeom prst="line">
            <a:avLst/>
          </a:prstGeom>
          <a:noFill/>
          <a:ln>
            <a:solidFill>
              <a:schemeClr val="tx1"/>
            </a:solidFill>
            <a:miter lim="800000"/>
          </a:ln>
        </p:spPr>
      </p:cxnSp>
      <p:cxnSp>
        <p:nvCxnSpPr>
          <p:cNvPr id="24594" name="Line 18"/>
          <p:cNvCxnSpPr/>
          <p:nvPr/>
        </p:nvCxnSpPr>
        <p:spPr>
          <a:xfrm>
            <a:off x="6096000" y="5181600"/>
            <a:ext cx="152400" cy="76200"/>
          </a:xfrm>
          <a:prstGeom prst="line">
            <a:avLst/>
          </a:prstGeom>
          <a:noFill/>
          <a:ln>
            <a:solidFill>
              <a:schemeClr val="tx1"/>
            </a:solidFill>
            <a:miter lim="800000"/>
          </a:ln>
        </p:spPr>
      </p:cxnSp>
      <p:cxnSp>
        <p:nvCxnSpPr>
          <p:cNvPr id="24595" name="Line 19"/>
          <p:cNvCxnSpPr/>
          <p:nvPr/>
        </p:nvCxnSpPr>
        <p:spPr>
          <a:xfrm flipH="1">
            <a:off x="6248400" y="5257800"/>
            <a:ext cx="0" cy="609600"/>
          </a:xfrm>
          <a:prstGeom prst="line">
            <a:avLst/>
          </a:prstGeom>
          <a:noFill/>
          <a:ln>
            <a:solidFill>
              <a:schemeClr val="tx1"/>
            </a:solidFill>
            <a:miter lim="800000"/>
          </a:ln>
        </p:spPr>
      </p:cxnSp>
      <p:cxnSp>
        <p:nvCxnSpPr>
          <p:cNvPr id="24596" name="Line 20"/>
          <p:cNvCxnSpPr/>
          <p:nvPr/>
        </p:nvCxnSpPr>
        <p:spPr>
          <a:xfrm flipH="1">
            <a:off x="3733800" y="5867400"/>
            <a:ext cx="2514600" cy="0"/>
          </a:xfrm>
          <a:prstGeom prst="line">
            <a:avLst/>
          </a:prstGeom>
          <a:noFill/>
          <a:ln>
            <a:solidFill>
              <a:schemeClr val="tx1"/>
            </a:solidFill>
            <a:miter lim="800000"/>
          </a:ln>
        </p:spPr>
      </p:cxnSp>
      <p:cxnSp>
        <p:nvCxnSpPr>
          <p:cNvPr id="24597" name="Line 21"/>
          <p:cNvCxnSpPr/>
          <p:nvPr/>
        </p:nvCxnSpPr>
        <p:spPr>
          <a:xfrm flipH="1" flipV="1">
            <a:off x="3733800" y="5410200"/>
            <a:ext cx="0" cy="457200"/>
          </a:xfrm>
          <a:prstGeom prst="line">
            <a:avLst/>
          </a:prstGeom>
          <a:noFill/>
          <a:ln>
            <a:solidFill>
              <a:schemeClr val="tx1"/>
            </a:solidFill>
            <a:miter lim="800000"/>
          </a:ln>
        </p:spPr>
      </p:cxnSp>
      <p:sp>
        <p:nvSpPr>
          <p:cNvPr id="24598" name="Text Box 22"/>
          <p:cNvSpPr txBox="1"/>
          <p:nvPr/>
        </p:nvSpPr>
        <p:spPr>
          <a:xfrm>
            <a:off x="3581400" y="4495800"/>
            <a:ext cx="1136650" cy="9159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t>
            </a:r>
          </a:p>
          <a:p>
            <a:pPr marL="0" lvl="0" indent="0" eaLnBrk="1" hangingPunct="1"/>
            <a:r>
              <a:rPr lang="en-US" altLang="en-US">
                <a:latin typeface="Arial"/>
              </a:rPr>
              <a:t>        12 v</a:t>
            </a:r>
          </a:p>
          <a:p>
            <a:pPr marL="0" lvl="0" indent="0" eaLnBrk="1" hangingPunct="1"/>
            <a:r>
              <a:rPr lang="en-US" altLang="en-US">
                <a:latin typeface="Arial"/>
              </a:rPr>
              <a:t> -</a:t>
            </a:r>
          </a:p>
        </p:txBody>
      </p:sp>
      <p:cxnSp>
        <p:nvCxnSpPr>
          <p:cNvPr id="24599" name="Line 23"/>
          <p:cNvCxnSpPr/>
          <p:nvPr/>
        </p:nvCxnSpPr>
        <p:spPr>
          <a:xfrm>
            <a:off x="5943600" y="3962400"/>
            <a:ext cx="457200" cy="0"/>
          </a:xfrm>
          <a:prstGeom prst="line">
            <a:avLst/>
          </a:prstGeom>
          <a:noFill/>
          <a:ln w="38100">
            <a:solidFill>
              <a:schemeClr val="tx1"/>
            </a:solidFill>
            <a:miter lim="800000"/>
          </a:ln>
        </p:spPr>
      </p:cxnSp>
      <p:cxnSp>
        <p:nvCxnSpPr>
          <p:cNvPr id="24600" name="Line 24"/>
          <p:cNvCxnSpPr/>
          <p:nvPr/>
        </p:nvCxnSpPr>
        <p:spPr>
          <a:xfrm flipH="1">
            <a:off x="6400800" y="3962400"/>
            <a:ext cx="0" cy="381000"/>
          </a:xfrm>
          <a:prstGeom prst="line">
            <a:avLst/>
          </a:prstGeom>
          <a:noFill/>
          <a:ln w="38100">
            <a:solidFill>
              <a:schemeClr val="tx1"/>
            </a:solidFill>
            <a:miter lim="800000"/>
            <a:tailEnd type="triangle"/>
          </a:ln>
        </p:spPr>
      </p:cxnSp>
      <p:sp>
        <p:nvSpPr>
          <p:cNvPr id="24601" name="Text Box 25"/>
          <p:cNvSpPr txBox="1"/>
          <p:nvPr/>
        </p:nvSpPr>
        <p:spPr>
          <a:xfrm>
            <a:off x="6461125" y="3848100"/>
            <a:ext cx="2730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I</a:t>
            </a:r>
          </a:p>
        </p:txBody>
      </p:sp>
      <p:sp>
        <p:nvSpPr>
          <p:cNvPr id="24602" name="Text Box 26"/>
          <p:cNvSpPr txBox="1"/>
          <p:nvPr/>
        </p:nvSpPr>
        <p:spPr>
          <a:xfrm>
            <a:off x="4953000" y="4191000"/>
            <a:ext cx="493713"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7</a:t>
            </a:r>
            <a:r>
              <a:rPr lang="el-GR" altLang="en-US">
                <a:latin typeface="Arial"/>
                <a:ea typeface="Arial"/>
              </a:rPr>
              <a:t>Ω</a:t>
            </a:r>
          </a:p>
        </p:txBody>
      </p:sp>
      <p:sp>
        <p:nvSpPr>
          <p:cNvPr id="24603" name="Text Box 27"/>
          <p:cNvSpPr txBox="1"/>
          <p:nvPr/>
        </p:nvSpPr>
        <p:spPr>
          <a:xfrm>
            <a:off x="5562600" y="4724400"/>
            <a:ext cx="493713"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3</a:t>
            </a:r>
            <a:r>
              <a:rPr lang="el-GR" altLang="en-US">
                <a:latin typeface="Arial"/>
                <a:ea typeface="Arial"/>
              </a:rPr>
              <a:t>Ω</a:t>
            </a:r>
          </a:p>
        </p:txBody>
      </p:sp>
      <p:sp>
        <p:nvSpPr>
          <p:cNvPr id="24604" name="Text Box 28"/>
          <p:cNvSpPr txBox="1"/>
          <p:nvPr/>
        </p:nvSpPr>
        <p:spPr>
          <a:xfrm>
            <a:off x="3336925" y="3846513"/>
            <a:ext cx="349250" cy="366712"/>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a:t>
            </a:r>
          </a:p>
        </p:txBody>
      </p:sp>
      <p:sp>
        <p:nvSpPr>
          <p:cNvPr id="24605" name="Text Box 29"/>
          <p:cNvSpPr txBox="1"/>
          <p:nvPr/>
        </p:nvSpPr>
        <p:spPr>
          <a:xfrm>
            <a:off x="5943600" y="4114800"/>
            <a:ext cx="3492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B</a:t>
            </a:r>
          </a:p>
        </p:txBody>
      </p:sp>
      <p:sp>
        <p:nvSpPr>
          <p:cNvPr id="24606" name="Text Box 30"/>
          <p:cNvSpPr txBox="1"/>
          <p:nvPr/>
        </p:nvSpPr>
        <p:spPr>
          <a:xfrm>
            <a:off x="4724400" y="5867400"/>
            <a:ext cx="3492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C</a:t>
            </a:r>
          </a:p>
        </p:txBody>
      </p:sp>
      <p:sp>
        <p:nvSpPr>
          <p:cNvPr id="24607" name="Text Box 31"/>
          <p:cNvSpPr txBox="1"/>
          <p:nvPr/>
        </p:nvSpPr>
        <p:spPr>
          <a:xfrm>
            <a:off x="4556125" y="3617913"/>
            <a:ext cx="1146175" cy="366712"/>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    V</a:t>
            </a:r>
            <a:r>
              <a:rPr lang="en-US" altLang="en-US" baseline="-25000">
                <a:latin typeface="Arial"/>
              </a:rPr>
              <a:t>AB</a:t>
            </a:r>
            <a:r>
              <a:rPr lang="en-US" altLang="en-US">
                <a:latin typeface="Arial"/>
              </a:rPr>
              <a:t>  -</a:t>
            </a:r>
          </a:p>
        </p:txBody>
      </p:sp>
      <p:sp>
        <p:nvSpPr>
          <p:cNvPr id="24608" name="Text Box 32"/>
          <p:cNvSpPr txBox="1"/>
          <p:nvPr/>
        </p:nvSpPr>
        <p:spPr>
          <a:xfrm>
            <a:off x="6400800" y="4343400"/>
            <a:ext cx="619125" cy="146526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latin typeface="Arial"/>
              </a:rPr>
              <a:t>+</a:t>
            </a:r>
          </a:p>
          <a:p>
            <a:pPr marL="0" lvl="0" indent="0" eaLnBrk="1" hangingPunct="1"/>
            <a:endParaRPr lang="en-US" altLang="en-US">
              <a:latin typeface="Arial"/>
            </a:endParaRPr>
          </a:p>
          <a:p>
            <a:pPr marL="0" lvl="0" indent="0" eaLnBrk="1" hangingPunct="1"/>
            <a:r>
              <a:rPr lang="en-US" altLang="en-US">
                <a:latin typeface="Arial"/>
              </a:rPr>
              <a:t> V</a:t>
            </a:r>
            <a:r>
              <a:rPr lang="en-US" altLang="en-US" baseline="-25000">
                <a:latin typeface="Arial"/>
              </a:rPr>
              <a:t>BC</a:t>
            </a:r>
          </a:p>
          <a:p>
            <a:pPr marL="0" lvl="0" indent="0" eaLnBrk="1" hangingPunct="1"/>
            <a:endParaRPr lang="en-US" altLang="en-US">
              <a:latin typeface="Arial"/>
            </a:endParaRPr>
          </a:p>
          <a:p>
            <a:pPr marL="0" lvl="0" indent="0" eaLnBrk="1" hangingPunct="1"/>
            <a:r>
              <a:rPr lang="en-US" altLang="en-US">
                <a:latin typeface="Arial"/>
              </a:rPr>
              <a:t> -</a:t>
            </a:r>
          </a:p>
        </p:txBody>
      </p:sp>
      <p:pic>
        <p:nvPicPr>
          <p:cNvPr id="24609"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24610" name="Rectangle 3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4611" name="Rectangle 3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dur="50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anim calcmode="lin" valueType="num">
                                      <p:cBhvr additive="base">
                                        <p:cTn id="7"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dur="500" fill="hold" nodeType="clickEffect">
                                  <p:stCondLst>
                                    <p:cond delay="0"/>
                                  </p:stCondLst>
                                  <p:childTnLst>
                                    <p:set>
                                      <p:cBhvr>
                                        <p:cTn id="12" dur="1" fill="hold">
                                          <p:stCondLst>
                                            <p:cond delay="0"/>
                                          </p:stCondLst>
                                        </p:cTn>
                                        <p:tgtEl>
                                          <p:spTgt spid="24579">
                                            <p:txEl>
                                              <p:pRg st="2" end="2"/>
                                            </p:txEl>
                                          </p:spTgt>
                                        </p:tgtEl>
                                        <p:attrNameLst>
                                          <p:attrName>style.visibility</p:attrName>
                                        </p:attrNameLst>
                                      </p:cBhvr>
                                      <p:to>
                                        <p:strVal val="visible"/>
                                      </p:to>
                                    </p:set>
                                    <p:anim calcmode="lin" valueType="num">
                                      <p:cBhvr additive="base">
                                        <p:cTn id="13"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dur="500" fill="hold"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anim calcmode="lin" valueType="num">
                                      <p:cBhvr additive="base">
                                        <p:cTn id="19"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62000" y="22860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pic>
        <p:nvPicPr>
          <p:cNvPr id="25603" name="Content Placeholder 3" descr="circuit1.jpg"/>
          <p:cNvPicPr>
            <a:picLocks noGrp="1" noChangeAspect="1"/>
          </p:cNvPicPr>
          <p:nvPr>
            <p:ph idx="1"/>
          </p:nvPr>
        </p:nvPicPr>
        <p:blipFill>
          <a:blip r:embed="rId2"/>
          <a:stretch>
            <a:fillRect/>
          </a:stretch>
        </p:blipFill>
        <p:spPr>
          <a:xfrm>
            <a:off x="609600" y="1447800"/>
            <a:ext cx="7712075" cy="3389313"/>
          </a:xfrm>
          <a:prstGeom prst="rect">
            <a:avLst/>
          </a:prstGeom>
          <a:noFill/>
          <a:ln>
            <a:miter lim="800000"/>
          </a:ln>
        </p:spPr>
      </p:pic>
      <p:sp>
        <p:nvSpPr>
          <p:cNvPr id="25604" name="TextBox 4"/>
          <p:cNvSpPr txBox="1"/>
          <p:nvPr/>
        </p:nvSpPr>
        <p:spPr>
          <a:xfrm>
            <a:off x="762000" y="5029200"/>
            <a:ext cx="7888288" cy="10779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3200"/>
              <a:t>Solve for the currents through each resistor </a:t>
            </a:r>
          </a:p>
          <a:p>
            <a:pPr marL="0" lvl="0" indent="0" eaLnBrk="1" hangingPunct="1"/>
            <a:r>
              <a:rPr lang="en-US" altLang="en-US" sz="3200"/>
              <a:t>And the voltages across each resistor</a:t>
            </a:r>
          </a:p>
        </p:txBody>
      </p:sp>
      <p:pic>
        <p:nvPicPr>
          <p:cNvPr id="25605"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5606" name="Rectangle 5">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5607" name="Rectangle 6"/>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09600" y="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pic>
        <p:nvPicPr>
          <p:cNvPr id="26627" name="Content Placeholder 3" descr="circuit1.jpg"/>
          <p:cNvPicPr>
            <a:picLocks noGrp="1" noChangeAspect="1"/>
          </p:cNvPicPr>
          <p:nvPr>
            <p:ph idx="1"/>
          </p:nvPr>
        </p:nvPicPr>
        <p:blipFill>
          <a:blip r:embed="rId2"/>
          <a:stretch>
            <a:fillRect/>
          </a:stretch>
        </p:blipFill>
        <p:spPr>
          <a:xfrm>
            <a:off x="609600" y="1447800"/>
            <a:ext cx="7712075" cy="3389313"/>
          </a:xfrm>
          <a:prstGeom prst="rect">
            <a:avLst/>
          </a:prstGeom>
          <a:noFill/>
          <a:ln>
            <a:miter lim="800000"/>
          </a:ln>
        </p:spPr>
      </p:pic>
      <p:sp>
        <p:nvSpPr>
          <p:cNvPr id="26628" name="TextBox 4"/>
          <p:cNvSpPr txBox="1"/>
          <p:nvPr/>
        </p:nvSpPr>
        <p:spPr>
          <a:xfrm>
            <a:off x="1295400" y="5029200"/>
            <a:ext cx="6527800" cy="10779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3200"/>
              <a:t>Using Ohm’s law, add polarities and</a:t>
            </a:r>
          </a:p>
          <a:p>
            <a:pPr marL="0" lvl="0" indent="0" eaLnBrk="1" hangingPunct="1"/>
            <a:r>
              <a:rPr lang="en-US" altLang="en-US" sz="3200"/>
              <a:t>expressions for each resistor voltage</a:t>
            </a:r>
          </a:p>
        </p:txBody>
      </p:sp>
      <p:sp>
        <p:nvSpPr>
          <p:cNvPr id="26629" name="TextBox 5"/>
          <p:cNvSpPr txBox="1"/>
          <p:nvPr/>
        </p:nvSpPr>
        <p:spPr>
          <a:xfrm>
            <a:off x="2590800" y="1600200"/>
            <a:ext cx="16843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a:t>
            </a:r>
            <a:r>
              <a:rPr lang="en-US" altLang="en-US" sz="2800"/>
              <a:t> </a:t>
            </a:r>
            <a:r>
              <a:rPr lang="en-US" altLang="en-US" sz="2800">
                <a:solidFill>
                  <a:srgbClr val="FF0000"/>
                </a:solidFill>
              </a:rPr>
              <a:t>I</a:t>
            </a:r>
            <a:r>
              <a:rPr lang="en-US" altLang="en-US" sz="2800" baseline="-25000">
                <a:solidFill>
                  <a:srgbClr val="FF0000"/>
                </a:solidFill>
              </a:rPr>
              <a:t>1</a:t>
            </a:r>
            <a:r>
              <a:rPr lang="en-US" altLang="en-US" sz="2800">
                <a:solidFill>
                  <a:srgbClr val="FF0000"/>
                </a:solidFill>
              </a:rPr>
              <a:t>∙10</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6630" name="TextBox 6"/>
          <p:cNvSpPr txBox="1"/>
          <p:nvPr/>
        </p:nvSpPr>
        <p:spPr>
          <a:xfrm>
            <a:off x="3581400" y="25908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2</a:t>
            </a:r>
            <a:r>
              <a:rPr lang="en-US" altLang="en-US" sz="2800">
                <a:solidFill>
                  <a:srgbClr val="FF0000"/>
                </a:solidFill>
              </a:rPr>
              <a:t>∙8</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sp>
        <p:nvSpPr>
          <p:cNvPr id="26631" name="TextBox 7"/>
          <p:cNvSpPr txBox="1"/>
          <p:nvPr/>
        </p:nvSpPr>
        <p:spPr>
          <a:xfrm>
            <a:off x="5181600" y="1600200"/>
            <a:ext cx="15954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I</a:t>
            </a:r>
            <a:r>
              <a:rPr lang="en-US" altLang="en-US" sz="2800" baseline="-25000">
                <a:solidFill>
                  <a:srgbClr val="FF0000"/>
                </a:solidFill>
              </a:rPr>
              <a:t>3</a:t>
            </a:r>
            <a:r>
              <a:rPr lang="en-US" altLang="en-US" sz="2800">
                <a:solidFill>
                  <a:srgbClr val="FF0000"/>
                </a:solidFill>
              </a:rPr>
              <a:t>∙6</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6632" name="TextBox 8"/>
          <p:cNvSpPr txBox="1"/>
          <p:nvPr/>
        </p:nvSpPr>
        <p:spPr>
          <a:xfrm>
            <a:off x="6324600" y="24384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3</a:t>
            </a:r>
            <a:r>
              <a:rPr lang="en-US" altLang="en-US" sz="2800">
                <a:solidFill>
                  <a:srgbClr val="FF0000"/>
                </a:solidFill>
              </a:rPr>
              <a:t>∙4</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pic>
        <p:nvPicPr>
          <p:cNvPr id="26633"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6634" name="Rectangle 10">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6635" name="Rectangle 11"/>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dur="500" fill="hold"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anim calcmode="lin" valueType="num">
                                      <p:cBhvr additive="base">
                                        <p:cTn id="7" dur="5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dur="500" fill="hold" nodeType="clickEffect">
                                  <p:stCondLst>
                                    <p:cond delay="0"/>
                                  </p:stCondLst>
                                  <p:childTnLst>
                                    <p:set>
                                      <p:cBhvr>
                                        <p:cTn id="12" dur="1" fill="hold">
                                          <p:stCondLst>
                                            <p:cond delay="0"/>
                                          </p:stCondLst>
                                        </p:cTn>
                                        <p:tgtEl>
                                          <p:spTgt spid="26631">
                                            <p:txEl>
                                              <p:pRg st="0" end="0"/>
                                            </p:txEl>
                                          </p:spTgt>
                                        </p:tgtEl>
                                        <p:attrNameLst>
                                          <p:attrName>style.visibility</p:attrName>
                                        </p:attrNameLst>
                                      </p:cBhvr>
                                      <p:to>
                                        <p:strVal val="visible"/>
                                      </p:to>
                                    </p:set>
                                    <p:anim calcmode="lin" valueType="num">
                                      <p:cBhvr additive="base">
                                        <p:cTn id="13" dur="500" fill="hold"/>
                                        <p:tgtEl>
                                          <p:spTgt spid="2663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dur="500" fill="hold" nodeType="clickEffect">
                                  <p:stCondLst>
                                    <p:cond delay="0"/>
                                  </p:stCondLst>
                                  <p:childTnLst>
                                    <p:set>
                                      <p:cBhvr>
                                        <p:cTn id="18" dur="1" fill="hold">
                                          <p:stCondLst>
                                            <p:cond delay="0"/>
                                          </p:stCondLst>
                                        </p:cTn>
                                        <p:tgtEl>
                                          <p:spTgt spid="26632">
                                            <p:txEl>
                                              <p:pRg st="0" end="0"/>
                                            </p:txEl>
                                          </p:spTgt>
                                        </p:tgtEl>
                                        <p:attrNameLst>
                                          <p:attrName>style.visibility</p:attrName>
                                        </p:attrNameLst>
                                      </p:cBhvr>
                                      <p:to>
                                        <p:strVal val="visible"/>
                                      </p:to>
                                    </p:set>
                                    <p:anim calcmode="lin" valueType="num">
                                      <p:cBhvr additive="base">
                                        <p:cTn id="19" dur="500" fill="hold"/>
                                        <p:tgtEl>
                                          <p:spTgt spid="2663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32">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dur="500" fill="hold" nodeType="withEffect">
                                  <p:stCondLst>
                                    <p:cond delay="0"/>
                                  </p:stCondLst>
                                  <p:childTnLst>
                                    <p:set>
                                      <p:cBhvr>
                                        <p:cTn id="22" dur="1" fill="hold">
                                          <p:stCondLst>
                                            <p:cond delay="0"/>
                                          </p:stCondLst>
                                        </p:cTn>
                                        <p:tgtEl>
                                          <p:spTgt spid="26632">
                                            <p:txEl>
                                              <p:pRg st="1" end="1"/>
                                            </p:txEl>
                                          </p:spTgt>
                                        </p:tgtEl>
                                        <p:attrNameLst>
                                          <p:attrName>style.visibility</p:attrName>
                                        </p:attrNameLst>
                                      </p:cBhvr>
                                      <p:to>
                                        <p:strVal val="visible"/>
                                      </p:to>
                                    </p:set>
                                    <p:anim calcmode="lin" valueType="num">
                                      <p:cBhvr additive="base">
                                        <p:cTn id="23" dur="500" fill="hold"/>
                                        <p:tgtEl>
                                          <p:spTgt spid="26632">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632">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dur="500" fill="hold" nodeType="withEffect">
                                  <p:stCondLst>
                                    <p:cond delay="0"/>
                                  </p:stCondLst>
                                  <p:childTnLst>
                                    <p:set>
                                      <p:cBhvr>
                                        <p:cTn id="26" dur="1" fill="hold">
                                          <p:stCondLst>
                                            <p:cond delay="0"/>
                                          </p:stCondLst>
                                        </p:cTn>
                                        <p:tgtEl>
                                          <p:spTgt spid="26632">
                                            <p:txEl>
                                              <p:pRg st="2" end="2"/>
                                            </p:txEl>
                                          </p:spTgt>
                                        </p:tgtEl>
                                        <p:attrNameLst>
                                          <p:attrName>style.visibility</p:attrName>
                                        </p:attrNameLst>
                                      </p:cBhvr>
                                      <p:to>
                                        <p:strVal val="visible"/>
                                      </p:to>
                                    </p:set>
                                    <p:anim calcmode="lin" valueType="num">
                                      <p:cBhvr additive="base">
                                        <p:cTn id="27" dur="500" fill="hold"/>
                                        <p:tgtEl>
                                          <p:spTgt spid="26632">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6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dur="500" fill="hold" nodeType="clickEffect">
                                  <p:stCondLst>
                                    <p:cond delay="0"/>
                                  </p:stCondLst>
                                  <p:childTnLst>
                                    <p:set>
                                      <p:cBhvr>
                                        <p:cTn id="32" dur="1" fill="hold">
                                          <p:stCondLst>
                                            <p:cond delay="0"/>
                                          </p:stCondLst>
                                        </p:cTn>
                                        <p:tgtEl>
                                          <p:spTgt spid="26630">
                                            <p:txEl>
                                              <p:pRg st="0" end="0"/>
                                            </p:txEl>
                                          </p:spTgt>
                                        </p:tgtEl>
                                        <p:attrNameLst>
                                          <p:attrName>style.visibility</p:attrName>
                                        </p:attrNameLst>
                                      </p:cBhvr>
                                      <p:to>
                                        <p:strVal val="visible"/>
                                      </p:to>
                                    </p:set>
                                    <p:anim calcmode="lin" valueType="num">
                                      <p:cBhvr additive="base">
                                        <p:cTn id="33" dur="500" fill="hold"/>
                                        <p:tgtEl>
                                          <p:spTgt spid="26630">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6630">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dur="500" fill="hold" nodeType="withEffect">
                                  <p:stCondLst>
                                    <p:cond delay="0"/>
                                  </p:stCondLst>
                                  <p:childTnLst>
                                    <p:set>
                                      <p:cBhvr>
                                        <p:cTn id="36" dur="1" fill="hold">
                                          <p:stCondLst>
                                            <p:cond delay="0"/>
                                          </p:stCondLst>
                                        </p:cTn>
                                        <p:tgtEl>
                                          <p:spTgt spid="26630">
                                            <p:txEl>
                                              <p:pRg st="1" end="1"/>
                                            </p:txEl>
                                          </p:spTgt>
                                        </p:tgtEl>
                                        <p:attrNameLst>
                                          <p:attrName>style.visibility</p:attrName>
                                        </p:attrNameLst>
                                      </p:cBhvr>
                                      <p:to>
                                        <p:strVal val="visible"/>
                                      </p:to>
                                    </p:set>
                                    <p:anim calcmode="lin" valueType="num">
                                      <p:cBhvr additive="base">
                                        <p:cTn id="37" dur="500" fill="hold"/>
                                        <p:tgtEl>
                                          <p:spTgt spid="26630">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630">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dur="500" fill="hold" nodeType="withEffect">
                                  <p:stCondLst>
                                    <p:cond delay="0"/>
                                  </p:stCondLst>
                                  <p:childTnLst>
                                    <p:set>
                                      <p:cBhvr>
                                        <p:cTn id="40" dur="1" fill="hold">
                                          <p:stCondLst>
                                            <p:cond delay="0"/>
                                          </p:stCondLst>
                                        </p:cTn>
                                        <p:tgtEl>
                                          <p:spTgt spid="26630">
                                            <p:txEl>
                                              <p:pRg st="2" end="2"/>
                                            </p:txEl>
                                          </p:spTgt>
                                        </p:tgtEl>
                                        <p:attrNameLst>
                                          <p:attrName>style.visibility</p:attrName>
                                        </p:attrNameLst>
                                      </p:cBhvr>
                                      <p:to>
                                        <p:strVal val="visible"/>
                                      </p:to>
                                    </p:set>
                                    <p:anim calcmode="lin" valueType="num">
                                      <p:cBhvr additive="base">
                                        <p:cTn id="41" dur="500" fill="hold"/>
                                        <p:tgtEl>
                                          <p:spTgt spid="26630">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663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09600" y="22860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pic>
        <p:nvPicPr>
          <p:cNvPr id="27651" name="Content Placeholder 3" descr="circuit1.jpg"/>
          <p:cNvPicPr>
            <a:picLocks noGrp="1" noChangeAspect="1"/>
          </p:cNvPicPr>
          <p:nvPr>
            <p:ph idx="1"/>
          </p:nvPr>
        </p:nvPicPr>
        <p:blipFill>
          <a:blip r:embed="rId2"/>
          <a:stretch>
            <a:fillRect/>
          </a:stretch>
        </p:blipFill>
        <p:spPr>
          <a:xfrm>
            <a:off x="609600" y="1447800"/>
            <a:ext cx="7712075" cy="3389313"/>
          </a:xfrm>
          <a:prstGeom prst="rect">
            <a:avLst/>
          </a:prstGeom>
          <a:noFill/>
          <a:ln>
            <a:miter lim="800000"/>
          </a:ln>
        </p:spPr>
      </p:pic>
      <p:sp>
        <p:nvSpPr>
          <p:cNvPr id="27652" name="TextBox 4"/>
          <p:cNvSpPr txBox="1"/>
          <p:nvPr/>
        </p:nvSpPr>
        <p:spPr>
          <a:xfrm>
            <a:off x="914400" y="5029200"/>
            <a:ext cx="7413625" cy="10779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3200"/>
              <a:t>Write 1</a:t>
            </a:r>
            <a:r>
              <a:rPr lang="en-US" altLang="en-US" sz="3200" baseline="30000"/>
              <a:t>st</a:t>
            </a:r>
            <a:r>
              <a:rPr lang="en-US" altLang="en-US" sz="3200"/>
              <a:t> Kirchoff’s voltage law equation</a:t>
            </a:r>
          </a:p>
          <a:p>
            <a:pPr marL="0" lvl="0" indent="0" eaLnBrk="1" hangingPunct="1"/>
            <a:r>
              <a:rPr lang="en-US" altLang="en-US" sz="3200"/>
              <a:t>           -50 v + </a:t>
            </a:r>
            <a:r>
              <a:rPr lang="en-US" altLang="en-US" sz="3200">
                <a:solidFill>
                  <a:schemeClr val="accent2"/>
                </a:solidFill>
              </a:rPr>
              <a:t>I</a:t>
            </a:r>
            <a:r>
              <a:rPr lang="en-US" altLang="en-US" sz="3200" baseline="-25000">
                <a:solidFill>
                  <a:schemeClr val="accent2"/>
                </a:solidFill>
              </a:rPr>
              <a:t>1</a:t>
            </a:r>
            <a:r>
              <a:rPr lang="en-US" altLang="en-US" sz="3200">
                <a:solidFill>
                  <a:schemeClr val="accent2"/>
                </a:solidFill>
              </a:rPr>
              <a:t>∙10</a:t>
            </a:r>
            <a:r>
              <a:rPr lang="el-GR" altLang="en-US" sz="3200">
                <a:solidFill>
                  <a:schemeClr val="accent2"/>
                </a:solidFill>
              </a:rPr>
              <a:t>Ω</a:t>
            </a:r>
            <a:r>
              <a:rPr lang="en-US" altLang="en-US" sz="3200">
                <a:solidFill>
                  <a:schemeClr val="accent2"/>
                </a:solidFill>
              </a:rPr>
              <a:t>  + I</a:t>
            </a:r>
            <a:r>
              <a:rPr lang="en-US" altLang="en-US" sz="3200" baseline="-25000">
                <a:solidFill>
                  <a:schemeClr val="accent2"/>
                </a:solidFill>
              </a:rPr>
              <a:t>2</a:t>
            </a:r>
            <a:r>
              <a:rPr lang="en-US" altLang="en-US" sz="3200">
                <a:solidFill>
                  <a:schemeClr val="accent2"/>
                </a:solidFill>
              </a:rPr>
              <a:t>∙8</a:t>
            </a:r>
            <a:r>
              <a:rPr lang="el-GR" altLang="en-US" sz="3200">
                <a:solidFill>
                  <a:schemeClr val="accent2"/>
                </a:solidFill>
              </a:rPr>
              <a:t>Ω</a:t>
            </a:r>
            <a:r>
              <a:rPr lang="en-US" altLang="en-US" sz="3200">
                <a:solidFill>
                  <a:schemeClr val="accent2"/>
                </a:solidFill>
              </a:rPr>
              <a:t> = 0</a:t>
            </a:r>
          </a:p>
        </p:txBody>
      </p:sp>
      <p:sp>
        <p:nvSpPr>
          <p:cNvPr id="27653" name="TextBox 5"/>
          <p:cNvSpPr txBox="1"/>
          <p:nvPr/>
        </p:nvSpPr>
        <p:spPr>
          <a:xfrm>
            <a:off x="2590800" y="1600200"/>
            <a:ext cx="16843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a:t>
            </a:r>
            <a:r>
              <a:rPr lang="en-US" altLang="en-US" sz="2800"/>
              <a:t> </a:t>
            </a:r>
            <a:r>
              <a:rPr lang="en-US" altLang="en-US" sz="2800">
                <a:solidFill>
                  <a:srgbClr val="FF0000"/>
                </a:solidFill>
              </a:rPr>
              <a:t>I</a:t>
            </a:r>
            <a:r>
              <a:rPr lang="en-US" altLang="en-US" sz="2800" baseline="-25000">
                <a:solidFill>
                  <a:srgbClr val="FF0000"/>
                </a:solidFill>
              </a:rPr>
              <a:t>1</a:t>
            </a:r>
            <a:r>
              <a:rPr lang="en-US" altLang="en-US" sz="2800">
                <a:solidFill>
                  <a:srgbClr val="FF0000"/>
                </a:solidFill>
              </a:rPr>
              <a:t>∙10</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7654" name="TextBox 6"/>
          <p:cNvSpPr txBox="1"/>
          <p:nvPr/>
        </p:nvSpPr>
        <p:spPr>
          <a:xfrm>
            <a:off x="3581400" y="25908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2</a:t>
            </a:r>
            <a:r>
              <a:rPr lang="en-US" altLang="en-US" sz="2800">
                <a:solidFill>
                  <a:srgbClr val="FF0000"/>
                </a:solidFill>
              </a:rPr>
              <a:t>∙8</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sp>
        <p:nvSpPr>
          <p:cNvPr id="27655" name="TextBox 7"/>
          <p:cNvSpPr txBox="1"/>
          <p:nvPr/>
        </p:nvSpPr>
        <p:spPr>
          <a:xfrm>
            <a:off x="5181600" y="1600200"/>
            <a:ext cx="15954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I</a:t>
            </a:r>
            <a:r>
              <a:rPr lang="en-US" altLang="en-US" sz="2800" baseline="-25000">
                <a:solidFill>
                  <a:srgbClr val="FF0000"/>
                </a:solidFill>
              </a:rPr>
              <a:t>3</a:t>
            </a:r>
            <a:r>
              <a:rPr lang="en-US" altLang="en-US" sz="2800">
                <a:solidFill>
                  <a:srgbClr val="FF0000"/>
                </a:solidFill>
              </a:rPr>
              <a:t>∙6</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7656" name="TextBox 8"/>
          <p:cNvSpPr txBox="1"/>
          <p:nvPr/>
        </p:nvSpPr>
        <p:spPr>
          <a:xfrm>
            <a:off x="6324600" y="24384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3</a:t>
            </a:r>
            <a:r>
              <a:rPr lang="en-US" altLang="en-US" sz="2800">
                <a:solidFill>
                  <a:srgbClr val="FF0000"/>
                </a:solidFill>
              </a:rPr>
              <a:t>∙4</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sp>
        <p:nvSpPr>
          <p:cNvPr id="27657" name="Oval 9"/>
          <p:cNvSpPr/>
          <p:nvPr/>
        </p:nvSpPr>
        <p:spPr>
          <a:xfrm>
            <a:off x="2362200" y="2514600"/>
            <a:ext cx="1981200" cy="1752600"/>
          </a:xfrm>
          <a:prstGeom prst="ellipse">
            <a:avLst/>
          </a:prstGeom>
          <a:noFill/>
          <a:ln w="28575">
            <a:solidFill>
              <a:srgbClr val="00B050"/>
            </a:solidFill>
            <a:miter lim="800000"/>
          </a:ln>
        </p:spPr>
        <p:txBody>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pic>
        <p:nvPicPr>
          <p:cNvPr id="27658"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7659" name="Rectangle 10">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7660" name="Rectangle 11"/>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762000" y="22860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pic>
        <p:nvPicPr>
          <p:cNvPr id="28675" name="Content Placeholder 3" descr="circuit1.jpg"/>
          <p:cNvPicPr>
            <a:picLocks noGrp="1" noChangeAspect="1"/>
          </p:cNvPicPr>
          <p:nvPr>
            <p:ph idx="1"/>
          </p:nvPr>
        </p:nvPicPr>
        <p:blipFill>
          <a:blip r:embed="rId2"/>
          <a:stretch>
            <a:fillRect/>
          </a:stretch>
        </p:blipFill>
        <p:spPr>
          <a:xfrm>
            <a:off x="609600" y="1447800"/>
            <a:ext cx="7712075" cy="3389313"/>
          </a:xfrm>
          <a:prstGeom prst="rect">
            <a:avLst/>
          </a:prstGeom>
          <a:noFill/>
          <a:ln>
            <a:miter lim="800000"/>
          </a:ln>
        </p:spPr>
      </p:pic>
      <p:sp>
        <p:nvSpPr>
          <p:cNvPr id="28676" name="TextBox 4"/>
          <p:cNvSpPr txBox="1"/>
          <p:nvPr/>
        </p:nvSpPr>
        <p:spPr>
          <a:xfrm>
            <a:off x="914400" y="4800600"/>
            <a:ext cx="7421563" cy="157003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3200"/>
              <a:t>Write 2</a:t>
            </a:r>
            <a:r>
              <a:rPr lang="en-US" altLang="en-US" sz="3200" baseline="30000"/>
              <a:t>nd</a:t>
            </a:r>
            <a:r>
              <a:rPr lang="en-US" altLang="en-US" sz="3200"/>
              <a:t> Kirchoff’s voltage law equation</a:t>
            </a:r>
          </a:p>
          <a:p>
            <a:pPr marL="0" lvl="0" indent="0" eaLnBrk="1" hangingPunct="1"/>
            <a:r>
              <a:rPr lang="en-US" altLang="en-US" sz="3200">
                <a:solidFill>
                  <a:schemeClr val="accent2"/>
                </a:solidFill>
              </a:rPr>
              <a:t>          -I</a:t>
            </a:r>
            <a:r>
              <a:rPr lang="en-US" altLang="en-US" sz="3200" baseline="-25000">
                <a:solidFill>
                  <a:schemeClr val="accent2"/>
                </a:solidFill>
              </a:rPr>
              <a:t>2</a:t>
            </a:r>
            <a:r>
              <a:rPr lang="en-US" altLang="en-US" sz="3200">
                <a:solidFill>
                  <a:schemeClr val="accent2"/>
                </a:solidFill>
              </a:rPr>
              <a:t>∙8</a:t>
            </a:r>
            <a:r>
              <a:rPr lang="el-GR" altLang="en-US" sz="3200">
                <a:solidFill>
                  <a:schemeClr val="accent2"/>
                </a:solidFill>
              </a:rPr>
              <a:t>Ω</a:t>
            </a:r>
            <a:r>
              <a:rPr lang="en-US" altLang="en-US" sz="3200"/>
              <a:t> + </a:t>
            </a:r>
            <a:r>
              <a:rPr lang="en-US" altLang="en-US" sz="3200">
                <a:solidFill>
                  <a:schemeClr val="accent2"/>
                </a:solidFill>
              </a:rPr>
              <a:t>I</a:t>
            </a:r>
            <a:r>
              <a:rPr lang="en-US" altLang="en-US" sz="3200" baseline="-25000">
                <a:solidFill>
                  <a:schemeClr val="accent2"/>
                </a:solidFill>
              </a:rPr>
              <a:t>3</a:t>
            </a:r>
            <a:r>
              <a:rPr lang="en-US" altLang="en-US" sz="3200">
                <a:solidFill>
                  <a:schemeClr val="accent2"/>
                </a:solidFill>
              </a:rPr>
              <a:t>∙6</a:t>
            </a:r>
            <a:r>
              <a:rPr lang="el-GR" altLang="en-US" sz="3200">
                <a:solidFill>
                  <a:schemeClr val="accent2"/>
                </a:solidFill>
              </a:rPr>
              <a:t>Ω</a:t>
            </a:r>
            <a:r>
              <a:rPr lang="en-US" altLang="en-US" sz="3200">
                <a:solidFill>
                  <a:schemeClr val="accent2"/>
                </a:solidFill>
              </a:rPr>
              <a:t>  + I</a:t>
            </a:r>
            <a:r>
              <a:rPr lang="en-US" altLang="en-US" sz="3200" baseline="-25000">
                <a:solidFill>
                  <a:schemeClr val="accent2"/>
                </a:solidFill>
              </a:rPr>
              <a:t>3</a:t>
            </a:r>
            <a:r>
              <a:rPr lang="en-US" altLang="en-US" sz="3200">
                <a:solidFill>
                  <a:schemeClr val="accent2"/>
                </a:solidFill>
              </a:rPr>
              <a:t>∙4</a:t>
            </a:r>
            <a:r>
              <a:rPr lang="el-GR" altLang="en-US" sz="3200">
                <a:solidFill>
                  <a:schemeClr val="accent2"/>
                </a:solidFill>
              </a:rPr>
              <a:t>Ω</a:t>
            </a:r>
            <a:r>
              <a:rPr lang="en-US" altLang="en-US" sz="3200">
                <a:solidFill>
                  <a:schemeClr val="accent2"/>
                </a:solidFill>
              </a:rPr>
              <a:t> = 0</a:t>
            </a:r>
          </a:p>
          <a:p>
            <a:pPr marL="0" lvl="0" indent="0" eaLnBrk="1" hangingPunct="1"/>
            <a:r>
              <a:rPr lang="en-US" altLang="en-US" sz="3200">
                <a:solidFill>
                  <a:schemeClr val="accent2"/>
                </a:solidFill>
              </a:rPr>
              <a:t>           or I</a:t>
            </a:r>
            <a:r>
              <a:rPr lang="en-US" altLang="en-US" sz="3200" baseline="-25000">
                <a:solidFill>
                  <a:schemeClr val="accent2"/>
                </a:solidFill>
              </a:rPr>
              <a:t>2</a:t>
            </a:r>
            <a:r>
              <a:rPr lang="en-US" altLang="en-US" sz="3200">
                <a:solidFill>
                  <a:schemeClr val="accent2"/>
                </a:solidFill>
              </a:rPr>
              <a:t> = I</a:t>
            </a:r>
            <a:r>
              <a:rPr lang="en-US" altLang="en-US" sz="3200" baseline="-25000">
                <a:solidFill>
                  <a:schemeClr val="accent2"/>
                </a:solidFill>
              </a:rPr>
              <a:t>3</a:t>
            </a:r>
            <a:r>
              <a:rPr lang="en-US" altLang="en-US" sz="3200">
                <a:solidFill>
                  <a:schemeClr val="accent2"/>
                </a:solidFill>
              </a:rPr>
              <a:t> ∙(6+4)/8 = 1.25 ∙ I</a:t>
            </a:r>
            <a:r>
              <a:rPr lang="en-US" altLang="en-US" sz="3200" baseline="-25000">
                <a:solidFill>
                  <a:schemeClr val="accent2"/>
                </a:solidFill>
              </a:rPr>
              <a:t>3</a:t>
            </a:r>
            <a:r>
              <a:rPr lang="en-US" altLang="en-US" sz="3200">
                <a:solidFill>
                  <a:schemeClr val="accent2"/>
                </a:solidFill>
              </a:rPr>
              <a:t> </a:t>
            </a:r>
          </a:p>
        </p:txBody>
      </p:sp>
      <p:sp>
        <p:nvSpPr>
          <p:cNvPr id="28677" name="TextBox 5"/>
          <p:cNvSpPr txBox="1"/>
          <p:nvPr/>
        </p:nvSpPr>
        <p:spPr>
          <a:xfrm>
            <a:off x="2590800" y="1600200"/>
            <a:ext cx="16843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a:t>
            </a:r>
            <a:r>
              <a:rPr lang="en-US" altLang="en-US" sz="2800"/>
              <a:t> </a:t>
            </a:r>
            <a:r>
              <a:rPr lang="en-US" altLang="en-US" sz="2800">
                <a:solidFill>
                  <a:srgbClr val="FF0000"/>
                </a:solidFill>
              </a:rPr>
              <a:t>I</a:t>
            </a:r>
            <a:r>
              <a:rPr lang="en-US" altLang="en-US" sz="2800" baseline="-25000">
                <a:solidFill>
                  <a:srgbClr val="FF0000"/>
                </a:solidFill>
              </a:rPr>
              <a:t>1</a:t>
            </a:r>
            <a:r>
              <a:rPr lang="en-US" altLang="en-US" sz="2800">
                <a:solidFill>
                  <a:srgbClr val="FF0000"/>
                </a:solidFill>
              </a:rPr>
              <a:t>∙10</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8678" name="TextBox 6"/>
          <p:cNvSpPr txBox="1"/>
          <p:nvPr/>
        </p:nvSpPr>
        <p:spPr>
          <a:xfrm>
            <a:off x="3581400" y="25908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2</a:t>
            </a:r>
            <a:r>
              <a:rPr lang="en-US" altLang="en-US" sz="2800">
                <a:solidFill>
                  <a:srgbClr val="FF0000"/>
                </a:solidFill>
              </a:rPr>
              <a:t>∙8</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sp>
        <p:nvSpPr>
          <p:cNvPr id="28679" name="TextBox 7"/>
          <p:cNvSpPr txBox="1"/>
          <p:nvPr/>
        </p:nvSpPr>
        <p:spPr>
          <a:xfrm>
            <a:off x="5181600" y="1600200"/>
            <a:ext cx="1595438" cy="8921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I</a:t>
            </a:r>
            <a:r>
              <a:rPr lang="en-US" altLang="en-US" sz="2800" baseline="-25000">
                <a:solidFill>
                  <a:srgbClr val="FF0000"/>
                </a:solidFill>
              </a:rPr>
              <a:t>3</a:t>
            </a:r>
            <a:r>
              <a:rPr lang="en-US" altLang="en-US" sz="2800">
                <a:solidFill>
                  <a:srgbClr val="FF0000"/>
                </a:solidFill>
              </a:rPr>
              <a:t>∙6</a:t>
            </a:r>
            <a:r>
              <a:rPr lang="el-GR" altLang="en-US" sz="2800">
                <a:solidFill>
                  <a:srgbClr val="FF0000"/>
                </a:solidFill>
              </a:rPr>
              <a:t>Ω</a:t>
            </a:r>
            <a:r>
              <a:rPr lang="en-US" altLang="en-US" sz="2800">
                <a:solidFill>
                  <a:srgbClr val="FF0000"/>
                </a:solidFill>
              </a:rPr>
              <a:t>  -</a:t>
            </a:r>
          </a:p>
          <a:p>
            <a:pPr marL="0" lvl="0" indent="0" eaLnBrk="1" hangingPunct="1"/>
            <a:endParaRPr lang="en-US" altLang="en-US" sz="2400"/>
          </a:p>
        </p:txBody>
      </p:sp>
      <p:sp>
        <p:nvSpPr>
          <p:cNvPr id="28680" name="TextBox 8"/>
          <p:cNvSpPr txBox="1"/>
          <p:nvPr/>
        </p:nvSpPr>
        <p:spPr>
          <a:xfrm>
            <a:off x="6324600" y="2438400"/>
            <a:ext cx="1017588" cy="1754188"/>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solidFill>
                  <a:srgbClr val="FF0000"/>
                </a:solidFill>
              </a:rPr>
              <a:t>      +</a:t>
            </a:r>
            <a:r>
              <a:rPr lang="en-US" altLang="en-US" sz="2800"/>
              <a:t> </a:t>
            </a:r>
          </a:p>
          <a:p>
            <a:pPr marL="0" lvl="0" indent="0" eaLnBrk="1" hangingPunct="1"/>
            <a:r>
              <a:rPr lang="en-US" altLang="en-US" sz="2800">
                <a:solidFill>
                  <a:srgbClr val="FF0000"/>
                </a:solidFill>
              </a:rPr>
              <a:t>I</a:t>
            </a:r>
            <a:r>
              <a:rPr lang="en-US" altLang="en-US" sz="2800" baseline="-25000">
                <a:solidFill>
                  <a:srgbClr val="FF0000"/>
                </a:solidFill>
              </a:rPr>
              <a:t>3</a:t>
            </a:r>
            <a:r>
              <a:rPr lang="en-US" altLang="en-US" sz="2800">
                <a:solidFill>
                  <a:srgbClr val="FF0000"/>
                </a:solidFill>
              </a:rPr>
              <a:t>∙4</a:t>
            </a:r>
            <a:r>
              <a:rPr lang="el-GR" altLang="en-US" sz="2800">
                <a:solidFill>
                  <a:srgbClr val="FF0000"/>
                </a:solidFill>
              </a:rPr>
              <a:t>Ω</a:t>
            </a:r>
            <a:endParaRPr lang="en-US" altLang="en-US" sz="2800">
              <a:solidFill>
                <a:srgbClr val="FF0000"/>
              </a:solidFill>
            </a:endParaRPr>
          </a:p>
          <a:p>
            <a:pPr marL="0" lvl="0" indent="0" eaLnBrk="1" hangingPunct="1"/>
            <a:r>
              <a:rPr lang="en-US" altLang="en-US" sz="2800">
                <a:solidFill>
                  <a:srgbClr val="FF0000"/>
                </a:solidFill>
              </a:rPr>
              <a:t>       -</a:t>
            </a:r>
          </a:p>
          <a:p>
            <a:pPr marL="0" lvl="0" indent="0" eaLnBrk="1" hangingPunct="1"/>
            <a:endParaRPr lang="en-US" altLang="en-US" sz="2400"/>
          </a:p>
        </p:txBody>
      </p:sp>
      <p:sp>
        <p:nvSpPr>
          <p:cNvPr id="28681" name="Oval 9"/>
          <p:cNvSpPr/>
          <p:nvPr/>
        </p:nvSpPr>
        <p:spPr>
          <a:xfrm>
            <a:off x="5029200" y="2438400"/>
            <a:ext cx="1981200" cy="1752600"/>
          </a:xfrm>
          <a:prstGeom prst="ellipse">
            <a:avLst/>
          </a:prstGeom>
          <a:noFill/>
          <a:ln w="28575">
            <a:solidFill>
              <a:srgbClr val="00B050"/>
            </a:solidFill>
            <a:miter lim="800000"/>
          </a:ln>
        </p:spPr>
        <p:txBody>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pic>
        <p:nvPicPr>
          <p:cNvPr id="28682" name="Picture 2" descr="RIMT University"/>
          <p:cNvPicPr>
            <a:picLocks noChangeAspect="1"/>
          </p:cNvPicPr>
          <p:nvPr/>
        </p:nvPicPr>
        <p:blipFill>
          <a:blip r:embed="rId3"/>
          <a:stretch>
            <a:fillRect/>
          </a:stretch>
        </p:blipFill>
        <p:spPr>
          <a:xfrm>
            <a:off x="6943725" y="180975"/>
            <a:ext cx="1970088" cy="895350"/>
          </a:xfrm>
          <a:prstGeom prst="rect">
            <a:avLst/>
          </a:prstGeom>
          <a:noFill/>
          <a:ln>
            <a:noFill/>
            <a:miter lim="800000"/>
          </a:ln>
        </p:spPr>
      </p:pic>
      <p:sp>
        <p:nvSpPr>
          <p:cNvPr id="28683" name="Rectangle 10">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8684" name="Rectangle 11"/>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85800" y="30480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sp>
        <p:nvSpPr>
          <p:cNvPr id="29699" name="Content Placeholder 2"/>
          <p:cNvSpPr>
            <a:spLocks noGrp="1"/>
          </p:cNvSpPr>
          <p:nvPr>
            <p:ph idx="1"/>
          </p:nvPr>
        </p:nvSpPr>
        <p:spPr>
          <a:xfrm>
            <a:off x="685800" y="1371600"/>
            <a:ext cx="7772400" cy="44958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a:t>We now have 3 equations in 3 unknowns, so we can solve for the currents through each resistor, that are used to find the voltage across each resistor</a:t>
            </a:r>
          </a:p>
          <a:p>
            <a:pPr lvl="0"/>
            <a:r>
              <a:rPr lang="en-US" altLang="en-US"/>
              <a:t>Since     </a:t>
            </a:r>
            <a:r>
              <a:rPr lang="en-US" altLang="en-US">
                <a:solidFill>
                  <a:schemeClr val="accent2"/>
                </a:solidFill>
              </a:rPr>
              <a:t>I</a:t>
            </a:r>
            <a:r>
              <a:rPr lang="en-US" altLang="en-US" baseline="-25000">
                <a:solidFill>
                  <a:schemeClr val="accent2"/>
                </a:solidFill>
              </a:rPr>
              <a:t>1</a:t>
            </a:r>
            <a:r>
              <a:rPr lang="en-US" altLang="en-US"/>
              <a:t> </a:t>
            </a:r>
            <a:r>
              <a:rPr lang="en-US" altLang="en-US">
                <a:solidFill>
                  <a:schemeClr val="accent2"/>
                </a:solidFill>
              </a:rPr>
              <a:t>-</a:t>
            </a:r>
            <a:r>
              <a:rPr lang="en-US" altLang="en-US"/>
              <a:t> </a:t>
            </a:r>
            <a:r>
              <a:rPr lang="en-US" altLang="en-US">
                <a:solidFill>
                  <a:schemeClr val="accent2"/>
                </a:solidFill>
              </a:rPr>
              <a:t>I</a:t>
            </a:r>
            <a:r>
              <a:rPr lang="en-US" altLang="en-US" baseline="-25000">
                <a:solidFill>
                  <a:schemeClr val="accent2"/>
                </a:solidFill>
              </a:rPr>
              <a:t>2</a:t>
            </a:r>
            <a:r>
              <a:rPr lang="en-US" altLang="en-US">
                <a:solidFill>
                  <a:schemeClr val="accent2"/>
                </a:solidFill>
              </a:rPr>
              <a:t> - I</a:t>
            </a:r>
            <a:r>
              <a:rPr lang="en-US" altLang="en-US" baseline="-25000">
                <a:solidFill>
                  <a:schemeClr val="accent2"/>
                </a:solidFill>
              </a:rPr>
              <a:t>3</a:t>
            </a:r>
            <a:r>
              <a:rPr lang="en-US" altLang="en-US">
                <a:solidFill>
                  <a:schemeClr val="accent2"/>
                </a:solidFill>
              </a:rPr>
              <a:t> = 0,     I</a:t>
            </a:r>
            <a:r>
              <a:rPr lang="en-US" altLang="en-US" baseline="-25000">
                <a:solidFill>
                  <a:schemeClr val="accent2"/>
                </a:solidFill>
              </a:rPr>
              <a:t>1</a:t>
            </a:r>
            <a:r>
              <a:rPr lang="en-US" altLang="en-US"/>
              <a:t> </a:t>
            </a:r>
            <a:r>
              <a:rPr lang="en-US" altLang="en-US">
                <a:solidFill>
                  <a:schemeClr val="accent2"/>
                </a:solidFill>
              </a:rPr>
              <a:t>=</a:t>
            </a:r>
            <a:r>
              <a:rPr lang="en-US" altLang="en-US"/>
              <a:t> </a:t>
            </a:r>
            <a:r>
              <a:rPr lang="en-US" altLang="en-US">
                <a:solidFill>
                  <a:schemeClr val="accent2"/>
                </a:solidFill>
              </a:rPr>
              <a:t>I</a:t>
            </a:r>
            <a:r>
              <a:rPr lang="en-US" altLang="en-US" baseline="-25000">
                <a:solidFill>
                  <a:schemeClr val="accent2"/>
                </a:solidFill>
              </a:rPr>
              <a:t>2</a:t>
            </a:r>
            <a:r>
              <a:rPr lang="en-US" altLang="en-US">
                <a:solidFill>
                  <a:schemeClr val="accent2"/>
                </a:solidFill>
              </a:rPr>
              <a:t> + I</a:t>
            </a:r>
            <a:r>
              <a:rPr lang="en-US" altLang="en-US" baseline="-25000">
                <a:solidFill>
                  <a:schemeClr val="accent2"/>
                </a:solidFill>
              </a:rPr>
              <a:t>3</a:t>
            </a:r>
            <a:r>
              <a:rPr lang="en-US" altLang="en-US">
                <a:solidFill>
                  <a:schemeClr val="accent2"/>
                </a:solidFill>
              </a:rPr>
              <a:t> </a:t>
            </a:r>
          </a:p>
          <a:p>
            <a:pPr lvl="0"/>
            <a:r>
              <a:rPr lang="en-US" altLang="en-US"/>
              <a:t>Substituting into the 1st KVL equation</a:t>
            </a:r>
          </a:p>
          <a:p>
            <a:pPr lvl="0">
              <a:buFontTx/>
              <a:buNone/>
            </a:pPr>
            <a:r>
              <a:rPr lang="en-US" altLang="en-US">
                <a:solidFill>
                  <a:schemeClr val="accent2"/>
                </a:solidFill>
              </a:rPr>
              <a:t>         -50 v + (I</a:t>
            </a:r>
            <a:r>
              <a:rPr lang="en-US" altLang="en-US" baseline="-25000">
                <a:solidFill>
                  <a:schemeClr val="accent2"/>
                </a:solidFill>
              </a:rPr>
              <a:t>2</a:t>
            </a:r>
            <a:r>
              <a:rPr lang="en-US" altLang="en-US">
                <a:solidFill>
                  <a:schemeClr val="accent2"/>
                </a:solidFill>
              </a:rPr>
              <a:t> + I</a:t>
            </a:r>
            <a:r>
              <a:rPr lang="en-US" altLang="en-US" baseline="-25000">
                <a:solidFill>
                  <a:schemeClr val="accent2"/>
                </a:solidFill>
              </a:rPr>
              <a:t>3</a:t>
            </a:r>
            <a:r>
              <a:rPr lang="en-US" altLang="en-US">
                <a:solidFill>
                  <a:schemeClr val="accent2"/>
                </a:solidFill>
              </a:rPr>
              <a:t>)∙10</a:t>
            </a:r>
            <a:r>
              <a:rPr lang="el-GR" altLang="en-US">
                <a:solidFill>
                  <a:schemeClr val="accent2"/>
                </a:solidFill>
              </a:rPr>
              <a:t>Ω</a:t>
            </a:r>
            <a:r>
              <a:rPr lang="en-US" altLang="en-US">
                <a:solidFill>
                  <a:schemeClr val="accent2"/>
                </a:solidFill>
              </a:rPr>
              <a:t>  + I</a:t>
            </a:r>
            <a:r>
              <a:rPr lang="en-US" altLang="en-US" baseline="-25000">
                <a:solidFill>
                  <a:schemeClr val="accent2"/>
                </a:solidFill>
              </a:rPr>
              <a:t>2</a:t>
            </a:r>
            <a:r>
              <a:rPr lang="en-US" altLang="en-US">
                <a:solidFill>
                  <a:schemeClr val="accent2"/>
                </a:solidFill>
              </a:rPr>
              <a:t>∙8</a:t>
            </a:r>
            <a:r>
              <a:rPr lang="el-GR" altLang="en-US">
                <a:solidFill>
                  <a:schemeClr val="accent2"/>
                </a:solidFill>
              </a:rPr>
              <a:t>Ω</a:t>
            </a:r>
            <a:r>
              <a:rPr lang="en-US" altLang="en-US">
                <a:solidFill>
                  <a:schemeClr val="accent2"/>
                </a:solidFill>
              </a:rPr>
              <a:t> = 0</a:t>
            </a:r>
          </a:p>
          <a:p>
            <a:pPr lvl="0">
              <a:buFontTx/>
              <a:buNone/>
            </a:pPr>
            <a:r>
              <a:rPr lang="en-US" altLang="en-US">
                <a:solidFill>
                  <a:schemeClr val="accent2"/>
                </a:solidFill>
              </a:rPr>
              <a:t>          or I</a:t>
            </a:r>
            <a:r>
              <a:rPr lang="en-US" altLang="en-US" baseline="-25000">
                <a:solidFill>
                  <a:schemeClr val="accent2"/>
                </a:solidFill>
              </a:rPr>
              <a:t>2</a:t>
            </a:r>
            <a:r>
              <a:rPr lang="en-US" altLang="en-US">
                <a:solidFill>
                  <a:schemeClr val="accent2"/>
                </a:solidFill>
              </a:rPr>
              <a:t>∙18 </a:t>
            </a:r>
            <a:r>
              <a:rPr lang="el-GR" altLang="en-US">
                <a:solidFill>
                  <a:schemeClr val="accent2"/>
                </a:solidFill>
              </a:rPr>
              <a:t>Ω</a:t>
            </a:r>
            <a:r>
              <a:rPr lang="en-US" altLang="en-US">
                <a:solidFill>
                  <a:schemeClr val="accent2"/>
                </a:solidFill>
              </a:rPr>
              <a:t> +  I</a:t>
            </a:r>
            <a:r>
              <a:rPr lang="en-US" altLang="en-US" baseline="-25000">
                <a:solidFill>
                  <a:schemeClr val="accent2"/>
                </a:solidFill>
              </a:rPr>
              <a:t>3</a:t>
            </a:r>
            <a:r>
              <a:rPr lang="en-US" altLang="en-US">
                <a:solidFill>
                  <a:schemeClr val="accent2"/>
                </a:solidFill>
              </a:rPr>
              <a:t>∙ 10 </a:t>
            </a:r>
            <a:r>
              <a:rPr lang="el-GR" altLang="en-US">
                <a:solidFill>
                  <a:schemeClr val="accent2"/>
                </a:solidFill>
              </a:rPr>
              <a:t>Ω</a:t>
            </a:r>
            <a:r>
              <a:rPr lang="en-US" altLang="en-US">
                <a:solidFill>
                  <a:schemeClr val="accent2"/>
                </a:solidFill>
              </a:rPr>
              <a:t> = 50 volts</a:t>
            </a:r>
          </a:p>
          <a:p>
            <a:pPr lvl="0"/>
            <a:endParaRPr lang="en-US" altLang="en-US">
              <a:solidFill>
                <a:schemeClr val="accent2"/>
              </a:solidFill>
            </a:endParaRPr>
          </a:p>
          <a:p>
            <a:pPr lvl="0"/>
            <a:endParaRPr lang="en-US" altLang="en-US">
              <a:solidFill>
                <a:schemeClr val="accent2"/>
              </a:solidFill>
            </a:endParaRPr>
          </a:p>
          <a:p>
            <a:pPr lvl="0"/>
            <a:endParaRPr lang="en-US" altLang="en-US">
              <a:solidFill>
                <a:schemeClr val="accent2"/>
              </a:solidFill>
            </a:endParaRPr>
          </a:p>
          <a:p>
            <a:pPr lvl="0"/>
            <a:endParaRPr lang="en-US" altLang="en-US"/>
          </a:p>
        </p:txBody>
      </p:sp>
      <p:pic>
        <p:nvPicPr>
          <p:cNvPr id="29700"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29701"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9702"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dur="50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anim calcmode="lin" valueType="num">
                                      <p:cBhvr additive="base">
                                        <p:cTn id="7"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dur="500" fill="hold" nodeType="withEffect">
                                  <p:stCondLst>
                                    <p:cond delay="0"/>
                                  </p:stCondLst>
                                  <p:childTnLst>
                                    <p:set>
                                      <p:cBhvr>
                                        <p:cTn id="10" dur="1" fill="hold">
                                          <p:stCondLst>
                                            <p:cond delay="0"/>
                                          </p:stCondLst>
                                        </p:cTn>
                                        <p:tgtEl>
                                          <p:spTgt spid="29699">
                                            <p:txEl>
                                              <p:pRg st="3" end="3"/>
                                            </p:txEl>
                                          </p:spTgt>
                                        </p:tgtEl>
                                        <p:attrNameLst>
                                          <p:attrName>style.visibility</p:attrName>
                                        </p:attrNameLst>
                                      </p:cBhvr>
                                      <p:to>
                                        <p:strVal val="visible"/>
                                      </p:to>
                                    </p:set>
                                    <p:anim calcmode="lin" valueType="num">
                                      <p:cBhvr additive="base">
                                        <p:cTn id="11"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dur="500" fill="hold" nodeType="clickEffect">
                                  <p:stCondLst>
                                    <p:cond delay="0"/>
                                  </p:stCondLst>
                                  <p:childTnLst>
                                    <p:set>
                                      <p:cBhvr>
                                        <p:cTn id="16" dur="1" fill="hold">
                                          <p:stCondLst>
                                            <p:cond delay="0"/>
                                          </p:stCondLst>
                                        </p:cTn>
                                        <p:tgtEl>
                                          <p:spTgt spid="29699">
                                            <p:txEl>
                                              <p:pRg st="4" end="4"/>
                                            </p:txEl>
                                          </p:spTgt>
                                        </p:tgtEl>
                                        <p:attrNameLst>
                                          <p:attrName>style.visibility</p:attrName>
                                        </p:attrNameLst>
                                      </p:cBhvr>
                                      <p:to>
                                        <p:strVal val="visible"/>
                                      </p:to>
                                    </p:set>
                                    <p:anim calcmode="lin" valueType="num">
                                      <p:cBhvr additive="base">
                                        <p:cTn id="17"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96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sp>
        <p:nvSpPr>
          <p:cNvPr id="30723" name="Content Placeholder 2"/>
          <p:cNvSpPr>
            <a:spLocks noGrp="1"/>
          </p:cNvSpPr>
          <p:nvPr>
            <p:ph idx="1"/>
          </p:nvPr>
        </p:nvSpPr>
        <p:spPr>
          <a:xfrm>
            <a:off x="457200" y="1600200"/>
            <a:ext cx="8229600" cy="4525963"/>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a:t>But from the 2</a:t>
            </a:r>
            <a:r>
              <a:rPr lang="en-US" altLang="en-US" baseline="30000"/>
              <a:t>nd</a:t>
            </a:r>
            <a:r>
              <a:rPr lang="en-US" altLang="en-US"/>
              <a:t> KVL equation,  I</a:t>
            </a:r>
            <a:r>
              <a:rPr lang="en-US" altLang="en-US" baseline="-25000"/>
              <a:t>2</a:t>
            </a:r>
            <a:r>
              <a:rPr lang="en-US" altLang="en-US"/>
              <a:t> = 1.25∙I</a:t>
            </a:r>
            <a:r>
              <a:rPr lang="en-US" altLang="en-US" baseline="-25000"/>
              <a:t>3</a:t>
            </a:r>
            <a:endParaRPr lang="en-US" altLang="en-US"/>
          </a:p>
          <a:p>
            <a:pPr lvl="0"/>
            <a:r>
              <a:rPr lang="en-US" altLang="en-US"/>
              <a:t>Substituting into 1</a:t>
            </a:r>
            <a:r>
              <a:rPr lang="en-US" altLang="en-US" baseline="30000"/>
              <a:t>st</a:t>
            </a:r>
            <a:r>
              <a:rPr lang="en-US" altLang="en-US"/>
              <a:t> KVL equation:</a:t>
            </a:r>
          </a:p>
          <a:p>
            <a:pPr lvl="0">
              <a:buFontTx/>
              <a:buNone/>
            </a:pPr>
            <a:r>
              <a:rPr lang="en-US" altLang="en-US"/>
              <a:t>   (1.25 ∙ I</a:t>
            </a:r>
            <a:r>
              <a:rPr lang="en-US" altLang="en-US" baseline="-25000"/>
              <a:t>3</a:t>
            </a:r>
            <a:r>
              <a:rPr lang="en-US" altLang="en-US"/>
              <a:t>)∙18 </a:t>
            </a:r>
            <a:r>
              <a:rPr lang="el-GR" altLang="en-US"/>
              <a:t>Ω</a:t>
            </a:r>
            <a:r>
              <a:rPr lang="en-US" altLang="en-US"/>
              <a:t> +  I</a:t>
            </a:r>
            <a:r>
              <a:rPr lang="en-US" altLang="en-US" baseline="-25000"/>
              <a:t>3 </a:t>
            </a:r>
            <a:r>
              <a:rPr lang="en-US" altLang="en-US"/>
              <a:t>∙ 10 </a:t>
            </a:r>
            <a:r>
              <a:rPr lang="el-GR" altLang="en-US"/>
              <a:t>Ω</a:t>
            </a:r>
            <a:r>
              <a:rPr lang="en-US" altLang="en-US"/>
              <a:t> = 50 volts</a:t>
            </a:r>
          </a:p>
          <a:p>
            <a:pPr lvl="0">
              <a:buFontTx/>
              <a:buNone/>
            </a:pPr>
            <a:r>
              <a:rPr lang="en-US" altLang="en-US"/>
              <a:t>   Or:  I</a:t>
            </a:r>
            <a:r>
              <a:rPr lang="en-US" altLang="en-US" baseline="-25000"/>
              <a:t>3 </a:t>
            </a:r>
            <a:r>
              <a:rPr lang="en-US" altLang="en-US"/>
              <a:t>∙ 22.5 </a:t>
            </a:r>
            <a:r>
              <a:rPr lang="el-GR" altLang="en-US"/>
              <a:t>Ω</a:t>
            </a:r>
            <a:r>
              <a:rPr lang="en-US" altLang="en-US"/>
              <a:t> +  I</a:t>
            </a:r>
            <a:r>
              <a:rPr lang="en-US" altLang="en-US" baseline="-25000"/>
              <a:t>3 </a:t>
            </a:r>
            <a:r>
              <a:rPr lang="en-US" altLang="en-US"/>
              <a:t>∙ 10 </a:t>
            </a:r>
            <a:r>
              <a:rPr lang="el-GR" altLang="en-US"/>
              <a:t>Ω</a:t>
            </a:r>
            <a:r>
              <a:rPr lang="en-US" altLang="en-US"/>
              <a:t> = 50 volts</a:t>
            </a:r>
          </a:p>
          <a:p>
            <a:pPr lvl="0">
              <a:buFontTx/>
              <a:buNone/>
            </a:pPr>
            <a:r>
              <a:rPr lang="en-US" altLang="en-US"/>
              <a:t>   Or:  I</a:t>
            </a:r>
            <a:r>
              <a:rPr lang="en-US" altLang="en-US" baseline="-25000"/>
              <a:t>3</a:t>
            </a:r>
            <a:r>
              <a:rPr lang="en-US" altLang="en-US"/>
              <a:t>∙ 32.5 </a:t>
            </a:r>
            <a:r>
              <a:rPr lang="el-GR" altLang="en-US"/>
              <a:t>Ω</a:t>
            </a:r>
            <a:r>
              <a:rPr lang="en-US" altLang="en-US"/>
              <a:t> = 50 volts</a:t>
            </a:r>
          </a:p>
          <a:p>
            <a:pPr lvl="0">
              <a:buFontTx/>
              <a:buNone/>
            </a:pPr>
            <a:r>
              <a:rPr lang="en-US" altLang="en-US"/>
              <a:t>   Or:  I</a:t>
            </a:r>
            <a:r>
              <a:rPr lang="en-US" altLang="en-US" baseline="-25000"/>
              <a:t>3</a:t>
            </a:r>
            <a:r>
              <a:rPr lang="en-US" altLang="en-US"/>
              <a:t> = 50 volts/32.5 </a:t>
            </a:r>
            <a:r>
              <a:rPr lang="el-GR" altLang="en-US"/>
              <a:t>Ω</a:t>
            </a:r>
            <a:endParaRPr lang="en-US" altLang="en-US"/>
          </a:p>
          <a:p>
            <a:pPr lvl="0">
              <a:buFontTx/>
              <a:buNone/>
            </a:pPr>
            <a:r>
              <a:rPr lang="en-US" altLang="en-US"/>
              <a:t>   Or:  I</a:t>
            </a:r>
            <a:r>
              <a:rPr lang="en-US" altLang="en-US" baseline="-25000"/>
              <a:t>3</a:t>
            </a:r>
            <a:r>
              <a:rPr lang="en-US" altLang="en-US"/>
              <a:t> = 1.538 amps</a:t>
            </a:r>
          </a:p>
          <a:p>
            <a:pPr lvl="0"/>
            <a:endParaRPr lang="en-US" altLang="en-US">
              <a:solidFill>
                <a:schemeClr val="accent2"/>
              </a:solidFill>
            </a:endParaRPr>
          </a:p>
          <a:p>
            <a:pPr lvl="0"/>
            <a:endParaRPr lang="en-US" altLang="en-US">
              <a:solidFill>
                <a:schemeClr val="accent2"/>
              </a:solidFill>
            </a:endParaRPr>
          </a:p>
          <a:p>
            <a:pPr lvl="0"/>
            <a:endParaRPr lang="en-US" altLang="en-US"/>
          </a:p>
        </p:txBody>
      </p:sp>
      <p:pic>
        <p:nvPicPr>
          <p:cNvPr id="30724"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30725"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30726"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dur="50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 calcmode="lin" valueType="num">
                                      <p:cBhvr additive="base">
                                        <p:cTn id="7"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dur="500" fill="hold" nodeType="with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anim calcmode="lin" valueType="num">
                                      <p:cBhvr additive="base">
                                        <p:cTn id="11"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dur="500" fill="hold" nodeType="clickEffect">
                                  <p:stCondLst>
                                    <p:cond delay="0"/>
                                  </p:stCondLst>
                                  <p:childTnLst>
                                    <p:set>
                                      <p:cBhvr>
                                        <p:cTn id="16" dur="1" fill="hold">
                                          <p:stCondLst>
                                            <p:cond delay="0"/>
                                          </p:stCondLst>
                                        </p:cTn>
                                        <p:tgtEl>
                                          <p:spTgt spid="30723">
                                            <p:txEl>
                                              <p:pRg st="3" end="3"/>
                                            </p:txEl>
                                          </p:spTgt>
                                        </p:tgtEl>
                                        <p:attrNameLst>
                                          <p:attrName>style.visibility</p:attrName>
                                        </p:attrNameLst>
                                      </p:cBhvr>
                                      <p:to>
                                        <p:strVal val="visible"/>
                                      </p:to>
                                    </p:set>
                                    <p:anim calcmode="lin" valueType="num">
                                      <p:cBhvr additive="base">
                                        <p:cTn id="17"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dur="500" fill="hold" nodeType="click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anim calcmode="lin" valueType="num">
                                      <p:cBhvr additive="base">
                                        <p:cTn id="23"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dur="500" fill="hold" nodeType="clickEffect">
                                  <p:stCondLst>
                                    <p:cond delay="0"/>
                                  </p:stCondLst>
                                  <p:childTnLst>
                                    <p:set>
                                      <p:cBhvr>
                                        <p:cTn id="28" dur="1" fill="hold">
                                          <p:stCondLst>
                                            <p:cond delay="0"/>
                                          </p:stCondLst>
                                        </p:cTn>
                                        <p:tgtEl>
                                          <p:spTgt spid="30723">
                                            <p:txEl>
                                              <p:pRg st="5" end="5"/>
                                            </p:txEl>
                                          </p:spTgt>
                                        </p:tgtEl>
                                        <p:attrNameLst>
                                          <p:attrName>style.visibility</p:attrName>
                                        </p:attrNameLst>
                                      </p:cBhvr>
                                      <p:to>
                                        <p:strVal val="visible"/>
                                      </p:to>
                                    </p:set>
                                    <p:anim calcmode="lin" valueType="num">
                                      <p:cBhvr additive="base">
                                        <p:cTn id="29"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dur="500" fill="hold" nodeType="clickEffect">
                                  <p:stCondLst>
                                    <p:cond delay="0"/>
                                  </p:stCondLst>
                                  <p:childTnLst>
                                    <p:set>
                                      <p:cBhvr>
                                        <p:cTn id="34" dur="1" fill="hold">
                                          <p:stCondLst>
                                            <p:cond delay="0"/>
                                          </p:stCondLst>
                                        </p:cTn>
                                        <p:tgtEl>
                                          <p:spTgt spid="30723">
                                            <p:txEl>
                                              <p:pRg st="6" end="6"/>
                                            </p:txEl>
                                          </p:spTgt>
                                        </p:tgtEl>
                                        <p:attrNameLst>
                                          <p:attrName>style.visibility</p:attrName>
                                        </p:attrNameLst>
                                      </p:cBhvr>
                                      <p:to>
                                        <p:strVal val="visible"/>
                                      </p:to>
                                    </p:set>
                                    <p:anim calcmode="lin" valueType="num">
                                      <p:cBhvr additive="base">
                                        <p:cTn id="35"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07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Example Circuit</a:t>
            </a:r>
          </a:p>
        </p:txBody>
      </p:sp>
      <p:sp>
        <p:nvSpPr>
          <p:cNvPr id="31747" name="Content Placeholder 2"/>
          <p:cNvSpPr>
            <a:spLocks noGrp="1"/>
          </p:cNvSpPr>
          <p:nvPr>
            <p:ph idx="1"/>
          </p:nvPr>
        </p:nvSpPr>
        <p:spPr>
          <a:xfrm>
            <a:off x="457200" y="1600200"/>
            <a:ext cx="8229600" cy="4525963"/>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a:t>Since  I</a:t>
            </a:r>
            <a:r>
              <a:rPr lang="en-US" altLang="en-US" baseline="-25000"/>
              <a:t>3</a:t>
            </a:r>
            <a:r>
              <a:rPr lang="en-US" altLang="en-US"/>
              <a:t> = 1.538 amps</a:t>
            </a:r>
          </a:p>
          <a:p>
            <a:pPr lvl="0">
              <a:buFontTx/>
              <a:buNone/>
            </a:pPr>
            <a:r>
              <a:rPr lang="en-US" altLang="en-US"/>
              <a:t>    I</a:t>
            </a:r>
            <a:r>
              <a:rPr lang="en-US" altLang="en-US" baseline="-25000"/>
              <a:t>2</a:t>
            </a:r>
            <a:r>
              <a:rPr lang="en-US" altLang="en-US"/>
              <a:t> = 1.25∙I</a:t>
            </a:r>
            <a:r>
              <a:rPr lang="en-US" altLang="en-US" baseline="-25000"/>
              <a:t>3 </a:t>
            </a:r>
            <a:r>
              <a:rPr lang="en-US" altLang="en-US"/>
              <a:t>= 1.923 amps</a:t>
            </a:r>
          </a:p>
          <a:p>
            <a:pPr lvl="0"/>
            <a:r>
              <a:rPr lang="en-US" altLang="en-US"/>
              <a:t>Since I</a:t>
            </a:r>
            <a:r>
              <a:rPr lang="en-US" altLang="en-US" baseline="-25000"/>
              <a:t>1</a:t>
            </a:r>
            <a:r>
              <a:rPr lang="en-US" altLang="en-US"/>
              <a:t> = I</a:t>
            </a:r>
            <a:r>
              <a:rPr lang="en-US" altLang="en-US" baseline="-25000"/>
              <a:t>2</a:t>
            </a:r>
            <a:r>
              <a:rPr lang="en-US" altLang="en-US"/>
              <a:t> + I</a:t>
            </a:r>
            <a:r>
              <a:rPr lang="en-US" altLang="en-US" baseline="-25000"/>
              <a:t>3, </a:t>
            </a:r>
            <a:r>
              <a:rPr lang="en-US" altLang="en-US"/>
              <a:t> I</a:t>
            </a:r>
            <a:r>
              <a:rPr lang="en-US" altLang="en-US" baseline="-25000"/>
              <a:t>1</a:t>
            </a:r>
            <a:r>
              <a:rPr lang="en-US" altLang="en-US"/>
              <a:t> = 3.461 amps</a:t>
            </a:r>
          </a:p>
          <a:p>
            <a:pPr lvl="0"/>
            <a:r>
              <a:rPr lang="en-US" altLang="en-US"/>
              <a:t>The voltages across the resistors:</a:t>
            </a:r>
          </a:p>
          <a:p>
            <a:pPr lvl="1">
              <a:buFontTx/>
              <a:buNone/>
            </a:pPr>
            <a:r>
              <a:rPr lang="en-US" altLang="en-US"/>
              <a:t>I</a:t>
            </a:r>
            <a:r>
              <a:rPr lang="en-US" altLang="en-US" baseline="-25000"/>
              <a:t>1</a:t>
            </a:r>
            <a:r>
              <a:rPr lang="en-US" altLang="en-US"/>
              <a:t>∙10</a:t>
            </a:r>
            <a:r>
              <a:rPr lang="el-GR" altLang="en-US"/>
              <a:t>Ω</a:t>
            </a:r>
            <a:r>
              <a:rPr lang="en-US" altLang="en-US"/>
              <a:t> = 34.61 volts</a:t>
            </a:r>
          </a:p>
          <a:p>
            <a:pPr lvl="1">
              <a:buFontTx/>
              <a:buNone/>
            </a:pPr>
            <a:r>
              <a:rPr lang="en-US" altLang="en-US"/>
              <a:t>I</a:t>
            </a:r>
            <a:r>
              <a:rPr lang="en-US" altLang="en-US" baseline="-25000"/>
              <a:t>2</a:t>
            </a:r>
            <a:r>
              <a:rPr lang="en-US" altLang="en-US"/>
              <a:t>∙8</a:t>
            </a:r>
            <a:r>
              <a:rPr lang="el-GR" altLang="en-US"/>
              <a:t>Ω</a:t>
            </a:r>
            <a:r>
              <a:rPr lang="en-US" altLang="en-US"/>
              <a:t> =  15.38 volts</a:t>
            </a:r>
          </a:p>
          <a:p>
            <a:pPr lvl="1">
              <a:buFontTx/>
              <a:buNone/>
            </a:pPr>
            <a:r>
              <a:rPr lang="en-US" altLang="en-US"/>
              <a:t>I</a:t>
            </a:r>
            <a:r>
              <a:rPr lang="en-US" altLang="en-US" baseline="-25000"/>
              <a:t>3</a:t>
            </a:r>
            <a:r>
              <a:rPr lang="en-US" altLang="en-US"/>
              <a:t>∙6</a:t>
            </a:r>
            <a:r>
              <a:rPr lang="el-GR" altLang="en-US"/>
              <a:t>Ω</a:t>
            </a:r>
            <a:r>
              <a:rPr lang="en-US" altLang="en-US"/>
              <a:t> = 9.23 volts</a:t>
            </a:r>
          </a:p>
          <a:p>
            <a:pPr lvl="1">
              <a:buFontTx/>
              <a:buNone/>
            </a:pPr>
            <a:r>
              <a:rPr lang="en-US" altLang="en-US"/>
              <a:t>I</a:t>
            </a:r>
            <a:r>
              <a:rPr lang="en-US" altLang="en-US" baseline="-25000"/>
              <a:t>3</a:t>
            </a:r>
            <a:r>
              <a:rPr lang="en-US" altLang="en-US"/>
              <a:t>∙4</a:t>
            </a:r>
            <a:r>
              <a:rPr lang="el-GR" altLang="en-US"/>
              <a:t>Ω</a:t>
            </a:r>
            <a:r>
              <a:rPr lang="en-US" altLang="en-US"/>
              <a:t> = 6.15 volts </a:t>
            </a:r>
          </a:p>
          <a:p>
            <a:pPr lvl="0"/>
            <a:endParaRPr lang="en-US" altLang="en-US"/>
          </a:p>
        </p:txBody>
      </p:sp>
      <p:pic>
        <p:nvPicPr>
          <p:cNvPr id="31748"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31749"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31750"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dur="50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anim calcmode="lin" valueType="num">
                                      <p:cBhvr additive="base">
                                        <p:cTn id="7"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dur="500" fill="hold" nodeType="clickEffect">
                                  <p:stCondLst>
                                    <p:cond delay="0"/>
                                  </p:stCondLst>
                                  <p:childTnLst>
                                    <p:set>
                                      <p:cBhvr>
                                        <p:cTn id="12" dur="1" fill="hold">
                                          <p:stCondLst>
                                            <p:cond delay="0"/>
                                          </p:stCondLst>
                                        </p:cTn>
                                        <p:tgtEl>
                                          <p:spTgt spid="31747">
                                            <p:txEl>
                                              <p:pRg st="3" end="3"/>
                                            </p:txEl>
                                          </p:spTgt>
                                        </p:tgtEl>
                                        <p:attrNameLst>
                                          <p:attrName>style.visibility</p:attrName>
                                        </p:attrNameLst>
                                      </p:cBhvr>
                                      <p:to>
                                        <p:strVal val="visible"/>
                                      </p:to>
                                    </p:set>
                                    <p:anim calcmode="lin" valueType="num">
                                      <p:cBhvr additive="base">
                                        <p:cTn id="13" dur="5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dur="500" fill="hold" nodeType="withEffect">
                                  <p:stCondLst>
                                    <p:cond delay="0"/>
                                  </p:stCondLst>
                                  <p:childTnLst>
                                    <p:set>
                                      <p:cBhvr>
                                        <p:cTn id="16" dur="1" fill="hold">
                                          <p:stCondLst>
                                            <p:cond delay="0"/>
                                          </p:stCondLst>
                                        </p:cTn>
                                        <p:tgtEl>
                                          <p:spTgt spid="31747">
                                            <p:txEl>
                                              <p:pRg st="4" end="4"/>
                                            </p:txEl>
                                          </p:spTgt>
                                        </p:tgtEl>
                                        <p:attrNameLst>
                                          <p:attrName>style.visibility</p:attrName>
                                        </p:attrNameLst>
                                      </p:cBhvr>
                                      <p:to>
                                        <p:strVal val="visible"/>
                                      </p:to>
                                    </p:set>
                                    <p:anim calcmode="lin" valueType="num">
                                      <p:cBhvr additive="base">
                                        <p:cTn id="17"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1747">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dur="500" fill="hold" nodeType="withEffect">
                                  <p:stCondLst>
                                    <p:cond delay="0"/>
                                  </p:stCondLst>
                                  <p:childTnLst>
                                    <p:set>
                                      <p:cBhvr>
                                        <p:cTn id="20" dur="1" fill="hold">
                                          <p:stCondLst>
                                            <p:cond delay="0"/>
                                          </p:stCondLst>
                                        </p:cTn>
                                        <p:tgtEl>
                                          <p:spTgt spid="31747">
                                            <p:txEl>
                                              <p:pRg st="5" end="5"/>
                                            </p:txEl>
                                          </p:spTgt>
                                        </p:tgtEl>
                                        <p:attrNameLst>
                                          <p:attrName>style.visibility</p:attrName>
                                        </p:attrNameLst>
                                      </p:cBhvr>
                                      <p:to>
                                        <p:strVal val="visible"/>
                                      </p:to>
                                    </p:set>
                                    <p:anim calcmode="lin" valueType="num">
                                      <p:cBhvr additive="base">
                                        <p:cTn id="21" dur="500" fill="hold"/>
                                        <p:tgtEl>
                                          <p:spTgt spid="31747">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1747">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dur="500" fill="hold" nodeType="withEffect">
                                  <p:stCondLst>
                                    <p:cond delay="0"/>
                                  </p:stCondLst>
                                  <p:childTnLst>
                                    <p:set>
                                      <p:cBhvr>
                                        <p:cTn id="24" dur="1" fill="hold">
                                          <p:stCondLst>
                                            <p:cond delay="0"/>
                                          </p:stCondLst>
                                        </p:cTn>
                                        <p:tgtEl>
                                          <p:spTgt spid="31747">
                                            <p:txEl>
                                              <p:pRg st="6" end="6"/>
                                            </p:txEl>
                                          </p:spTgt>
                                        </p:tgtEl>
                                        <p:attrNameLst>
                                          <p:attrName>style.visibility</p:attrName>
                                        </p:attrNameLst>
                                      </p:cBhvr>
                                      <p:to>
                                        <p:strVal val="visible"/>
                                      </p:to>
                                    </p:set>
                                    <p:anim calcmode="lin" valueType="num">
                                      <p:cBhvr additive="base">
                                        <p:cTn id="25" dur="5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dur="500" fill="hold" nodeType="withEffect">
                                  <p:stCondLst>
                                    <p:cond delay="0"/>
                                  </p:stCondLst>
                                  <p:childTnLst>
                                    <p:set>
                                      <p:cBhvr>
                                        <p:cTn id="28" dur="1" fill="hold">
                                          <p:stCondLst>
                                            <p:cond delay="0"/>
                                          </p:stCondLst>
                                        </p:cTn>
                                        <p:tgtEl>
                                          <p:spTgt spid="31747">
                                            <p:txEl>
                                              <p:pRg st="7" end="7"/>
                                            </p:txEl>
                                          </p:spTgt>
                                        </p:tgtEl>
                                        <p:attrNameLst>
                                          <p:attrName>style.visibility</p:attrName>
                                        </p:attrNameLst>
                                      </p:cBhvr>
                                      <p:to>
                                        <p:strVal val="visible"/>
                                      </p:to>
                                    </p:set>
                                    <p:anim calcmode="lin" valueType="num">
                                      <p:cBhvr additive="base">
                                        <p:cTn id="29" dur="500" fill="hold"/>
                                        <p:tgtEl>
                                          <p:spTgt spid="31747">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174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p:nvPr/>
        </p:nvSpPr>
        <p:spPr>
          <a:xfrm>
            <a:off x="365125" y="130175"/>
            <a:ext cx="184150" cy="9144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sz="5400" b="0"/>
          </a:p>
        </p:txBody>
      </p:sp>
      <p:sp>
        <p:nvSpPr>
          <p:cNvPr id="13315"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3316"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pic>
        <p:nvPicPr>
          <p:cNvPr id="13317"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13318" name="Title 3"/>
          <p:cNvSpPr txBox="1"/>
          <p:nvPr/>
        </p:nvSpPr>
        <p:spPr>
          <a:xfrm>
            <a:off x="685800" y="228600"/>
            <a:ext cx="7772400" cy="914400"/>
          </a:xfrm>
          <a:prstGeom prst="rect">
            <a:avLst/>
          </a:prstGeom>
        </p:spPr>
        <p:txBody>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en-US" sz="44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Basic Terms</a:t>
            </a:r>
          </a:p>
        </p:txBody>
      </p:sp>
      <p:sp>
        <p:nvSpPr>
          <p:cNvPr id="13319" name="Content Placeholder 2"/>
          <p:cNvSpPr txBox="1"/>
          <p:nvPr/>
        </p:nvSpPr>
        <p:spPr>
          <a:xfrm>
            <a:off x="152400" y="990600"/>
            <a:ext cx="8839200" cy="5638800"/>
          </a:xfrm>
          <a:prstGeom prst="rect">
            <a:avLst/>
          </a:prstGeom>
        </p:spPr>
        <p:txBody>
          <a:bodyPr vert="horz" lIns="91440" tIns="45720" rIns="91440" bIns="45720" rtlCol="0">
            <a:norm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342900" marR="0" lvl="0" indent="-342900" algn="l" defTabSz="914400" rtl="0" eaLnBrk="1" fontAlgn="auto" latinLnBrk="0" hangingPunct="1">
              <a:lnSpc>
                <a:spcPct val="100000"/>
              </a:lnSpc>
              <a:spcBef>
                <a:spcPct val="20000"/>
              </a:spcBef>
              <a:spcAft>
                <a:spcPct val="0"/>
              </a:spcAft>
              <a:buClrTx/>
              <a:buSzTx/>
              <a:buFontTx/>
              <a:buNone/>
              <a:defRPr/>
            </a:pPr>
            <a:r>
              <a:rPr kumimoji="0" lang="en-US" altLang="en-US" sz="1800" b="1" i="0" u="none" strike="noStrike" kern="1200" cap="none" spc="0" normalizeH="0" baseline="0" noProof="0" smtClean="0">
                <a:ln>
                  <a:noFill/>
                </a:ln>
                <a:solidFill>
                  <a:schemeClr val="tx1"/>
                </a:solidFill>
                <a:effectLst/>
                <a:uLnTx/>
                <a:uFillTx/>
                <a:latin typeface="+mn-lt" pitchFamily="34" charset="0"/>
                <a:ea typeface="+mn-ea" pitchFamily="34" charset="0"/>
                <a:cs typeface="+mn-cs"/>
              </a:rPr>
              <a:t>      Linear elements : </a:t>
            </a: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In an electric circuit, a linear element is an electrical element with a linear relationship between current and voltage. Resistors are the most common example of a linear element; other examples include capacitors, inductors, and transformers.</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1" i="0" u="none" strike="noStrike" kern="1200" cap="none" spc="0" normalizeH="0" baseline="0" noProof="0" smtClean="0">
                <a:ln>
                  <a:noFill/>
                </a:ln>
                <a:solidFill>
                  <a:schemeClr val="tx1"/>
                </a:solidFill>
                <a:effectLst/>
                <a:uLnTx/>
                <a:uFillTx/>
                <a:latin typeface="+mn-lt" pitchFamily="34" charset="0"/>
                <a:ea typeface="+mn-ea" pitchFamily="34" charset="0"/>
                <a:cs typeface="+mn-cs"/>
              </a:rPr>
              <a:t>Nonlinear Elements :</a:t>
            </a: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A nonlinear element is one which does not have a linear input/output relation. In a diode, for example, the current is a non-linear function of the voltage.Most semiconductor devices have non-linear characteristics.</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1" i="0" u="none" strike="noStrike" kern="1200" cap="none" spc="0" normalizeH="0" baseline="0" noProof="0" smtClean="0">
                <a:ln>
                  <a:noFill/>
                </a:ln>
                <a:solidFill>
                  <a:schemeClr val="tx1"/>
                </a:solidFill>
                <a:effectLst/>
                <a:uLnTx/>
                <a:uFillTx/>
                <a:latin typeface="+mn-lt" pitchFamily="34" charset="0"/>
                <a:ea typeface="+mn-ea" pitchFamily="34" charset="0"/>
                <a:cs typeface="+mn-cs"/>
              </a:rPr>
              <a:t>Active Elements :</a:t>
            </a: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The elements which generates or produces electrical energy are called active elements. Some of the examples are batteries, generators,transistors,operational amplifiers,vacuum tubes etc.</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1" i="0" u="none" strike="noStrike" kern="1200" cap="none" spc="0" normalizeH="0" baseline="0" noProof="0" smtClean="0">
                <a:ln>
                  <a:noFill/>
                </a:ln>
                <a:solidFill>
                  <a:schemeClr val="tx1"/>
                </a:solidFill>
                <a:effectLst/>
                <a:uLnTx/>
                <a:uFillTx/>
                <a:latin typeface="+mn-lt" pitchFamily="34" charset="0"/>
                <a:ea typeface="+mn-ea" pitchFamily="34" charset="0"/>
                <a:cs typeface="+mn-cs"/>
              </a:rPr>
              <a:t>Passive Elements :</a:t>
            </a: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All elements which consume rather than produce energy are called passive elements, like resistors,inductors and capacitors.</a:t>
            </a:r>
            <a:br>
              <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br>
            <a:endParaRPr kumimoji="0" lang="en-US" altLang="en-US" sz="1800" b="0" i="0" u="none" strike="noStrike" kern="1200" cap="none" spc="0" normalizeH="0" baseline="0" noProof="0" smtClean="0">
              <a:ln>
                <a:noFill/>
              </a:ln>
              <a:solidFill>
                <a:schemeClr val="tx1"/>
              </a:solidFill>
              <a:effectLst/>
              <a:uLnTx/>
              <a:uFillTx/>
              <a:latin typeface="+mn-lt" pitchFamily="34" charset="0"/>
              <a:ea typeface="+mn-ea" pitchFamily="34" charset="0"/>
              <a:cs typeface="+mn-cs"/>
            </a:endParaRPr>
          </a:p>
          <a:p>
            <a:pPr marL="342900" marR="0" lvl="0" indent="-342900" algn="l" defTabSz="914400" rtl="0" eaLnBrk="1" fontAlgn="auto" latinLnBrk="0" hangingPunct="1">
              <a:lnSpc>
                <a:spcPct val="100000"/>
              </a:lnSpc>
              <a:spcBef>
                <a:spcPct val="20000"/>
              </a:spcBef>
              <a:spcAft>
                <a:spcPct val="0"/>
              </a:spcAft>
              <a:buClrTx/>
              <a:buSzTx/>
              <a:buFontTx/>
              <a:buNone/>
              <a:defRPr/>
            </a:pPr>
            <a:endParaRPr kumimoji="0" lang="en-US" altLang="en-US" sz="1800" b="0" i="0" u="none" strike="noStrike" kern="1200" cap="none" spc="0" normalizeH="0" baseline="0" noProof="0" smtClean="0">
              <a:ln>
                <a:noFill/>
              </a:ln>
              <a:solidFill>
                <a:schemeClr val="tx1"/>
              </a:solidFill>
              <a:effectLst/>
              <a:uLnTx/>
              <a:uFillTx/>
              <a:latin typeface="+mn-lt"/>
              <a:ea typeface="+mn-ea"/>
              <a:cs typeface="+mn-cs"/>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609600" y="1371600"/>
            <a:ext cx="7772400" cy="51816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sz="2000"/>
              <a:t>In unilateral element, voltage – current relation is not same for both the direction. Example: Diode, Transistors.</a:t>
            </a:r>
          </a:p>
          <a:p>
            <a:pPr lvl="0"/>
            <a:r>
              <a:rPr lang="en-US" altLang="en-US" sz="2000"/>
              <a:t>In bilateral element, voltage – current relation is same for both the direction. Example: Resistor</a:t>
            </a:r>
          </a:p>
          <a:p>
            <a:pPr lvl="0"/>
            <a:r>
              <a:rPr lang="en-US" altLang="en-US" sz="2000"/>
              <a:t>The voltage generated by the source does not vary with any circuit quantity. It is only a function of time. Such a source is called an ideal voltage Source.</a:t>
            </a:r>
          </a:p>
          <a:p>
            <a:pPr lvl="0"/>
            <a:r>
              <a:rPr lang="en-US" altLang="en-US" sz="2000"/>
              <a:t>The current generated by the source does not vary with any circuit quantity. It is only a function of time. Such a source is called as an ideal current source.</a:t>
            </a:r>
          </a:p>
          <a:p>
            <a:pPr lvl="0"/>
            <a:r>
              <a:rPr lang="en-US" altLang="en-US" sz="2000" b="1"/>
              <a:t>Resistance : </a:t>
            </a:r>
            <a:r>
              <a:rPr lang="en-US" altLang="en-US" sz="2000"/>
              <a:t>It is the property of a substance which opposes the flow of current through it. The resistance of element is denoted by the symbol “R”. It is measured in Ohms. R = PL / A Ω</a:t>
            </a:r>
          </a:p>
        </p:txBody>
      </p:sp>
      <p:pic>
        <p:nvPicPr>
          <p:cNvPr id="15363"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15364" name="Rectangle 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5365" name="Rectangle 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4"/>
          <p:cNvSpPr txBox="1"/>
          <p:nvPr/>
        </p:nvSpPr>
        <p:spPr>
          <a:xfrm>
            <a:off x="2971800" y="228600"/>
            <a:ext cx="2286000" cy="4572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Ohm’s Law</a:t>
            </a:r>
            <a:r>
              <a:rPr lang="en-US" altLang="en-US" sz="2400"/>
              <a:t>:</a:t>
            </a:r>
          </a:p>
        </p:txBody>
      </p:sp>
      <p:sp>
        <p:nvSpPr>
          <p:cNvPr id="1028" name="Text Box 6"/>
          <p:cNvSpPr txBox="1"/>
          <p:nvPr/>
        </p:nvSpPr>
        <p:spPr>
          <a:xfrm>
            <a:off x="381000" y="990600"/>
            <a:ext cx="8534400" cy="10160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b="0"/>
              <a:t>The current flowing through the electric circuit is directly proportional to the potential difference across the circuit and inversely proportional to the resistance of the circuit, provided the temperature remains constant. </a:t>
            </a:r>
          </a:p>
        </p:txBody>
      </p:sp>
      <p:graphicFrame>
        <p:nvGraphicFramePr>
          <p:cNvPr id="1026" name="Object 7"/>
          <p:cNvGraphicFramePr>
            <a:graphicFrameLocks noChangeAspect="1"/>
          </p:cNvGraphicFramePr>
          <p:nvPr/>
        </p:nvGraphicFramePr>
        <p:xfrm>
          <a:off x="1447800" y="2590800"/>
          <a:ext cx="5257800" cy="3303588"/>
        </p:xfrm>
        <a:graphic>
          <a:graphicData uri="http://schemas.openxmlformats.org/presentationml/2006/ole">
            <p:oleObj spid="_x0000_s1026" name="SmartDraw" r:id="rId3" imgW="3986784" imgH="2505456" progId="">
              <p:embed/>
            </p:oleObj>
          </a:graphicData>
        </a:graphic>
      </p:graphicFrame>
      <p:sp>
        <p:nvSpPr>
          <p:cNvPr id="1029" name="Text Box 8"/>
          <p:cNvSpPr txBox="1"/>
          <p:nvPr/>
        </p:nvSpPr>
        <p:spPr>
          <a:xfrm>
            <a:off x="7058025" y="2986088"/>
            <a:ext cx="66992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(2.1)</a:t>
            </a:r>
          </a:p>
        </p:txBody>
      </p:sp>
      <p:sp>
        <p:nvSpPr>
          <p:cNvPr id="1030" name="Text Box 9"/>
          <p:cNvSpPr txBox="1"/>
          <p:nvPr/>
        </p:nvSpPr>
        <p:spPr>
          <a:xfrm>
            <a:off x="7010400" y="5119688"/>
            <a:ext cx="66992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(2.2)</a:t>
            </a:r>
          </a:p>
        </p:txBody>
      </p:sp>
      <p:pic>
        <p:nvPicPr>
          <p:cNvPr id="1031" name="Picture 2" descr="RIMT University"/>
          <p:cNvPicPr>
            <a:picLocks noChangeAspect="1"/>
          </p:cNvPicPr>
          <p:nvPr/>
        </p:nvPicPr>
        <p:blipFill>
          <a:blip r:embed="rId4"/>
          <a:stretch>
            <a:fillRect/>
          </a:stretch>
        </p:blipFill>
        <p:spPr>
          <a:xfrm>
            <a:off x="6943725" y="180975"/>
            <a:ext cx="1970088" cy="895350"/>
          </a:xfrm>
          <a:prstGeom prst="rect">
            <a:avLst/>
          </a:prstGeom>
          <a:noFill/>
          <a:ln>
            <a:noFill/>
            <a:miter lim="800000"/>
          </a:ln>
        </p:spPr>
      </p:pic>
      <p:sp>
        <p:nvSpPr>
          <p:cNvPr id="1032" name="Rectangle 7">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033" name="Rectangle 8"/>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752600" y="0"/>
            <a:ext cx="5121915" cy="769441"/>
          </a:xfrm>
          <a:prstGeom prst="rect">
            <a:avLst/>
          </a:prstGeom>
          <a:noFill/>
          <a:ln w="9525">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4400" b="1" i="0" u="none" strike="noStrike" kern="1200" cap="none" spc="0" normalizeH="0" baseline="0" noProof="0" smtClean="0">
                <a:ln>
                  <a:noFill/>
                </a:ln>
                <a:solidFill>
                  <a:schemeClr val="tx1"/>
                </a:solidFill>
                <a:effectLst/>
                <a:uLnTx/>
                <a:uFillTx/>
                <a:latin typeface="+mj-lt" pitchFamily="34" charset="0"/>
                <a:ea typeface="+mn-ea" pitchFamily="34" charset="0"/>
                <a:cs typeface="+mn-cs"/>
              </a:rPr>
              <a:t>Basic Laws of Circuits</a:t>
            </a:r>
          </a:p>
        </p:txBody>
      </p:sp>
      <p:cxnSp>
        <p:nvCxnSpPr>
          <p:cNvPr id="16387" name="Line 3"/>
          <p:cNvCxnSpPr/>
          <p:nvPr/>
        </p:nvCxnSpPr>
        <p:spPr>
          <a:xfrm>
            <a:off x="1600200" y="762000"/>
            <a:ext cx="5867400" cy="0"/>
          </a:xfrm>
          <a:prstGeom prst="line">
            <a:avLst/>
          </a:prstGeom>
          <a:noFill/>
          <a:ln w="57150">
            <a:solidFill>
              <a:schemeClr val="tx1"/>
            </a:solidFill>
            <a:miter lim="800000"/>
          </a:ln>
        </p:spPr>
      </p:cxnSp>
      <p:sp>
        <p:nvSpPr>
          <p:cNvPr id="16388" name="Text Box 4"/>
          <p:cNvSpPr txBox="1"/>
          <p:nvPr/>
        </p:nvSpPr>
        <p:spPr>
          <a:xfrm>
            <a:off x="476250" y="1031875"/>
            <a:ext cx="1819275"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Ohm’s Law</a:t>
            </a:r>
            <a:r>
              <a:rPr lang="en-US" altLang="en-US" sz="2400"/>
              <a:t>:</a:t>
            </a:r>
          </a:p>
        </p:txBody>
      </p:sp>
      <p:sp>
        <p:nvSpPr>
          <p:cNvPr id="16389" name="Text Box 5"/>
          <p:cNvSpPr txBox="1"/>
          <p:nvPr/>
        </p:nvSpPr>
        <p:spPr>
          <a:xfrm>
            <a:off x="771525" y="1462088"/>
            <a:ext cx="6253163" cy="4000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b="0"/>
              <a:t>As Directly proportional means a straight line relationship.</a:t>
            </a:r>
          </a:p>
        </p:txBody>
      </p:sp>
      <p:cxnSp>
        <p:nvCxnSpPr>
          <p:cNvPr id="16390" name="Line 6"/>
          <p:cNvCxnSpPr/>
          <p:nvPr/>
        </p:nvCxnSpPr>
        <p:spPr>
          <a:xfrm flipH="1">
            <a:off x="3505200" y="2286000"/>
            <a:ext cx="0" cy="1524000"/>
          </a:xfrm>
          <a:prstGeom prst="line">
            <a:avLst/>
          </a:prstGeom>
          <a:noFill/>
          <a:ln w="38100">
            <a:solidFill>
              <a:schemeClr val="tx1"/>
            </a:solidFill>
            <a:miter lim="800000"/>
          </a:ln>
        </p:spPr>
      </p:cxnSp>
      <p:cxnSp>
        <p:nvCxnSpPr>
          <p:cNvPr id="16391" name="Line 7"/>
          <p:cNvCxnSpPr/>
          <p:nvPr/>
        </p:nvCxnSpPr>
        <p:spPr>
          <a:xfrm>
            <a:off x="3505200" y="3810000"/>
            <a:ext cx="2362200" cy="0"/>
          </a:xfrm>
          <a:prstGeom prst="line">
            <a:avLst/>
          </a:prstGeom>
          <a:noFill/>
          <a:ln w="38100">
            <a:solidFill>
              <a:schemeClr val="tx1"/>
            </a:solidFill>
            <a:miter lim="800000"/>
          </a:ln>
        </p:spPr>
      </p:cxnSp>
      <p:cxnSp>
        <p:nvCxnSpPr>
          <p:cNvPr id="16392" name="Line 8"/>
          <p:cNvCxnSpPr/>
          <p:nvPr/>
        </p:nvCxnSpPr>
        <p:spPr>
          <a:xfrm flipH="1">
            <a:off x="3505200" y="3810000"/>
            <a:ext cx="0" cy="1524000"/>
          </a:xfrm>
          <a:prstGeom prst="line">
            <a:avLst/>
          </a:prstGeom>
          <a:noFill/>
          <a:ln w="38100">
            <a:solidFill>
              <a:schemeClr val="tx1"/>
            </a:solidFill>
            <a:miter lim="800000"/>
          </a:ln>
        </p:spPr>
      </p:cxnSp>
      <p:cxnSp>
        <p:nvCxnSpPr>
          <p:cNvPr id="16393" name="Line 9"/>
          <p:cNvCxnSpPr/>
          <p:nvPr/>
        </p:nvCxnSpPr>
        <p:spPr>
          <a:xfrm flipH="1">
            <a:off x="1828800" y="3810000"/>
            <a:ext cx="1676400" cy="0"/>
          </a:xfrm>
          <a:prstGeom prst="line">
            <a:avLst/>
          </a:prstGeom>
          <a:noFill/>
          <a:ln w="38100">
            <a:solidFill>
              <a:schemeClr val="tx1"/>
            </a:solidFill>
            <a:miter lim="800000"/>
          </a:ln>
        </p:spPr>
      </p:cxnSp>
      <p:cxnSp>
        <p:nvCxnSpPr>
          <p:cNvPr id="16394" name="Line 10"/>
          <p:cNvCxnSpPr/>
          <p:nvPr/>
        </p:nvCxnSpPr>
        <p:spPr>
          <a:xfrm flipV="1">
            <a:off x="3505200" y="2286000"/>
            <a:ext cx="1981200" cy="1524000"/>
          </a:xfrm>
          <a:prstGeom prst="line">
            <a:avLst/>
          </a:prstGeom>
          <a:noFill/>
          <a:ln w="38100">
            <a:solidFill>
              <a:schemeClr val="accent2"/>
            </a:solidFill>
            <a:miter lim="800000"/>
          </a:ln>
        </p:spPr>
      </p:cxnSp>
      <p:cxnSp>
        <p:nvCxnSpPr>
          <p:cNvPr id="16395" name="Line 12"/>
          <p:cNvCxnSpPr/>
          <p:nvPr/>
        </p:nvCxnSpPr>
        <p:spPr>
          <a:xfrm flipH="1">
            <a:off x="1905000" y="3810000"/>
            <a:ext cx="1600200" cy="1295400"/>
          </a:xfrm>
          <a:prstGeom prst="line">
            <a:avLst/>
          </a:prstGeom>
          <a:noFill/>
          <a:ln w="38100">
            <a:solidFill>
              <a:schemeClr val="accent2"/>
            </a:solidFill>
            <a:miter lim="800000"/>
          </a:ln>
        </p:spPr>
      </p:cxnSp>
      <p:sp>
        <p:nvSpPr>
          <p:cNvPr id="16396" name="Text Box 17"/>
          <p:cNvSpPr txBox="1"/>
          <p:nvPr/>
        </p:nvSpPr>
        <p:spPr>
          <a:xfrm>
            <a:off x="2768600" y="2757488"/>
            <a:ext cx="563563"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v(t)</a:t>
            </a:r>
          </a:p>
        </p:txBody>
      </p:sp>
      <p:sp>
        <p:nvSpPr>
          <p:cNvPr id="16397" name="Text Box 18"/>
          <p:cNvSpPr txBox="1"/>
          <p:nvPr/>
        </p:nvSpPr>
        <p:spPr>
          <a:xfrm>
            <a:off x="4244975" y="3976688"/>
            <a:ext cx="506413"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i(t)</a:t>
            </a:r>
          </a:p>
        </p:txBody>
      </p:sp>
      <p:cxnSp>
        <p:nvCxnSpPr>
          <p:cNvPr id="16398" name="Line 19"/>
          <p:cNvCxnSpPr/>
          <p:nvPr/>
        </p:nvCxnSpPr>
        <p:spPr>
          <a:xfrm>
            <a:off x="4267200" y="3276600"/>
            <a:ext cx="381000" cy="0"/>
          </a:xfrm>
          <a:prstGeom prst="line">
            <a:avLst/>
          </a:prstGeom>
          <a:noFill/>
          <a:ln>
            <a:solidFill>
              <a:schemeClr val="tx1"/>
            </a:solidFill>
            <a:miter lim="800000"/>
          </a:ln>
        </p:spPr>
      </p:cxnSp>
      <p:cxnSp>
        <p:nvCxnSpPr>
          <p:cNvPr id="16399" name="Line 20"/>
          <p:cNvCxnSpPr/>
          <p:nvPr/>
        </p:nvCxnSpPr>
        <p:spPr>
          <a:xfrm flipH="1" flipV="1">
            <a:off x="4648200" y="2971800"/>
            <a:ext cx="0" cy="304800"/>
          </a:xfrm>
          <a:prstGeom prst="line">
            <a:avLst/>
          </a:prstGeom>
          <a:noFill/>
          <a:ln>
            <a:solidFill>
              <a:schemeClr val="tx1"/>
            </a:solidFill>
            <a:miter lim="800000"/>
          </a:ln>
        </p:spPr>
      </p:cxnSp>
      <p:sp>
        <p:nvSpPr>
          <p:cNvPr id="16400" name="Text Box 21"/>
          <p:cNvSpPr txBox="1"/>
          <p:nvPr/>
        </p:nvSpPr>
        <p:spPr>
          <a:xfrm>
            <a:off x="4692650" y="2955925"/>
            <a:ext cx="36830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R</a:t>
            </a:r>
          </a:p>
        </p:txBody>
      </p:sp>
      <p:sp>
        <p:nvSpPr>
          <p:cNvPr id="16401" name="Text Box 22"/>
          <p:cNvSpPr txBox="1"/>
          <p:nvPr/>
        </p:nvSpPr>
        <p:spPr>
          <a:xfrm>
            <a:off x="890588" y="5729288"/>
            <a:ext cx="6729412" cy="523875"/>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just" eaLnBrk="1" hangingPunct="1"/>
            <a:r>
              <a:rPr lang="en-US" altLang="en-US" sz="1400"/>
              <a:t>The resistor is a model and will not produce a straight line for all conditions of operation.</a:t>
            </a:r>
          </a:p>
        </p:txBody>
      </p:sp>
      <p:sp>
        <p:nvSpPr>
          <p:cNvPr id="16402" name="Text Box 23"/>
          <p:cNvSpPr txBox="1"/>
          <p:nvPr/>
        </p:nvSpPr>
        <p:spPr>
          <a:xfrm>
            <a:off x="5775325" y="2933700"/>
            <a:ext cx="1228725"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v(t) = Ri(t)</a:t>
            </a:r>
          </a:p>
        </p:txBody>
      </p:sp>
      <p:pic>
        <p:nvPicPr>
          <p:cNvPr id="16403"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16404" name="Rectangle 19">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6405" name="Rectangle 20"/>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2"/>
          <p:cNvSpPr txBox="1"/>
          <p:nvPr/>
        </p:nvSpPr>
        <p:spPr>
          <a:xfrm>
            <a:off x="1295400" y="0"/>
            <a:ext cx="5867400" cy="76993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2053" name="Line 3"/>
          <p:cNvCxnSpPr/>
          <p:nvPr/>
        </p:nvCxnSpPr>
        <p:spPr>
          <a:xfrm>
            <a:off x="1600200" y="762000"/>
            <a:ext cx="5867400" cy="0"/>
          </a:xfrm>
          <a:prstGeom prst="line">
            <a:avLst/>
          </a:prstGeom>
          <a:noFill/>
          <a:ln w="57150">
            <a:solidFill>
              <a:schemeClr val="tx1"/>
            </a:solidFill>
            <a:miter lim="800000"/>
          </a:ln>
        </p:spPr>
      </p:cxnSp>
      <p:sp>
        <p:nvSpPr>
          <p:cNvPr id="2054" name="Text Box 4"/>
          <p:cNvSpPr txBox="1"/>
          <p:nvPr/>
        </p:nvSpPr>
        <p:spPr>
          <a:xfrm>
            <a:off x="476250" y="1031875"/>
            <a:ext cx="1819275"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Ohm’s Law</a:t>
            </a:r>
            <a:r>
              <a:rPr lang="en-US" altLang="en-US" sz="2400"/>
              <a:t>:</a:t>
            </a:r>
          </a:p>
        </p:txBody>
      </p:sp>
      <p:sp>
        <p:nvSpPr>
          <p:cNvPr id="2055" name="Text Box 5"/>
          <p:cNvSpPr txBox="1"/>
          <p:nvPr/>
        </p:nvSpPr>
        <p:spPr>
          <a:xfrm>
            <a:off x="2270125" y="1004888"/>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2056" name="Text Box 6"/>
          <p:cNvSpPr txBox="1"/>
          <p:nvPr/>
        </p:nvSpPr>
        <p:spPr>
          <a:xfrm>
            <a:off x="2270125" y="1081088"/>
            <a:ext cx="1995488"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About Resistors:</a:t>
            </a:r>
          </a:p>
        </p:txBody>
      </p:sp>
      <p:sp>
        <p:nvSpPr>
          <p:cNvPr id="2057" name="Text Box 8"/>
          <p:cNvSpPr txBox="1"/>
          <p:nvPr/>
        </p:nvSpPr>
        <p:spPr>
          <a:xfrm>
            <a:off x="898525" y="1531938"/>
            <a:ext cx="40068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b="0"/>
              <a:t>The unit of resistance is ohms( </a:t>
            </a:r>
            <a:r>
              <a:rPr lang="en-US" altLang="en-US" sz="2000" b="0">
                <a:sym typeface="Symbol" pitchFamily="18" charset="2"/>
              </a:rPr>
              <a:t>).</a:t>
            </a:r>
            <a:r>
              <a:rPr lang="en-US" altLang="en-US" sz="2000" b="0"/>
              <a:t>  </a:t>
            </a:r>
          </a:p>
        </p:txBody>
      </p:sp>
      <p:sp>
        <p:nvSpPr>
          <p:cNvPr id="2058" name="Text Box 9"/>
          <p:cNvSpPr txBox="1"/>
          <p:nvPr/>
        </p:nvSpPr>
        <p:spPr>
          <a:xfrm>
            <a:off x="974725" y="1995488"/>
            <a:ext cx="4625975" cy="4000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b="0"/>
              <a:t>A mathematical expression for resistance is</a:t>
            </a:r>
          </a:p>
        </p:txBody>
      </p:sp>
      <p:graphicFrame>
        <p:nvGraphicFramePr>
          <p:cNvPr id="2050" name="Object 0"/>
          <p:cNvGraphicFramePr>
            <a:graphicFrameLocks noChangeAspect="1"/>
          </p:cNvGraphicFramePr>
          <p:nvPr/>
        </p:nvGraphicFramePr>
        <p:xfrm>
          <a:off x="2286000" y="2438400"/>
          <a:ext cx="990600" cy="749300"/>
        </p:xfrm>
        <a:graphic>
          <a:graphicData uri="http://schemas.openxmlformats.org/presentationml/2006/ole">
            <p:oleObj spid="_x0000_s2050" name="Equation" r:id="rId3" imgW="520474" imgH="393529" progId="">
              <p:embed/>
            </p:oleObj>
          </a:graphicData>
        </a:graphic>
      </p:graphicFrame>
      <p:graphicFrame>
        <p:nvGraphicFramePr>
          <p:cNvPr id="2051" name="Object 1"/>
          <p:cNvGraphicFramePr>
            <a:graphicFrameLocks noChangeAspect="1"/>
          </p:cNvGraphicFramePr>
          <p:nvPr/>
        </p:nvGraphicFramePr>
        <p:xfrm>
          <a:off x="1371600" y="3581400"/>
          <a:ext cx="4613275" cy="2197100"/>
        </p:xfrm>
        <a:graphic>
          <a:graphicData uri="http://schemas.openxmlformats.org/presentationml/2006/ole">
            <p:oleObj spid="_x0000_s2051" name="Equation" r:id="rId4" imgW="2425700" imgH="1155700" progId="">
              <p:embed/>
            </p:oleObj>
          </a:graphicData>
        </a:graphic>
      </p:graphicFrame>
      <p:sp>
        <p:nvSpPr>
          <p:cNvPr id="2059" name="Text Box 14"/>
          <p:cNvSpPr txBox="1"/>
          <p:nvPr/>
        </p:nvSpPr>
        <p:spPr>
          <a:xfrm>
            <a:off x="6524625" y="2681288"/>
            <a:ext cx="66992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2000"/>
              <a:t>(2.3)</a:t>
            </a:r>
          </a:p>
        </p:txBody>
      </p:sp>
      <p:sp>
        <p:nvSpPr>
          <p:cNvPr id="2060" name="Text Box 15"/>
          <p:cNvSpPr txBox="1"/>
          <p:nvPr/>
        </p:nvSpPr>
        <p:spPr>
          <a:xfrm>
            <a:off x="212725" y="6210300"/>
            <a:ext cx="1841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a:p>
        </p:txBody>
      </p:sp>
      <p:pic>
        <p:nvPicPr>
          <p:cNvPr id="2061" name="Picture 2" descr="RIMT University"/>
          <p:cNvPicPr>
            <a:picLocks noChangeAspect="1"/>
          </p:cNvPicPr>
          <p:nvPr/>
        </p:nvPicPr>
        <p:blipFill>
          <a:blip r:embed="rId5"/>
          <a:stretch>
            <a:fillRect/>
          </a:stretch>
        </p:blipFill>
        <p:spPr>
          <a:xfrm>
            <a:off x="7173913" y="0"/>
            <a:ext cx="1970087" cy="895350"/>
          </a:xfrm>
          <a:prstGeom prst="rect">
            <a:avLst/>
          </a:prstGeom>
          <a:noFill/>
          <a:ln>
            <a:noFill/>
            <a:miter lim="800000"/>
          </a:ln>
        </p:spPr>
      </p:pic>
      <p:sp>
        <p:nvSpPr>
          <p:cNvPr id="2062" name="Rectangle 1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2063" name="Rectangle 1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2"/>
          <p:cNvSpPr txBox="1"/>
          <p:nvPr/>
        </p:nvSpPr>
        <p:spPr>
          <a:xfrm>
            <a:off x="1143000" y="0"/>
            <a:ext cx="6019800" cy="76993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3076" name="Line 3"/>
          <p:cNvCxnSpPr/>
          <p:nvPr/>
        </p:nvCxnSpPr>
        <p:spPr>
          <a:xfrm>
            <a:off x="1600200" y="762000"/>
            <a:ext cx="5867400" cy="0"/>
          </a:xfrm>
          <a:prstGeom prst="line">
            <a:avLst/>
          </a:prstGeom>
          <a:noFill/>
          <a:ln w="57150">
            <a:solidFill>
              <a:schemeClr val="tx1"/>
            </a:solidFill>
            <a:miter lim="800000"/>
          </a:ln>
        </p:spPr>
      </p:cxnSp>
      <p:sp>
        <p:nvSpPr>
          <p:cNvPr id="3077" name="Text Box 4"/>
          <p:cNvSpPr txBox="1"/>
          <p:nvPr/>
        </p:nvSpPr>
        <p:spPr>
          <a:xfrm>
            <a:off x="476250" y="1031875"/>
            <a:ext cx="1819275"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Ohm’s Law</a:t>
            </a:r>
            <a:r>
              <a:rPr lang="en-US" altLang="en-US" sz="2400"/>
              <a:t>:</a:t>
            </a:r>
          </a:p>
        </p:txBody>
      </p:sp>
      <p:sp>
        <p:nvSpPr>
          <p:cNvPr id="3078" name="Text Box 5"/>
          <p:cNvSpPr txBox="1"/>
          <p:nvPr/>
        </p:nvSpPr>
        <p:spPr>
          <a:xfrm>
            <a:off x="2270125" y="1004888"/>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3079" name="Text Box 6"/>
          <p:cNvSpPr txBox="1"/>
          <p:nvPr/>
        </p:nvSpPr>
        <p:spPr>
          <a:xfrm>
            <a:off x="2270125" y="1081088"/>
            <a:ext cx="1995488"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About Resistors:</a:t>
            </a:r>
          </a:p>
        </p:txBody>
      </p:sp>
      <p:sp>
        <p:nvSpPr>
          <p:cNvPr id="3080" name="Text Box 8"/>
          <p:cNvSpPr txBox="1"/>
          <p:nvPr/>
        </p:nvSpPr>
        <p:spPr>
          <a:xfrm>
            <a:off x="604838" y="1690688"/>
            <a:ext cx="8407400" cy="22256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We remember that resistance has units of ohms.  The reciprocal of</a:t>
            </a:r>
          </a:p>
          <a:p>
            <a:pPr marL="0" lvl="0" indent="0" eaLnBrk="1" hangingPunct="1"/>
            <a:r>
              <a:rPr lang="en-US" altLang="en-US" sz="2000"/>
              <a:t>resistance is conductance.  At one time, conductance commonly had units</a:t>
            </a:r>
          </a:p>
          <a:p>
            <a:pPr marL="0" lvl="0" indent="0" eaLnBrk="1" hangingPunct="1"/>
            <a:r>
              <a:rPr lang="en-US" altLang="en-US" sz="2000"/>
              <a:t>of mhos (resistance spelled backwards).  </a:t>
            </a:r>
          </a:p>
          <a:p>
            <a:pPr marL="0" lvl="0" indent="0" eaLnBrk="1" hangingPunct="1"/>
            <a:endParaRPr lang="en-US" altLang="en-US" sz="2000"/>
          </a:p>
          <a:p>
            <a:pPr marL="0" lvl="0" indent="0" eaLnBrk="1" hangingPunct="1"/>
            <a:r>
              <a:rPr lang="en-US" altLang="en-US" sz="2000"/>
              <a:t>In recent years the units of conductance has been established as seimans (S).</a:t>
            </a:r>
          </a:p>
          <a:p>
            <a:pPr marL="0" lvl="0" indent="0" eaLnBrk="1" hangingPunct="1"/>
            <a:endParaRPr lang="en-US" altLang="en-US" sz="2000"/>
          </a:p>
          <a:p>
            <a:pPr marL="0" lvl="0" indent="0" eaLnBrk="1" hangingPunct="1"/>
            <a:r>
              <a:rPr lang="en-US" altLang="en-US" sz="2000"/>
              <a:t>Thus, we express the relationship between conductance and resistance as</a:t>
            </a:r>
          </a:p>
        </p:txBody>
      </p:sp>
      <p:graphicFrame>
        <p:nvGraphicFramePr>
          <p:cNvPr id="3074" name="Object 9"/>
          <p:cNvGraphicFramePr>
            <a:graphicFrameLocks noChangeAspect="1"/>
          </p:cNvGraphicFramePr>
          <p:nvPr/>
        </p:nvGraphicFramePr>
        <p:xfrm>
          <a:off x="3657600" y="4191000"/>
          <a:ext cx="838200" cy="812800"/>
        </p:xfrm>
        <a:graphic>
          <a:graphicData uri="http://schemas.openxmlformats.org/presentationml/2006/ole">
            <p:oleObj spid="_x0000_s3074" name="Equation" r:id="rId3" imgW="406048" imgH="393359" progId="">
              <p:embed/>
            </p:oleObj>
          </a:graphicData>
        </a:graphic>
      </p:graphicFrame>
      <p:sp>
        <p:nvSpPr>
          <p:cNvPr id="3081" name="Text Box 10"/>
          <p:cNvSpPr txBox="1"/>
          <p:nvPr/>
        </p:nvSpPr>
        <p:spPr>
          <a:xfrm>
            <a:off x="6769100" y="4343400"/>
            <a:ext cx="66992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(2.4)</a:t>
            </a:r>
          </a:p>
        </p:txBody>
      </p:sp>
      <p:sp>
        <p:nvSpPr>
          <p:cNvPr id="3082" name="Text Box 11"/>
          <p:cNvSpPr txBox="1"/>
          <p:nvPr/>
        </p:nvSpPr>
        <p:spPr>
          <a:xfrm>
            <a:off x="746125" y="5119688"/>
            <a:ext cx="7473950" cy="10064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We will see later than when resistors are in parallel, it is convenient</a:t>
            </a:r>
          </a:p>
          <a:p>
            <a:pPr marL="0" lvl="0" indent="0" eaLnBrk="1" hangingPunct="1"/>
            <a:r>
              <a:rPr lang="en-US" altLang="en-US" sz="2000"/>
              <a:t>to use Equation (2.4) to calculate the equivalent resistance.</a:t>
            </a:r>
          </a:p>
          <a:p>
            <a:pPr marL="0" lvl="0" indent="0" eaLnBrk="1" hangingPunct="1"/>
            <a:endParaRPr lang="en-US" altLang="en-US" sz="2000"/>
          </a:p>
        </p:txBody>
      </p:sp>
      <p:sp>
        <p:nvSpPr>
          <p:cNvPr id="3083" name="Text Box 12"/>
          <p:cNvSpPr txBox="1"/>
          <p:nvPr/>
        </p:nvSpPr>
        <p:spPr>
          <a:xfrm>
            <a:off x="4632325" y="4419600"/>
            <a:ext cx="46355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(S)</a:t>
            </a:r>
          </a:p>
        </p:txBody>
      </p:sp>
      <p:pic>
        <p:nvPicPr>
          <p:cNvPr id="3084" name="Picture 2" descr="RIMT University"/>
          <p:cNvPicPr>
            <a:picLocks noChangeAspect="1"/>
          </p:cNvPicPr>
          <p:nvPr/>
        </p:nvPicPr>
        <p:blipFill>
          <a:blip r:embed="rId4"/>
          <a:stretch>
            <a:fillRect/>
          </a:stretch>
        </p:blipFill>
        <p:spPr>
          <a:xfrm>
            <a:off x="6943725" y="180975"/>
            <a:ext cx="1970088" cy="895350"/>
          </a:xfrm>
          <a:prstGeom prst="rect">
            <a:avLst/>
          </a:prstGeom>
          <a:noFill/>
          <a:ln>
            <a:noFill/>
            <a:miter lim="800000"/>
          </a:ln>
        </p:spPr>
      </p:pic>
      <p:sp>
        <p:nvSpPr>
          <p:cNvPr id="3085" name="Rectangle 12">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3086" name="Rectangle 13"/>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2"/>
          <p:cNvSpPr txBox="1"/>
          <p:nvPr/>
        </p:nvSpPr>
        <p:spPr>
          <a:xfrm>
            <a:off x="1295400" y="0"/>
            <a:ext cx="5995988" cy="7620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r>
              <a:rPr lang="en-US" altLang="en-US" sz="4400"/>
              <a:t>Basic Laws of Circuits</a:t>
            </a:r>
          </a:p>
        </p:txBody>
      </p:sp>
      <p:cxnSp>
        <p:nvCxnSpPr>
          <p:cNvPr id="4101" name="Line 3"/>
          <p:cNvCxnSpPr/>
          <p:nvPr/>
        </p:nvCxnSpPr>
        <p:spPr>
          <a:xfrm>
            <a:off x="1600200" y="762000"/>
            <a:ext cx="5867400" cy="0"/>
          </a:xfrm>
          <a:prstGeom prst="line">
            <a:avLst/>
          </a:prstGeom>
          <a:noFill/>
          <a:ln w="57150">
            <a:solidFill>
              <a:schemeClr val="tx1"/>
            </a:solidFill>
            <a:miter lim="800000"/>
          </a:ln>
        </p:spPr>
      </p:cxnSp>
      <p:sp>
        <p:nvSpPr>
          <p:cNvPr id="4102" name="Text Box 4"/>
          <p:cNvSpPr txBox="1"/>
          <p:nvPr/>
        </p:nvSpPr>
        <p:spPr>
          <a:xfrm>
            <a:off x="476250" y="1031875"/>
            <a:ext cx="1819275" cy="4572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400" u="sng"/>
              <a:t>Ohm’s Law</a:t>
            </a:r>
            <a:r>
              <a:rPr lang="en-US" altLang="en-US" sz="2400"/>
              <a:t>:</a:t>
            </a:r>
          </a:p>
        </p:txBody>
      </p:sp>
      <p:sp>
        <p:nvSpPr>
          <p:cNvPr id="4103" name="Text Box 5"/>
          <p:cNvSpPr txBox="1"/>
          <p:nvPr/>
        </p:nvSpPr>
        <p:spPr>
          <a:xfrm>
            <a:off x="2270125" y="1004888"/>
            <a:ext cx="18415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eaLnBrk="1" hangingPunct="1"/>
            <a:endParaRPr lang="en-US" altLang="en-US" sz="2000"/>
          </a:p>
        </p:txBody>
      </p:sp>
      <p:sp>
        <p:nvSpPr>
          <p:cNvPr id="4104" name="Text Box 6"/>
          <p:cNvSpPr txBox="1"/>
          <p:nvPr/>
        </p:nvSpPr>
        <p:spPr>
          <a:xfrm>
            <a:off x="2270125" y="1081088"/>
            <a:ext cx="3011488"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Ohm’s Law: Example 2.1.</a:t>
            </a:r>
          </a:p>
        </p:txBody>
      </p:sp>
      <p:sp>
        <p:nvSpPr>
          <p:cNvPr id="4105" name="Text Box 7"/>
          <p:cNvSpPr txBox="1"/>
          <p:nvPr/>
        </p:nvSpPr>
        <p:spPr>
          <a:xfrm>
            <a:off x="669925" y="1690688"/>
            <a:ext cx="3467100"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Consider the following circuit.</a:t>
            </a:r>
          </a:p>
        </p:txBody>
      </p:sp>
      <p:graphicFrame>
        <p:nvGraphicFramePr>
          <p:cNvPr id="4098" name="Object 8"/>
          <p:cNvGraphicFramePr>
            <a:graphicFrameLocks noChangeAspect="1"/>
          </p:cNvGraphicFramePr>
          <p:nvPr/>
        </p:nvGraphicFramePr>
        <p:xfrm>
          <a:off x="1306513" y="2362200"/>
          <a:ext cx="4332287" cy="1609725"/>
        </p:xfrm>
        <a:graphic>
          <a:graphicData uri="http://schemas.openxmlformats.org/presentationml/2006/ole">
            <p:oleObj spid="_x0000_s4098" name="SmartDraw" r:id="rId3" imgW="4640580" imgH="1609344" progId="">
              <p:embed/>
            </p:oleObj>
          </a:graphicData>
        </a:graphic>
      </p:graphicFrame>
      <p:sp>
        <p:nvSpPr>
          <p:cNvPr id="4106" name="Text Box 9"/>
          <p:cNvSpPr txBox="1"/>
          <p:nvPr/>
        </p:nvSpPr>
        <p:spPr>
          <a:xfrm>
            <a:off x="822325" y="4152900"/>
            <a:ext cx="4889500" cy="3667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Determine the resistance of the 100 Watt bulb.   </a:t>
            </a:r>
          </a:p>
        </p:txBody>
      </p:sp>
      <p:graphicFrame>
        <p:nvGraphicFramePr>
          <p:cNvPr id="4099" name="Object 10"/>
          <p:cNvGraphicFramePr>
            <a:graphicFrameLocks noChangeAspect="1"/>
          </p:cNvGraphicFramePr>
          <p:nvPr/>
        </p:nvGraphicFramePr>
        <p:xfrm>
          <a:off x="1530350" y="4370388"/>
          <a:ext cx="2959100" cy="1416050"/>
        </p:xfrm>
        <a:graphic>
          <a:graphicData uri="http://schemas.openxmlformats.org/presentationml/2006/ole">
            <p:oleObj spid="_x0000_s4099" name="Equation" r:id="rId4" imgW="1803400" imgH="863600" progId="">
              <p:embed/>
            </p:oleObj>
          </a:graphicData>
        </a:graphic>
      </p:graphicFrame>
      <p:sp>
        <p:nvSpPr>
          <p:cNvPr id="4107" name="Text Box 11"/>
          <p:cNvSpPr txBox="1"/>
          <p:nvPr/>
        </p:nvSpPr>
        <p:spPr>
          <a:xfrm>
            <a:off x="6934200" y="4572000"/>
            <a:ext cx="669925" cy="396875"/>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a:t>(2.5)</a:t>
            </a:r>
          </a:p>
        </p:txBody>
      </p:sp>
      <p:sp>
        <p:nvSpPr>
          <p:cNvPr id="4108" name="Text Box 13"/>
          <p:cNvSpPr txBox="1"/>
          <p:nvPr/>
        </p:nvSpPr>
        <p:spPr>
          <a:xfrm>
            <a:off x="746125" y="5715000"/>
            <a:ext cx="7483475" cy="646113"/>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a:t>A suggested assignment is to measure the resistance of a 100 watt light</a:t>
            </a:r>
          </a:p>
          <a:p>
            <a:pPr marL="0" lvl="0" indent="0" eaLnBrk="1" hangingPunct="1"/>
            <a:r>
              <a:rPr lang="en-US" altLang="en-US"/>
              <a:t>bulb with an ohmmeter.   Debate the two answers.</a:t>
            </a:r>
          </a:p>
        </p:txBody>
      </p:sp>
      <p:pic>
        <p:nvPicPr>
          <p:cNvPr id="4109" name="Picture 2" descr="RIMT University"/>
          <p:cNvPicPr>
            <a:picLocks noChangeAspect="1"/>
          </p:cNvPicPr>
          <p:nvPr/>
        </p:nvPicPr>
        <p:blipFill>
          <a:blip r:embed="rId5"/>
          <a:stretch>
            <a:fillRect/>
          </a:stretch>
        </p:blipFill>
        <p:spPr>
          <a:xfrm>
            <a:off x="7086600" y="0"/>
            <a:ext cx="1827213" cy="1076325"/>
          </a:xfrm>
          <a:prstGeom prst="rect">
            <a:avLst/>
          </a:prstGeom>
          <a:noFill/>
          <a:ln>
            <a:noFill/>
            <a:miter lim="800000"/>
          </a:ln>
        </p:spPr>
      </p:pic>
      <p:sp>
        <p:nvSpPr>
          <p:cNvPr id="4110" name="Rectangle 1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111" name="Rectangle 1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1496</Words>
  <Application>Microsoft Office PowerPoint</Application>
  <PresentationFormat>On-screen Show (4:3)</PresentationFormat>
  <Paragraphs>258</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Office Theme</vt:lpstr>
      <vt:lpstr>SmartDraw</vt:lpstr>
      <vt:lpstr>Equation</vt:lpstr>
      <vt:lpstr>Slide 1</vt:lpstr>
      <vt:lpstr>Slide 2</vt:lpstr>
      <vt:lpstr>Slide 3</vt:lpstr>
      <vt:lpstr>Slide 4</vt:lpstr>
      <vt:lpstr>Slide 5</vt:lpstr>
      <vt:lpstr>Slide 6</vt:lpstr>
      <vt:lpstr>Slide 7</vt:lpstr>
      <vt:lpstr>Slide 8</vt:lpstr>
      <vt:lpstr>Slide 9</vt:lpstr>
      <vt:lpstr>Slide 10</vt:lpstr>
      <vt:lpstr> Example  How many nodes, branches &amp; loops? </vt:lpstr>
      <vt:lpstr>Three nodes </vt:lpstr>
      <vt:lpstr>Slide 13</vt:lpstr>
      <vt:lpstr>Slide 14</vt:lpstr>
      <vt:lpstr>Slide 15</vt:lpstr>
      <vt:lpstr>Slide 16</vt:lpstr>
      <vt:lpstr>Slide 17</vt:lpstr>
      <vt:lpstr>Slide 18</vt:lpstr>
      <vt:lpstr>Slide 19</vt:lpstr>
      <vt:lpstr>Kirchoff’s Voltage Law (KVL)</vt:lpstr>
      <vt:lpstr>Circuit Analysis</vt:lpstr>
      <vt:lpstr>Circuit Analysis</vt:lpstr>
      <vt:lpstr>Example Circuit</vt:lpstr>
      <vt:lpstr>Example Circuit</vt:lpstr>
      <vt:lpstr>Example Circuit</vt:lpstr>
      <vt:lpstr>Example Circuit</vt:lpstr>
      <vt:lpstr>Example Circuit</vt:lpstr>
      <vt:lpstr>Example Circuit</vt:lpstr>
      <vt:lpstr>Example Circuit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Link</dc:creator>
  <cp:lastModifiedBy>Link</cp:lastModifiedBy>
  <cp:revision>2</cp:revision>
  <dcterms:created xsi:type="dcterms:W3CDTF">2023-08-03T06:39:11Z</dcterms:created>
  <dcterms:modified xsi:type="dcterms:W3CDTF">2023-08-03T09:17:17Z</dcterms:modified>
</cp:coreProperties>
</file>