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0" r:id="rId2"/>
    <p:sldId id="279" r:id="rId3"/>
    <p:sldId id="280" r:id="rId4"/>
    <p:sldId id="282" r:id="rId5"/>
    <p:sldId id="283" r:id="rId6"/>
    <p:sldId id="284" r:id="rId7"/>
    <p:sldId id="285" r:id="rId8"/>
    <p:sldId id="286" r:id="rId9"/>
    <p:sldId id="287" r:id="rId10"/>
    <p:sldId id="288" r:id="rId11"/>
    <p:sldId id="281" r:id="rId12"/>
    <p:sldId id="28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088" autoAdjust="0"/>
    <p:restoredTop sz="94660"/>
  </p:normalViewPr>
  <p:slideViewPr>
    <p:cSldViewPr>
      <p:cViewPr>
        <p:scale>
          <a:sx n="50" d="100"/>
          <a:sy n="50" d="100"/>
        </p:scale>
        <p:origin x="-2178" y="-4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B69A00F-1AF6-4B09-B94B-AB8BC3EE1B9C}"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69A00F-1AF6-4B09-B94B-AB8BC3EE1B9C}"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69A00F-1AF6-4B09-B94B-AB8BC3EE1B9C}"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69A00F-1AF6-4B09-B94B-AB8BC3EE1B9C}"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69A00F-1AF6-4B09-B94B-AB8BC3EE1B9C}"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69A00F-1AF6-4B09-B94B-AB8BC3EE1B9C}" type="datetimeFigureOut">
              <a:rPr lang="en-US" smtClean="0"/>
              <a:pPr/>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69A00F-1AF6-4B09-B94B-AB8BC3EE1B9C}" type="datetimeFigureOut">
              <a:rPr lang="en-US" smtClean="0"/>
              <a:pPr/>
              <a:t>6/23/2023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B69A00F-1AF6-4B09-B94B-AB8BC3EE1B9C}" type="datetimeFigureOut">
              <a:rPr lang="en-US" smtClean="0"/>
              <a:pPr/>
              <a:t>6/23/2023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69A00F-1AF6-4B09-B94B-AB8BC3EE1B9C}" type="datetimeFigureOut">
              <a:rPr lang="en-US" smtClean="0"/>
              <a:pPr/>
              <a:t>6/23/2023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69A00F-1AF6-4B09-B94B-AB8BC3EE1B9C}" type="datetimeFigureOut">
              <a:rPr lang="en-US" smtClean="0"/>
              <a:pPr/>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69A00F-1AF6-4B09-B94B-AB8BC3EE1B9C}" type="datetimeFigureOut">
              <a:rPr lang="en-US" smtClean="0"/>
              <a:pPr/>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87346-2EAC-4580-BC8D-AAA39FC1521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69A00F-1AF6-4B09-B94B-AB8BC3EE1B9C}" type="datetimeFigureOut">
              <a:rPr lang="en-US" smtClean="0"/>
              <a:pPr/>
              <a:t>6/23/2023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D87346-2EAC-4580-BC8D-AAA39FC1521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381000" y="1066800"/>
            <a:ext cx="8229600" cy="1470025"/>
          </a:xfrm>
        </p:spPr>
        <p:txBody>
          <a:bodyPr/>
          <a:lstStyle/>
          <a:p>
            <a:pPr eaLnBrk="1" hangingPunct="1"/>
            <a:r>
              <a:rPr lang="en-US" sz="3200" dirty="0" smtClean="0">
                <a:solidFill>
                  <a:srgbClr val="7030A0"/>
                </a:solidFill>
                <a:latin typeface="American Typewriter"/>
              </a:rPr>
              <a:t>Database </a:t>
            </a:r>
            <a:r>
              <a:rPr lang="en-US" sz="3200" dirty="0" smtClean="0">
                <a:solidFill>
                  <a:srgbClr val="7030A0"/>
                </a:solidFill>
                <a:latin typeface="American Typewriter"/>
              </a:rPr>
              <a:t>Management </a:t>
            </a:r>
            <a:r>
              <a:rPr lang="en-US" sz="3200" dirty="0" smtClean="0">
                <a:solidFill>
                  <a:srgbClr val="7030A0"/>
                </a:solidFill>
                <a:latin typeface="American Typewriter"/>
              </a:rPr>
              <a:t>System/BTCS-2405</a:t>
            </a:r>
            <a:endParaRPr lang="en-US" sz="3200" dirty="0" smtClean="0">
              <a:solidFill>
                <a:srgbClr val="7030A0"/>
              </a:solidFill>
              <a:latin typeface="American Typewriter"/>
            </a:endParaRPr>
          </a:p>
        </p:txBody>
      </p:sp>
      <p:pic>
        <p:nvPicPr>
          <p:cNvPr id="2051" name="Picture 2" descr="RIMT Univers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Footer Placeholder 4"/>
          <p:cNvSpPr txBox="1">
            <a:spLocks/>
          </p:cNvSpPr>
          <p:nvPr/>
        </p:nvSpPr>
        <p:spPr bwMode="auto">
          <a:xfrm>
            <a:off x="5257800" y="6492875"/>
            <a:ext cx="38862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1600">
                <a:solidFill>
                  <a:schemeClr val="tx1"/>
                </a:solidFill>
                <a:latin typeface="Helvetica" charset="0"/>
              </a:defRPr>
            </a:lvl1pPr>
            <a:lvl2pPr marL="742950" indent="-285750">
              <a:defRPr sz="1600">
                <a:solidFill>
                  <a:schemeClr val="tx1"/>
                </a:solidFill>
                <a:latin typeface="Helvetica" charset="0"/>
              </a:defRPr>
            </a:lvl2pPr>
            <a:lvl3pPr marL="1143000" indent="-228600">
              <a:defRPr sz="1600">
                <a:solidFill>
                  <a:schemeClr val="tx1"/>
                </a:solidFill>
                <a:latin typeface="Helvetica" charset="0"/>
              </a:defRPr>
            </a:lvl3pPr>
            <a:lvl4pPr marL="1600200" indent="-228600">
              <a:defRPr sz="1600">
                <a:solidFill>
                  <a:schemeClr val="tx1"/>
                </a:solidFill>
                <a:latin typeface="Helvetica" charset="0"/>
              </a:defRPr>
            </a:lvl4pPr>
            <a:lvl5pPr marL="2057400" indent="-228600">
              <a:defRPr sz="1600">
                <a:solidFill>
                  <a:schemeClr val="tx1"/>
                </a:solidFill>
                <a:latin typeface="Helvetica" charset="0"/>
              </a:defRPr>
            </a:lvl5pPr>
            <a:lvl6pPr marL="2514600" indent="-228600" eaLnBrk="0" fontAlgn="base" hangingPunct="0">
              <a:spcBef>
                <a:spcPct val="0"/>
              </a:spcBef>
              <a:spcAft>
                <a:spcPct val="0"/>
              </a:spcAft>
              <a:defRPr sz="1600">
                <a:solidFill>
                  <a:schemeClr val="tx1"/>
                </a:solidFill>
                <a:latin typeface="Helvetica" charset="0"/>
              </a:defRPr>
            </a:lvl6pPr>
            <a:lvl7pPr marL="2971800" indent="-228600" eaLnBrk="0" fontAlgn="base" hangingPunct="0">
              <a:spcBef>
                <a:spcPct val="0"/>
              </a:spcBef>
              <a:spcAft>
                <a:spcPct val="0"/>
              </a:spcAft>
              <a:defRPr sz="1600">
                <a:solidFill>
                  <a:schemeClr val="tx1"/>
                </a:solidFill>
                <a:latin typeface="Helvetica" charset="0"/>
              </a:defRPr>
            </a:lvl7pPr>
            <a:lvl8pPr marL="3429000" indent="-228600" eaLnBrk="0" fontAlgn="base" hangingPunct="0">
              <a:spcBef>
                <a:spcPct val="0"/>
              </a:spcBef>
              <a:spcAft>
                <a:spcPct val="0"/>
              </a:spcAft>
              <a:defRPr sz="1600">
                <a:solidFill>
                  <a:schemeClr val="tx1"/>
                </a:solidFill>
                <a:latin typeface="Helvetica" charset="0"/>
              </a:defRPr>
            </a:lvl8pPr>
            <a:lvl9pPr marL="3886200" indent="-228600" eaLnBrk="0" fontAlgn="base" hangingPunct="0">
              <a:spcBef>
                <a:spcPct val="0"/>
              </a:spcBef>
              <a:spcAft>
                <a:spcPct val="0"/>
              </a:spcAft>
              <a:defRPr sz="1600">
                <a:solidFill>
                  <a:schemeClr val="tx1"/>
                </a:solidFill>
                <a:latin typeface="Helvetica" charset="0"/>
              </a:defRPr>
            </a:lvl9pPr>
          </a:lstStyle>
          <a:p>
            <a:pPr algn="ctr" eaLnBrk="1" hangingPunct="1"/>
            <a:r>
              <a:rPr lang="en-US" sz="1400" b="1">
                <a:latin typeface="Calibri" pitchFamily="34" charset="0"/>
              </a:rPr>
              <a:t>Department of Computer Science &amp; Engineering</a:t>
            </a:r>
          </a:p>
        </p:txBody>
      </p:sp>
      <p:sp>
        <p:nvSpPr>
          <p:cNvPr id="10" name="Rectangle 9">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11" name="Title 3"/>
          <p:cNvSpPr txBox="1">
            <a:spLocks/>
          </p:cNvSpPr>
          <p:nvPr/>
        </p:nvSpPr>
        <p:spPr>
          <a:xfrm>
            <a:off x="381000" y="2590800"/>
            <a:ext cx="5410200" cy="1447800"/>
          </a:xfrm>
          <a:prstGeom prst="rect">
            <a:avLst/>
          </a:prstGeom>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defRPr/>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B.Tech CSE </a:t>
            </a:r>
            <a:r>
              <a:rPr lang="en-US" sz="9600" dirty="0">
                <a:latin typeface="+mn-lt"/>
              </a:rPr>
              <a:t/>
            </a:r>
            <a:br>
              <a:rPr lang="en-US" sz="9600" dirty="0">
                <a:latin typeface="+mn-lt"/>
              </a:rPr>
            </a:br>
            <a:r>
              <a:rPr lang="en-US" sz="9600" dirty="0" smtClean="0">
                <a:latin typeface="+mn-lt"/>
              </a:rPr>
              <a:t>Semester:4</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13" name="Title 3"/>
          <p:cNvSpPr txBox="1">
            <a:spLocks/>
          </p:cNvSpPr>
          <p:nvPr/>
        </p:nvSpPr>
        <p:spPr>
          <a:xfrm>
            <a:off x="4114800" y="4114800"/>
            <a:ext cx="4625975" cy="1447800"/>
          </a:xfrm>
          <a:prstGeom prst="rect">
            <a:avLst/>
          </a:prstGeom>
        </p:spPr>
        <p:txBody>
          <a:bodyPr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a:t>
            </a:r>
            <a:r>
              <a:rPr lang="en-US" dirty="0" smtClean="0"/>
              <a:t> Dr. Ashish Oberoi</a:t>
            </a:r>
            <a:br>
              <a:rPr lang="en-US" dirty="0" smtClean="0"/>
            </a:br>
            <a:endParaRPr lang="en-US" dirty="0"/>
          </a:p>
        </p:txBody>
      </p:sp>
    </p:spTree>
    <p:extLst>
      <p:ext uri="{BB962C8B-B14F-4D97-AF65-F5344CB8AC3E}">
        <p14:creationId xmlns:p14="http://schemas.microsoft.com/office/powerpoint/2010/main" val="20925935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Grp="1" noChangeArrowheads="1"/>
          </p:cNvSpPr>
          <p:nvPr>
            <p:ph type="title"/>
          </p:nvPr>
        </p:nvSpPr>
        <p:spPr>
          <a:xfrm>
            <a:off x="457200" y="0"/>
            <a:ext cx="8229600" cy="1143000"/>
          </a:xfrm>
        </p:spPr>
        <p:txBody>
          <a:bodyPr>
            <a:normAutofit fontScale="90000"/>
          </a:bodyPr>
          <a:lstStyle/>
          <a:p>
            <a:pPr algn="l" eaLnBrk="1" hangingPunct="1"/>
            <a:r>
              <a:rPr lang="en-US" dirty="0" smtClean="0"/>
              <a:t>Read and Write Operations of a Transaction</a:t>
            </a:r>
          </a:p>
        </p:txBody>
      </p:sp>
      <p:sp>
        <p:nvSpPr>
          <p:cNvPr id="26627" name="Rectangle 5"/>
          <p:cNvSpPr>
            <a:spLocks noGrp="1" noChangeArrowheads="1"/>
          </p:cNvSpPr>
          <p:nvPr>
            <p:ph type="body" idx="1"/>
          </p:nvPr>
        </p:nvSpPr>
        <p:spPr>
          <a:xfrm>
            <a:off x="228600" y="1143000"/>
            <a:ext cx="8763000" cy="4419600"/>
          </a:xfrm>
        </p:spPr>
        <p:txBody>
          <a:bodyPr/>
          <a:lstStyle/>
          <a:p>
            <a:pPr eaLnBrk="1" hangingPunct="1">
              <a:lnSpc>
                <a:spcPct val="90000"/>
              </a:lnSpc>
            </a:pPr>
            <a:r>
              <a:rPr lang="en-US" sz="2000" dirty="0" smtClean="0"/>
              <a:t>Specify read or write operations on the database items that are executed as part of a transaction </a:t>
            </a:r>
          </a:p>
          <a:p>
            <a:pPr eaLnBrk="1" hangingPunct="1">
              <a:lnSpc>
                <a:spcPct val="90000"/>
              </a:lnSpc>
            </a:pPr>
            <a:r>
              <a:rPr lang="en-US" sz="2000" dirty="0" err="1" smtClean="0"/>
              <a:t>read_item</a:t>
            </a:r>
            <a:r>
              <a:rPr lang="en-US" sz="2000" dirty="0" smtClean="0"/>
              <a:t>(X): </a:t>
            </a:r>
          </a:p>
          <a:p>
            <a:pPr lvl="1" eaLnBrk="1" hangingPunct="1">
              <a:lnSpc>
                <a:spcPct val="90000"/>
              </a:lnSpc>
            </a:pPr>
            <a:r>
              <a:rPr lang="en-US" sz="1800" dirty="0" smtClean="0"/>
              <a:t>reads a database item named X into a program variable also named X.</a:t>
            </a:r>
          </a:p>
          <a:p>
            <a:pPr lvl="2" eaLnBrk="1" hangingPunct="1">
              <a:lnSpc>
                <a:spcPct val="90000"/>
              </a:lnSpc>
              <a:buFont typeface="Wingdings" pitchFamily="2" charset="2"/>
              <a:buNone/>
            </a:pPr>
            <a:r>
              <a:rPr lang="en-US" sz="1800" dirty="0" smtClean="0"/>
              <a:t>1. find the address of the disk block that contains item X</a:t>
            </a:r>
          </a:p>
          <a:p>
            <a:pPr lvl="2" eaLnBrk="1" hangingPunct="1">
              <a:lnSpc>
                <a:spcPct val="90000"/>
              </a:lnSpc>
              <a:buFont typeface="Wingdings" pitchFamily="2" charset="2"/>
              <a:buNone/>
            </a:pPr>
            <a:r>
              <a:rPr lang="en-US" sz="1800" dirty="0" smtClean="0"/>
              <a:t>2. copy that disk block into a buffer in the main memory</a:t>
            </a:r>
          </a:p>
          <a:p>
            <a:pPr lvl="2" eaLnBrk="1" hangingPunct="1">
              <a:lnSpc>
                <a:spcPct val="90000"/>
              </a:lnSpc>
              <a:buFont typeface="Wingdings" pitchFamily="2" charset="2"/>
              <a:buNone/>
            </a:pPr>
            <a:r>
              <a:rPr lang="en-US" sz="1800" dirty="0" smtClean="0"/>
              <a:t>3. copy item X from the buffer to the program variable named</a:t>
            </a:r>
          </a:p>
          <a:p>
            <a:pPr eaLnBrk="1" hangingPunct="1">
              <a:lnSpc>
                <a:spcPct val="90000"/>
              </a:lnSpc>
            </a:pPr>
            <a:r>
              <a:rPr lang="en-US" sz="2000" dirty="0" err="1" smtClean="0"/>
              <a:t>write_item</a:t>
            </a:r>
            <a:r>
              <a:rPr lang="en-US" sz="2000" dirty="0" smtClean="0"/>
              <a:t>(X): </a:t>
            </a:r>
          </a:p>
          <a:p>
            <a:pPr lvl="1" eaLnBrk="1" hangingPunct="1">
              <a:lnSpc>
                <a:spcPct val="90000"/>
              </a:lnSpc>
            </a:pPr>
            <a:r>
              <a:rPr lang="en-US" sz="1800" dirty="0" smtClean="0"/>
              <a:t>writes the value of program variable X into the database item named X.</a:t>
            </a:r>
          </a:p>
          <a:p>
            <a:pPr lvl="2" eaLnBrk="1" hangingPunct="1">
              <a:lnSpc>
                <a:spcPct val="90000"/>
              </a:lnSpc>
              <a:buFont typeface="Wingdings" pitchFamily="2" charset="2"/>
              <a:buNone/>
            </a:pPr>
            <a:r>
              <a:rPr lang="en-US" sz="1800" dirty="0" smtClean="0"/>
              <a:t>1. find the address of the disk block that contains item X</a:t>
            </a:r>
          </a:p>
          <a:p>
            <a:pPr lvl="2" eaLnBrk="1" hangingPunct="1">
              <a:lnSpc>
                <a:spcPct val="90000"/>
              </a:lnSpc>
              <a:buFont typeface="Wingdings" pitchFamily="2" charset="2"/>
              <a:buNone/>
            </a:pPr>
            <a:r>
              <a:rPr lang="en-US" sz="1800" dirty="0" smtClean="0"/>
              <a:t>2. copy that disk block into a buffer in the main memory</a:t>
            </a:r>
          </a:p>
          <a:p>
            <a:pPr lvl="2" eaLnBrk="1" hangingPunct="1">
              <a:lnSpc>
                <a:spcPct val="90000"/>
              </a:lnSpc>
              <a:buFont typeface="Wingdings" pitchFamily="2" charset="2"/>
              <a:buNone/>
            </a:pPr>
            <a:r>
              <a:rPr lang="en-US" sz="1800" dirty="0" smtClean="0"/>
              <a:t>3. copy item X from the program variable named X into its current location in the buffer store the updated block in the buffer back to disk (this step updates the database on disk) </a:t>
            </a:r>
          </a:p>
        </p:txBody>
      </p:sp>
      <p:sp>
        <p:nvSpPr>
          <p:cNvPr id="26628" name="AutoShape 7"/>
          <p:cNvSpPr>
            <a:spLocks noChangeArrowheads="1"/>
          </p:cNvSpPr>
          <p:nvPr/>
        </p:nvSpPr>
        <p:spPr bwMode="auto">
          <a:xfrm>
            <a:off x="6477000" y="5638800"/>
            <a:ext cx="1447800" cy="914400"/>
          </a:xfrm>
          <a:prstGeom prst="flowChartMagneticDisk">
            <a:avLst/>
          </a:prstGeom>
          <a:noFill/>
          <a:ln w="12700">
            <a:solidFill>
              <a:schemeClr val="tx1"/>
            </a:solidFill>
            <a:round/>
            <a:headEnd/>
            <a:tailEnd/>
          </a:ln>
        </p:spPr>
        <p:txBody>
          <a:bodyPr wrap="none" anchor="ctr"/>
          <a:lstStyle/>
          <a:p>
            <a:pPr algn="ctr" eaLnBrk="0" hangingPunct="0"/>
            <a:r>
              <a:rPr lang="en-US">
                <a:latin typeface="Arial" charset="0"/>
              </a:rPr>
              <a:t>X</a:t>
            </a:r>
            <a:endParaRPr lang="en-US">
              <a:latin typeface="Times New Roman" pitchFamily="18" charset="0"/>
            </a:endParaRPr>
          </a:p>
        </p:txBody>
      </p:sp>
      <p:sp>
        <p:nvSpPr>
          <p:cNvPr id="26629" name="AutoShape 10"/>
          <p:cNvSpPr>
            <a:spLocks noChangeArrowheads="1"/>
          </p:cNvSpPr>
          <p:nvPr/>
        </p:nvSpPr>
        <p:spPr bwMode="auto">
          <a:xfrm>
            <a:off x="1371600" y="5715000"/>
            <a:ext cx="1447800" cy="838200"/>
          </a:xfrm>
          <a:prstGeom prst="flowChartPredefinedProcess">
            <a:avLst/>
          </a:prstGeom>
          <a:noFill/>
          <a:ln w="12700">
            <a:solidFill>
              <a:schemeClr val="tx1"/>
            </a:solidFill>
            <a:miter lim="800000"/>
            <a:headEnd/>
            <a:tailEnd/>
          </a:ln>
        </p:spPr>
        <p:txBody>
          <a:bodyPr wrap="none" anchor="ctr"/>
          <a:lstStyle/>
          <a:p>
            <a:pPr algn="ctr" eaLnBrk="0" hangingPunct="0"/>
            <a:r>
              <a:rPr lang="en-US">
                <a:latin typeface="Arial" charset="0"/>
              </a:rPr>
              <a:t>X:=</a:t>
            </a:r>
            <a:r>
              <a:rPr lang="en-US">
                <a:latin typeface="Times New Roman" pitchFamily="18" charset="0"/>
              </a:rPr>
              <a:t> </a:t>
            </a:r>
          </a:p>
        </p:txBody>
      </p:sp>
      <p:sp>
        <p:nvSpPr>
          <p:cNvPr id="26630" name="AutoShape 11"/>
          <p:cNvSpPr>
            <a:spLocks noChangeArrowheads="1"/>
          </p:cNvSpPr>
          <p:nvPr/>
        </p:nvSpPr>
        <p:spPr bwMode="auto">
          <a:xfrm>
            <a:off x="3810000" y="5867400"/>
            <a:ext cx="1905000" cy="533400"/>
          </a:xfrm>
          <a:prstGeom prst="flowChartPreparation">
            <a:avLst/>
          </a:prstGeom>
          <a:noFill/>
          <a:ln w="12700">
            <a:solidFill>
              <a:schemeClr val="tx1"/>
            </a:solidFill>
            <a:miter lim="800000"/>
            <a:headEnd/>
            <a:tailEnd/>
          </a:ln>
        </p:spPr>
        <p:txBody>
          <a:bodyPr wrap="none" anchor="ctr"/>
          <a:lstStyle/>
          <a:p>
            <a:endParaRPr lang="en-US"/>
          </a:p>
        </p:txBody>
      </p:sp>
      <p:pic>
        <p:nvPicPr>
          <p:cNvPr id="7" name="Picture 2" descr="RIMT Univers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Autofit/>
          </a:bodyPr>
          <a:lstStyle/>
          <a:p>
            <a:pPr algn="just" fontAlgn="auto"/>
            <a:r>
              <a:rPr lang="en-IN" sz="2000" dirty="0" smtClean="0">
                <a:latin typeface="Times New Roman" pitchFamily="18" charset="0"/>
                <a:cs typeface="Times New Roman" pitchFamily="18" charset="0"/>
              </a:rPr>
              <a:t>1. </a:t>
            </a:r>
            <a:r>
              <a:rPr lang="en-IN" sz="2000" dirty="0" err="1" smtClean="0">
                <a:latin typeface="Times New Roman" pitchFamily="18" charset="0"/>
                <a:cs typeface="Times New Roman" pitchFamily="18" charset="0"/>
              </a:rPr>
              <a:t>Ramez</a:t>
            </a:r>
            <a:r>
              <a:rPr lang="en-IN" sz="2000" dirty="0" smtClean="0">
                <a:latin typeface="Times New Roman" pitchFamily="18" charset="0"/>
                <a:cs typeface="Times New Roman" pitchFamily="18" charset="0"/>
              </a:rPr>
              <a:t> </a:t>
            </a:r>
            <a:r>
              <a:rPr lang="en-IN" sz="2000" dirty="0" err="1" smtClean="0">
                <a:latin typeface="Times New Roman" pitchFamily="18" charset="0"/>
                <a:cs typeface="Times New Roman" pitchFamily="18" charset="0"/>
              </a:rPr>
              <a:t>Elmasri</a:t>
            </a:r>
            <a:r>
              <a:rPr lang="en-IN" sz="2000" dirty="0" smtClean="0">
                <a:latin typeface="Times New Roman" pitchFamily="18" charset="0"/>
                <a:cs typeface="Times New Roman" pitchFamily="18" charset="0"/>
              </a:rPr>
              <a:t>, </a:t>
            </a:r>
            <a:r>
              <a:rPr lang="en-IN" sz="2000" dirty="0" err="1" smtClean="0">
                <a:latin typeface="Times New Roman" pitchFamily="18" charset="0"/>
                <a:cs typeface="Times New Roman" pitchFamily="18" charset="0"/>
              </a:rPr>
              <a:t>Shamkant</a:t>
            </a:r>
            <a:r>
              <a:rPr lang="en-IN" sz="2000" dirty="0" smtClean="0">
                <a:latin typeface="Times New Roman" pitchFamily="18" charset="0"/>
                <a:cs typeface="Times New Roman" pitchFamily="18" charset="0"/>
              </a:rPr>
              <a:t> </a:t>
            </a:r>
            <a:r>
              <a:rPr lang="en-IN" sz="2000" dirty="0" err="1" smtClean="0">
                <a:latin typeface="Times New Roman" pitchFamily="18" charset="0"/>
                <a:cs typeface="Times New Roman" pitchFamily="18" charset="0"/>
              </a:rPr>
              <a:t>Navathe</a:t>
            </a:r>
            <a:r>
              <a:rPr lang="en-IN" sz="2000" dirty="0" smtClean="0">
                <a:latin typeface="Times New Roman" pitchFamily="18" charset="0"/>
                <a:cs typeface="Times New Roman" pitchFamily="18" charset="0"/>
              </a:rPr>
              <a:t>, Fundamentals of Database Systems, Fifth Edition,      Pearson Education, 2007.</a:t>
            </a:r>
          </a:p>
          <a:p>
            <a:pPr algn="just" fontAlgn="auto"/>
            <a:r>
              <a:rPr lang="en-IN" sz="2000" dirty="0" smtClean="0">
                <a:latin typeface="Times New Roman" pitchFamily="18" charset="0"/>
                <a:cs typeface="Times New Roman" pitchFamily="18" charset="0"/>
              </a:rPr>
              <a:t>2. </a:t>
            </a:r>
            <a:r>
              <a:rPr lang="en-IN" sz="2000" dirty="0" err="1" smtClean="0">
                <a:latin typeface="Times New Roman" pitchFamily="18" charset="0"/>
                <a:cs typeface="Times New Roman" pitchFamily="18" charset="0"/>
              </a:rPr>
              <a:t>Raghu</a:t>
            </a:r>
            <a:r>
              <a:rPr lang="en-IN" sz="2000" dirty="0" smtClean="0">
                <a:latin typeface="Times New Roman" pitchFamily="18" charset="0"/>
                <a:cs typeface="Times New Roman" pitchFamily="18" charset="0"/>
              </a:rPr>
              <a:t> </a:t>
            </a:r>
            <a:r>
              <a:rPr lang="en-IN" sz="2000" dirty="0" err="1" smtClean="0">
                <a:latin typeface="Times New Roman" pitchFamily="18" charset="0"/>
                <a:cs typeface="Times New Roman" pitchFamily="18" charset="0"/>
              </a:rPr>
              <a:t>Ramakrishnan</a:t>
            </a:r>
            <a:r>
              <a:rPr lang="en-IN" sz="2000" dirty="0" smtClean="0">
                <a:latin typeface="Times New Roman" pitchFamily="18" charset="0"/>
                <a:cs typeface="Times New Roman" pitchFamily="18" charset="0"/>
              </a:rPr>
              <a:t>, Johannes </a:t>
            </a:r>
            <a:r>
              <a:rPr lang="en-IN" sz="2000" dirty="0" err="1" smtClean="0">
                <a:latin typeface="Times New Roman" pitchFamily="18" charset="0"/>
                <a:cs typeface="Times New Roman" pitchFamily="18" charset="0"/>
              </a:rPr>
              <a:t>Gehrke</a:t>
            </a:r>
            <a:r>
              <a:rPr lang="en-IN" sz="2000" dirty="0" smtClean="0">
                <a:latin typeface="Times New Roman" pitchFamily="18" charset="0"/>
                <a:cs typeface="Times New Roman" pitchFamily="18" charset="0"/>
              </a:rPr>
              <a:t>, Database Management Systems, Tata McGraw-Hill.</a:t>
            </a:r>
          </a:p>
          <a:p>
            <a:pPr algn="just" fontAlgn="auto"/>
            <a:r>
              <a:rPr lang="en-IN" sz="2000" dirty="0" smtClean="0">
                <a:latin typeface="Times New Roman" pitchFamily="18" charset="0"/>
                <a:cs typeface="Times New Roman" pitchFamily="18" charset="0"/>
              </a:rPr>
              <a:t>3. C.J. Date, An Introduction to Database Systems, Eighth Edition, Pearson Education.</a:t>
            </a:r>
          </a:p>
          <a:p>
            <a:pPr algn="just" fontAlgn="auto"/>
            <a:r>
              <a:rPr lang="en-IN" sz="2000" dirty="0" smtClean="0">
                <a:latin typeface="Times New Roman" pitchFamily="18" charset="0"/>
                <a:cs typeface="Times New Roman" pitchFamily="18" charset="0"/>
              </a:rPr>
              <a:t>4. Alexis Leon, Mathews Leon, Database Management Systems, Leon Press.</a:t>
            </a:r>
          </a:p>
          <a:p>
            <a:pPr algn="just" fontAlgn="auto"/>
            <a:r>
              <a:rPr lang="en-IN" sz="2000" dirty="0" smtClean="0">
                <a:latin typeface="Times New Roman" pitchFamily="18" charset="0"/>
                <a:cs typeface="Times New Roman" pitchFamily="18" charset="0"/>
              </a:rPr>
              <a:t>5. Abraham </a:t>
            </a:r>
            <a:r>
              <a:rPr lang="en-IN" sz="2000" dirty="0" err="1" smtClean="0">
                <a:latin typeface="Times New Roman" pitchFamily="18" charset="0"/>
                <a:cs typeface="Times New Roman" pitchFamily="18" charset="0"/>
              </a:rPr>
              <a:t>Silberschatz</a:t>
            </a:r>
            <a:r>
              <a:rPr lang="en-IN" sz="2000" dirty="0" smtClean="0">
                <a:latin typeface="Times New Roman" pitchFamily="18" charset="0"/>
                <a:cs typeface="Times New Roman" pitchFamily="18" charset="0"/>
              </a:rPr>
              <a:t>, Henry F. </a:t>
            </a:r>
            <a:r>
              <a:rPr lang="en-IN" sz="2000" dirty="0" err="1" smtClean="0">
                <a:latin typeface="Times New Roman" pitchFamily="18" charset="0"/>
                <a:cs typeface="Times New Roman" pitchFamily="18" charset="0"/>
              </a:rPr>
              <a:t>Korth</a:t>
            </a:r>
            <a:r>
              <a:rPr lang="en-IN" sz="2000" dirty="0" smtClean="0">
                <a:latin typeface="Times New Roman" pitchFamily="18" charset="0"/>
                <a:cs typeface="Times New Roman" pitchFamily="18" charset="0"/>
              </a:rPr>
              <a:t>, S. </a:t>
            </a:r>
            <a:r>
              <a:rPr lang="en-IN" sz="2000" dirty="0" err="1" smtClean="0">
                <a:latin typeface="Times New Roman" pitchFamily="18" charset="0"/>
                <a:cs typeface="Times New Roman" pitchFamily="18" charset="0"/>
              </a:rPr>
              <a:t>Sudarshan</a:t>
            </a:r>
            <a:r>
              <a:rPr lang="en-IN" sz="2000" dirty="0" smtClean="0">
                <a:latin typeface="Times New Roman" pitchFamily="18" charset="0"/>
                <a:cs typeface="Times New Roman" pitchFamily="18" charset="0"/>
              </a:rPr>
              <a:t>, Database System Concepts, Tata McGraw- Hill.</a:t>
            </a:r>
          </a:p>
          <a:p>
            <a:pPr algn="just" fontAlgn="auto"/>
            <a:r>
              <a:rPr lang="en-IN" sz="2000" dirty="0" smtClean="0">
                <a:latin typeface="Times New Roman" pitchFamily="18" charset="0"/>
                <a:cs typeface="Times New Roman" pitchFamily="18" charset="0"/>
              </a:rPr>
              <a:t>6. S. K. Singh, Database Systems Concepts, Design and Applications, Pearson Education.</a:t>
            </a:r>
          </a:p>
          <a:p>
            <a:pPr algn="just"/>
            <a:r>
              <a:rPr lang="en-IN" sz="2000" dirty="0" smtClean="0">
                <a:latin typeface="Times New Roman" pitchFamily="18" charset="0"/>
                <a:cs typeface="Times New Roman" pitchFamily="18" charset="0"/>
              </a:rPr>
              <a:t>7. Chris Eaton, Paul </a:t>
            </a:r>
            <a:r>
              <a:rPr lang="en-IN" sz="2000" dirty="0" err="1" smtClean="0">
                <a:latin typeface="Times New Roman" pitchFamily="18" charset="0"/>
                <a:cs typeface="Times New Roman" pitchFamily="18" charset="0"/>
              </a:rPr>
              <a:t>Zikopoulos</a:t>
            </a:r>
            <a:r>
              <a:rPr lang="en-IN" sz="2000" dirty="0" smtClean="0">
                <a:latin typeface="Times New Roman" pitchFamily="18" charset="0"/>
                <a:cs typeface="Times New Roman" pitchFamily="18" charset="0"/>
              </a:rPr>
              <a:t>, Understanding Big Data: Analytics for Enterprise Class </a:t>
            </a:r>
            <a:r>
              <a:rPr lang="en-IN" sz="2000" dirty="0" err="1" smtClean="0">
                <a:latin typeface="Times New Roman" pitchFamily="18" charset="0"/>
                <a:cs typeface="Times New Roman" pitchFamily="18" charset="0"/>
              </a:rPr>
              <a:t>Hadoop</a:t>
            </a:r>
            <a:r>
              <a:rPr lang="en-IN" sz="2000" dirty="0" smtClean="0">
                <a:latin typeface="Times New Roman" pitchFamily="18" charset="0"/>
                <a:cs typeface="Times New Roman" pitchFamily="18" charset="0"/>
              </a:rPr>
              <a:t> and Streaming Data</a:t>
            </a:r>
            <a:r>
              <a:rPr lang="en-US" sz="2000" dirty="0" smtClean="0">
                <a:latin typeface="Times New Roman" pitchFamily="18" charset="0"/>
                <a:cs typeface="Times New Roman" pitchFamily="18" charset="0"/>
              </a:rPr>
              <a:t>	.		</a:t>
            </a:r>
            <a:endParaRPr lang="en-US" sz="2000" dirty="0">
              <a:latin typeface="Times New Roman" pitchFamily="18" charset="0"/>
              <a:cs typeface="Times New Roman" pitchFamily="18" charset="0"/>
            </a:endParaRPr>
          </a:p>
        </p:txBody>
      </p:sp>
      <p:pic>
        <p:nvPicPr>
          <p:cNvPr id="4" name="Picture 2" descr="RIMT Univers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rmAutofit fontScale="90000"/>
          </a:bodyPr>
          <a:lstStyle/>
          <a:p>
            <a:r>
              <a:rPr lang="en-US" dirty="0" smtClean="0"/>
              <a:t>TOPICS TO BE COVERED IN NEXT LECTURE</a:t>
            </a:r>
            <a:endParaRPr lang="en-IN" dirty="0"/>
          </a:p>
        </p:txBody>
      </p:sp>
      <p:sp>
        <p:nvSpPr>
          <p:cNvPr id="3" name="Content Placeholder 2"/>
          <p:cNvSpPr>
            <a:spLocks noGrp="1"/>
          </p:cNvSpPr>
          <p:nvPr>
            <p:ph idx="1"/>
          </p:nvPr>
        </p:nvSpPr>
        <p:spPr>
          <a:xfrm>
            <a:off x="457200" y="2255837"/>
            <a:ext cx="8229600" cy="4525963"/>
          </a:xfrm>
        </p:spPr>
        <p:txBody>
          <a:bodyPr/>
          <a:lstStyle/>
          <a:p>
            <a:r>
              <a:rPr lang="en-US" dirty="0" smtClean="0"/>
              <a:t>Concurrency Control Techniques</a:t>
            </a:r>
          </a:p>
          <a:p>
            <a:r>
              <a:rPr lang="en-US" dirty="0" smtClean="0"/>
              <a:t>2-phase Locking</a:t>
            </a:r>
            <a:endParaRPr lang="en-IN" dirty="0"/>
          </a:p>
        </p:txBody>
      </p:sp>
      <p:pic>
        <p:nvPicPr>
          <p:cNvPr id="4" name="Picture 2" descr="RIMT Univers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r>
              <a:rPr lang="en-US" dirty="0" smtClean="0"/>
              <a:t>Definition of transaction</a:t>
            </a:r>
          </a:p>
          <a:p>
            <a:r>
              <a:rPr lang="en-US" dirty="0" smtClean="0"/>
              <a:t>ACID Properties</a:t>
            </a:r>
          </a:p>
          <a:p>
            <a:r>
              <a:rPr lang="en-US" dirty="0" smtClean="0"/>
              <a:t>Recovery</a:t>
            </a:r>
          </a:p>
          <a:p>
            <a:r>
              <a:rPr lang="en-US" dirty="0" smtClean="0"/>
              <a:t>Transaction States</a:t>
            </a:r>
          </a:p>
          <a:p>
            <a:r>
              <a:rPr lang="en-US" dirty="0" smtClean="0"/>
              <a:t>Transaction Execution</a:t>
            </a:r>
          </a:p>
          <a:p>
            <a:r>
              <a:rPr lang="en-US" dirty="0" smtClean="0"/>
              <a:t>Read Write Operations on transaction</a:t>
            </a:r>
            <a:endParaRPr lang="en-US" dirty="0"/>
          </a:p>
        </p:txBody>
      </p:sp>
      <p:pic>
        <p:nvPicPr>
          <p:cNvPr id="5" name="Picture 2" descr="RIMT Univers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028"/>
          <p:cNvSpPr>
            <a:spLocks noGrp="1" noChangeArrowheads="1"/>
          </p:cNvSpPr>
          <p:nvPr>
            <p:ph type="title"/>
          </p:nvPr>
        </p:nvSpPr>
        <p:spPr/>
        <p:txBody>
          <a:bodyPr/>
          <a:lstStyle/>
          <a:p>
            <a:pPr eaLnBrk="1" hangingPunct="1"/>
            <a:r>
              <a:rPr lang="en-US" smtClean="0"/>
              <a:t>What is a transaction</a:t>
            </a:r>
          </a:p>
        </p:txBody>
      </p:sp>
      <p:sp>
        <p:nvSpPr>
          <p:cNvPr id="18435" name="Rectangle 1029"/>
          <p:cNvSpPr>
            <a:spLocks noGrp="1" noChangeArrowheads="1"/>
          </p:cNvSpPr>
          <p:nvPr>
            <p:ph type="body" idx="1"/>
          </p:nvPr>
        </p:nvSpPr>
        <p:spPr>
          <a:xfrm>
            <a:off x="0" y="1143000"/>
            <a:ext cx="9144000" cy="3505200"/>
          </a:xfrm>
        </p:spPr>
        <p:txBody>
          <a:bodyPr>
            <a:normAutofit fontScale="85000" lnSpcReduction="10000"/>
          </a:bodyPr>
          <a:lstStyle/>
          <a:p>
            <a:pPr eaLnBrk="1" hangingPunct="1"/>
            <a:r>
              <a:rPr lang="en-US" smtClean="0"/>
              <a:t>A transaction is the basic logical unit of execution in an information system. A transaction is a sequence of operations that must be executed as a whole, taking a consistent (&amp; correct) database state into another consistent (&amp; correct) database state; </a:t>
            </a:r>
          </a:p>
          <a:p>
            <a:pPr eaLnBrk="1" hangingPunct="1"/>
            <a:r>
              <a:rPr lang="en-US" smtClean="0"/>
              <a:t>A collection of actions that make consistent transformations of system states while preserving system consistency</a:t>
            </a:r>
          </a:p>
          <a:p>
            <a:pPr eaLnBrk="1" hangingPunct="1"/>
            <a:r>
              <a:rPr lang="en-US" smtClean="0"/>
              <a:t>An indivisible unit of processing</a:t>
            </a:r>
          </a:p>
        </p:txBody>
      </p:sp>
      <p:sp>
        <p:nvSpPr>
          <p:cNvPr id="18436" name="Rectangle 1031"/>
          <p:cNvSpPr>
            <a:spLocks noChangeArrowheads="1"/>
          </p:cNvSpPr>
          <p:nvPr/>
        </p:nvSpPr>
        <p:spPr bwMode="auto">
          <a:xfrm>
            <a:off x="6019800" y="4343400"/>
            <a:ext cx="1270000" cy="454025"/>
          </a:xfrm>
          <a:prstGeom prst="rect">
            <a:avLst/>
          </a:prstGeom>
          <a:noFill/>
          <a:ln w="12700">
            <a:noFill/>
            <a:miter lim="800000"/>
            <a:headEnd/>
            <a:tailEnd/>
          </a:ln>
        </p:spPr>
        <p:txBody>
          <a:bodyPr lIns="90488" tIns="44450" rIns="90488" bIns="44450">
            <a:spAutoFit/>
          </a:bodyPr>
          <a:lstStyle/>
          <a:p>
            <a:pPr eaLnBrk="0" hangingPunct="0"/>
            <a:r>
              <a:rPr lang="en-US" sz="1200">
                <a:latin typeface="Arial" charset="0"/>
              </a:rPr>
              <a:t>database in a consistent state</a:t>
            </a:r>
          </a:p>
        </p:txBody>
      </p:sp>
      <p:sp>
        <p:nvSpPr>
          <p:cNvPr id="18437" name="Rectangle 1036"/>
          <p:cNvSpPr>
            <a:spLocks noChangeArrowheads="1"/>
          </p:cNvSpPr>
          <p:nvPr/>
        </p:nvSpPr>
        <p:spPr bwMode="auto">
          <a:xfrm>
            <a:off x="1600200" y="4343400"/>
            <a:ext cx="1270000" cy="454025"/>
          </a:xfrm>
          <a:prstGeom prst="rect">
            <a:avLst/>
          </a:prstGeom>
          <a:noFill/>
          <a:ln w="12700">
            <a:noFill/>
            <a:miter lim="800000"/>
            <a:headEnd/>
            <a:tailEnd/>
          </a:ln>
        </p:spPr>
        <p:txBody>
          <a:bodyPr lIns="90488" tIns="44450" rIns="90488" bIns="44450">
            <a:spAutoFit/>
          </a:bodyPr>
          <a:lstStyle/>
          <a:p>
            <a:pPr eaLnBrk="0" hangingPunct="0"/>
            <a:r>
              <a:rPr lang="en-US" sz="1200">
                <a:latin typeface="Arial" charset="0"/>
              </a:rPr>
              <a:t>database in a consistent state</a:t>
            </a:r>
          </a:p>
        </p:txBody>
      </p:sp>
      <p:sp>
        <p:nvSpPr>
          <p:cNvPr id="18438" name="Rectangle 1037"/>
          <p:cNvSpPr>
            <a:spLocks noChangeArrowheads="1"/>
          </p:cNvSpPr>
          <p:nvPr/>
        </p:nvSpPr>
        <p:spPr bwMode="auto">
          <a:xfrm>
            <a:off x="3657600" y="5867400"/>
            <a:ext cx="1565275" cy="819150"/>
          </a:xfrm>
          <a:prstGeom prst="rect">
            <a:avLst/>
          </a:prstGeom>
          <a:noFill/>
          <a:ln w="12700">
            <a:noFill/>
            <a:miter lim="800000"/>
            <a:headEnd/>
            <a:tailEnd/>
          </a:ln>
        </p:spPr>
        <p:txBody>
          <a:bodyPr lIns="90488" tIns="44450" rIns="90488" bIns="44450">
            <a:spAutoFit/>
          </a:bodyPr>
          <a:lstStyle/>
          <a:p>
            <a:pPr eaLnBrk="0" hangingPunct="0"/>
            <a:r>
              <a:rPr lang="en-US" sz="1200">
                <a:latin typeface="Arial" charset="0"/>
              </a:rPr>
              <a:t>database may be temporarily in an inconsistent state during execution</a:t>
            </a:r>
          </a:p>
        </p:txBody>
      </p:sp>
      <p:sp>
        <p:nvSpPr>
          <p:cNvPr id="18439" name="Rectangle 1038"/>
          <p:cNvSpPr>
            <a:spLocks noChangeArrowheads="1"/>
          </p:cNvSpPr>
          <p:nvPr/>
        </p:nvSpPr>
        <p:spPr bwMode="auto">
          <a:xfrm>
            <a:off x="228600" y="5638800"/>
            <a:ext cx="1387475" cy="271463"/>
          </a:xfrm>
          <a:prstGeom prst="rect">
            <a:avLst/>
          </a:prstGeom>
          <a:noFill/>
          <a:ln w="12700">
            <a:noFill/>
            <a:miter lim="800000"/>
            <a:headEnd/>
            <a:tailEnd/>
          </a:ln>
        </p:spPr>
        <p:txBody>
          <a:bodyPr wrap="none" lIns="90488" tIns="44450" rIns="90488" bIns="44450">
            <a:spAutoFit/>
          </a:bodyPr>
          <a:lstStyle/>
          <a:p>
            <a:pPr eaLnBrk="0" hangingPunct="0"/>
            <a:r>
              <a:rPr lang="en-US" sz="1200">
                <a:latin typeface="Arial" charset="0"/>
              </a:rPr>
              <a:t>begin Transaction</a:t>
            </a:r>
          </a:p>
        </p:txBody>
      </p:sp>
      <p:sp>
        <p:nvSpPr>
          <p:cNvPr id="18440" name="Rectangle 1039"/>
          <p:cNvSpPr>
            <a:spLocks noChangeArrowheads="1"/>
          </p:cNvSpPr>
          <p:nvPr/>
        </p:nvSpPr>
        <p:spPr bwMode="auto">
          <a:xfrm>
            <a:off x="7391400" y="5638800"/>
            <a:ext cx="1270000" cy="271463"/>
          </a:xfrm>
          <a:prstGeom prst="rect">
            <a:avLst/>
          </a:prstGeom>
          <a:noFill/>
          <a:ln w="12700">
            <a:noFill/>
            <a:miter lim="800000"/>
            <a:headEnd/>
            <a:tailEnd/>
          </a:ln>
        </p:spPr>
        <p:txBody>
          <a:bodyPr wrap="none" lIns="90488" tIns="44450" rIns="90488" bIns="44450">
            <a:spAutoFit/>
          </a:bodyPr>
          <a:lstStyle/>
          <a:p>
            <a:pPr eaLnBrk="0" hangingPunct="0"/>
            <a:r>
              <a:rPr lang="en-US" sz="1200">
                <a:latin typeface="Arial" charset="0"/>
              </a:rPr>
              <a:t>end Transaction</a:t>
            </a:r>
          </a:p>
        </p:txBody>
      </p:sp>
      <p:sp>
        <p:nvSpPr>
          <p:cNvPr id="18441" name="Rectangle 1040"/>
          <p:cNvSpPr>
            <a:spLocks noChangeArrowheads="1"/>
          </p:cNvSpPr>
          <p:nvPr/>
        </p:nvSpPr>
        <p:spPr bwMode="auto">
          <a:xfrm>
            <a:off x="3581400" y="5638800"/>
            <a:ext cx="1836738" cy="271463"/>
          </a:xfrm>
          <a:prstGeom prst="rect">
            <a:avLst/>
          </a:prstGeom>
          <a:noFill/>
          <a:ln w="12700">
            <a:noFill/>
            <a:miter lim="800000"/>
            <a:headEnd/>
            <a:tailEnd/>
          </a:ln>
        </p:spPr>
        <p:txBody>
          <a:bodyPr wrap="none" lIns="90488" tIns="44450" rIns="90488" bIns="44450">
            <a:spAutoFit/>
          </a:bodyPr>
          <a:lstStyle/>
          <a:p>
            <a:pPr eaLnBrk="0" hangingPunct="0"/>
            <a:r>
              <a:rPr lang="en-US" sz="1200">
                <a:latin typeface="Arial" charset="0"/>
              </a:rPr>
              <a:t>execution of Transaction</a:t>
            </a:r>
          </a:p>
        </p:txBody>
      </p:sp>
      <p:sp>
        <p:nvSpPr>
          <p:cNvPr id="18442" name="Rectangle 1046"/>
          <p:cNvSpPr>
            <a:spLocks noChangeArrowheads="1"/>
          </p:cNvSpPr>
          <p:nvPr/>
        </p:nvSpPr>
        <p:spPr bwMode="auto">
          <a:xfrm>
            <a:off x="838200" y="4816475"/>
            <a:ext cx="2743200" cy="317500"/>
          </a:xfrm>
          <a:prstGeom prst="rect">
            <a:avLst/>
          </a:prstGeom>
          <a:noFill/>
          <a:ln w="12700">
            <a:solidFill>
              <a:schemeClr val="tx1"/>
            </a:solidFill>
            <a:miter lim="800000"/>
            <a:headEnd/>
            <a:tailEnd/>
          </a:ln>
        </p:spPr>
        <p:txBody>
          <a:bodyPr anchor="ctr">
            <a:spAutoFit/>
          </a:bodyPr>
          <a:lstStyle/>
          <a:p>
            <a:pPr algn="ctr" eaLnBrk="0" hangingPunct="0"/>
            <a:r>
              <a:rPr lang="en-US" sz="1400">
                <a:latin typeface="Arial" charset="0"/>
              </a:rPr>
              <a:t>Account A Fred Bloggs £1000</a:t>
            </a:r>
          </a:p>
        </p:txBody>
      </p:sp>
      <p:sp>
        <p:nvSpPr>
          <p:cNvPr id="18443" name="Rectangle 1048"/>
          <p:cNvSpPr>
            <a:spLocks noChangeArrowheads="1"/>
          </p:cNvSpPr>
          <p:nvPr/>
        </p:nvSpPr>
        <p:spPr bwMode="auto">
          <a:xfrm>
            <a:off x="838200" y="5121275"/>
            <a:ext cx="2743200" cy="317500"/>
          </a:xfrm>
          <a:prstGeom prst="rect">
            <a:avLst/>
          </a:prstGeom>
          <a:noFill/>
          <a:ln w="12700">
            <a:solidFill>
              <a:schemeClr val="tx1"/>
            </a:solidFill>
            <a:miter lim="800000"/>
            <a:headEnd/>
            <a:tailEnd/>
          </a:ln>
        </p:spPr>
        <p:txBody>
          <a:bodyPr anchor="ctr">
            <a:spAutoFit/>
          </a:bodyPr>
          <a:lstStyle/>
          <a:p>
            <a:pPr algn="ctr" eaLnBrk="0" hangingPunct="0"/>
            <a:r>
              <a:rPr lang="en-US" sz="1400">
                <a:latin typeface="Arial" charset="0"/>
              </a:rPr>
              <a:t>Account B Sue Smith £0</a:t>
            </a:r>
          </a:p>
        </p:txBody>
      </p:sp>
      <p:sp>
        <p:nvSpPr>
          <p:cNvPr id="18444" name="Rectangle 1049"/>
          <p:cNvSpPr>
            <a:spLocks noChangeArrowheads="1"/>
          </p:cNvSpPr>
          <p:nvPr/>
        </p:nvSpPr>
        <p:spPr bwMode="auto">
          <a:xfrm>
            <a:off x="5257800" y="5121275"/>
            <a:ext cx="2743200" cy="317500"/>
          </a:xfrm>
          <a:prstGeom prst="rect">
            <a:avLst/>
          </a:prstGeom>
          <a:noFill/>
          <a:ln w="12700">
            <a:solidFill>
              <a:schemeClr val="tx1"/>
            </a:solidFill>
            <a:miter lim="800000"/>
            <a:headEnd/>
            <a:tailEnd/>
          </a:ln>
        </p:spPr>
        <p:txBody>
          <a:bodyPr anchor="ctr">
            <a:spAutoFit/>
          </a:bodyPr>
          <a:lstStyle/>
          <a:p>
            <a:pPr algn="ctr" eaLnBrk="0" hangingPunct="0"/>
            <a:r>
              <a:rPr lang="en-US" sz="1400">
                <a:latin typeface="Arial" charset="0"/>
              </a:rPr>
              <a:t>Account B Sue Smith £500</a:t>
            </a:r>
          </a:p>
        </p:txBody>
      </p:sp>
      <p:sp>
        <p:nvSpPr>
          <p:cNvPr id="18445" name="Rectangle 1050"/>
          <p:cNvSpPr>
            <a:spLocks noChangeArrowheads="1"/>
          </p:cNvSpPr>
          <p:nvPr/>
        </p:nvSpPr>
        <p:spPr bwMode="auto">
          <a:xfrm>
            <a:off x="5257800" y="4816475"/>
            <a:ext cx="2743200" cy="317500"/>
          </a:xfrm>
          <a:prstGeom prst="rect">
            <a:avLst/>
          </a:prstGeom>
          <a:noFill/>
          <a:ln w="12700">
            <a:solidFill>
              <a:schemeClr val="tx1"/>
            </a:solidFill>
            <a:miter lim="800000"/>
            <a:headEnd/>
            <a:tailEnd/>
          </a:ln>
        </p:spPr>
        <p:txBody>
          <a:bodyPr anchor="ctr">
            <a:spAutoFit/>
          </a:bodyPr>
          <a:lstStyle/>
          <a:p>
            <a:pPr algn="ctr" eaLnBrk="0" hangingPunct="0"/>
            <a:r>
              <a:rPr lang="en-US" sz="1400">
                <a:latin typeface="Arial" charset="0"/>
              </a:rPr>
              <a:t>Account A Fred Bloggs £500</a:t>
            </a:r>
          </a:p>
        </p:txBody>
      </p:sp>
      <p:sp>
        <p:nvSpPr>
          <p:cNvPr id="18446" name="Line 1051"/>
          <p:cNvSpPr>
            <a:spLocks noChangeShapeType="1"/>
          </p:cNvSpPr>
          <p:nvPr/>
        </p:nvSpPr>
        <p:spPr bwMode="auto">
          <a:xfrm>
            <a:off x="3657600" y="5105400"/>
            <a:ext cx="1600200" cy="0"/>
          </a:xfrm>
          <a:prstGeom prst="line">
            <a:avLst/>
          </a:prstGeom>
          <a:noFill/>
          <a:ln w="12700">
            <a:solidFill>
              <a:schemeClr val="tx1"/>
            </a:solidFill>
            <a:round/>
            <a:headEnd/>
            <a:tailEnd type="triangle" w="med" len="med"/>
          </a:ln>
        </p:spPr>
        <p:txBody>
          <a:bodyPr wrap="none" anchor="ctr"/>
          <a:lstStyle/>
          <a:p>
            <a:endParaRPr lang="en-US"/>
          </a:p>
        </p:txBody>
      </p:sp>
      <p:sp>
        <p:nvSpPr>
          <p:cNvPr id="18447" name="Text Box 1052"/>
          <p:cNvSpPr txBox="1">
            <a:spLocks noChangeArrowheads="1"/>
          </p:cNvSpPr>
          <p:nvPr/>
        </p:nvSpPr>
        <p:spPr bwMode="auto">
          <a:xfrm>
            <a:off x="3810000" y="4724400"/>
            <a:ext cx="1447800" cy="304800"/>
          </a:xfrm>
          <a:prstGeom prst="rect">
            <a:avLst/>
          </a:prstGeom>
          <a:noFill/>
          <a:ln w="12700">
            <a:noFill/>
            <a:miter lim="800000"/>
            <a:headEnd/>
            <a:tailEnd/>
          </a:ln>
        </p:spPr>
        <p:txBody>
          <a:bodyPr>
            <a:spAutoFit/>
          </a:bodyPr>
          <a:lstStyle/>
          <a:p>
            <a:pPr eaLnBrk="0" hangingPunct="0"/>
            <a:r>
              <a:rPr lang="en-US" sz="1400" i="1">
                <a:latin typeface="Arial" charset="0"/>
              </a:rPr>
              <a:t>Transfer £500</a:t>
            </a:r>
          </a:p>
        </p:txBody>
      </p:sp>
      <p:pic>
        <p:nvPicPr>
          <p:cNvPr id="16" name="Picture 2" descr="RIMT Univers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Rectangle 1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8"/>
          <p:cNvSpPr>
            <a:spLocks noGrp="1" noChangeArrowheads="1"/>
          </p:cNvSpPr>
          <p:nvPr>
            <p:ph type="title"/>
          </p:nvPr>
        </p:nvSpPr>
        <p:spPr>
          <a:xfrm>
            <a:off x="457200" y="152400"/>
            <a:ext cx="8229600" cy="990600"/>
          </a:xfrm>
        </p:spPr>
        <p:txBody>
          <a:bodyPr>
            <a:normAutofit fontScale="90000"/>
          </a:bodyPr>
          <a:lstStyle/>
          <a:p>
            <a:pPr algn="l" eaLnBrk="1" hangingPunct="1"/>
            <a:r>
              <a:rPr lang="en-US" dirty="0" smtClean="0"/>
              <a:t>Desirable Properties of  ACID Transactions</a:t>
            </a:r>
          </a:p>
        </p:txBody>
      </p:sp>
      <p:sp>
        <p:nvSpPr>
          <p:cNvPr id="19459" name="Rectangle 1029"/>
          <p:cNvSpPr>
            <a:spLocks noGrp="1" noChangeArrowheads="1"/>
          </p:cNvSpPr>
          <p:nvPr>
            <p:ph type="body" idx="1"/>
          </p:nvPr>
        </p:nvSpPr>
        <p:spPr>
          <a:xfrm>
            <a:off x="228600" y="1219200"/>
            <a:ext cx="8686800" cy="5029200"/>
          </a:xfrm>
        </p:spPr>
        <p:txBody>
          <a:bodyPr>
            <a:normAutofit fontScale="85000" lnSpcReduction="10000"/>
          </a:bodyPr>
          <a:lstStyle/>
          <a:p>
            <a:pPr eaLnBrk="1" hangingPunct="1">
              <a:lnSpc>
                <a:spcPct val="90000"/>
              </a:lnSpc>
              <a:buFont typeface="Wingdings" pitchFamily="2" charset="2"/>
              <a:buNone/>
            </a:pPr>
            <a:r>
              <a:rPr lang="en-US" dirty="0" smtClean="0"/>
              <a:t>A	</a:t>
            </a:r>
            <a:r>
              <a:rPr lang="en-US" i="1" dirty="0" smtClean="0"/>
              <a:t>Atomicity</a:t>
            </a:r>
            <a:r>
              <a:rPr lang="en-US" dirty="0" smtClean="0"/>
              <a:t>: a transaction is an atomic unit of processing and it is either performed entirely or not at all</a:t>
            </a:r>
          </a:p>
          <a:p>
            <a:pPr eaLnBrk="1" hangingPunct="1">
              <a:lnSpc>
                <a:spcPct val="90000"/>
              </a:lnSpc>
              <a:buFont typeface="Wingdings" pitchFamily="2" charset="2"/>
              <a:buNone/>
            </a:pPr>
            <a:r>
              <a:rPr lang="en-US" dirty="0" smtClean="0"/>
              <a:t>C	</a:t>
            </a:r>
            <a:r>
              <a:rPr lang="en-US" i="1" dirty="0" smtClean="0"/>
              <a:t>Consistency</a:t>
            </a:r>
            <a:r>
              <a:rPr lang="en-US" dirty="0" smtClean="0"/>
              <a:t> Preservation: a transaction's correct execution must take the database from one correct state to another</a:t>
            </a:r>
          </a:p>
          <a:p>
            <a:pPr eaLnBrk="1" hangingPunct="1">
              <a:lnSpc>
                <a:spcPct val="90000"/>
              </a:lnSpc>
              <a:buFont typeface="Wingdings" pitchFamily="2" charset="2"/>
              <a:buNone/>
            </a:pPr>
            <a:r>
              <a:rPr lang="en-US" dirty="0" smtClean="0"/>
              <a:t>I	</a:t>
            </a:r>
            <a:r>
              <a:rPr lang="en-US" i="1" dirty="0" smtClean="0"/>
              <a:t>Isolation/Independence</a:t>
            </a:r>
            <a:r>
              <a:rPr lang="en-US" dirty="0" smtClean="0"/>
              <a:t>: the updates of a transaction must not be made visible to other transactions until it is committed (solves the temporary update problem)</a:t>
            </a:r>
          </a:p>
          <a:p>
            <a:pPr eaLnBrk="1" hangingPunct="1">
              <a:lnSpc>
                <a:spcPct val="90000"/>
              </a:lnSpc>
              <a:buFont typeface="Wingdings" pitchFamily="2" charset="2"/>
              <a:buNone/>
            </a:pPr>
            <a:r>
              <a:rPr lang="en-US" dirty="0" smtClean="0"/>
              <a:t>D	</a:t>
            </a:r>
            <a:r>
              <a:rPr lang="en-US" i="1" dirty="0" smtClean="0"/>
              <a:t>Durability</a:t>
            </a:r>
            <a:r>
              <a:rPr lang="en-US" dirty="0" smtClean="0"/>
              <a:t> (or Permanency): if a transaction changes the database and is committed, the changes must never be lost because of subsequent failure</a:t>
            </a:r>
          </a:p>
          <a:p>
            <a:pPr eaLnBrk="1" hangingPunct="1">
              <a:lnSpc>
                <a:spcPct val="90000"/>
              </a:lnSpc>
              <a:buFont typeface="Wingdings" pitchFamily="2" charset="2"/>
              <a:buNone/>
            </a:pPr>
            <a:r>
              <a:rPr lang="en-US" dirty="0" smtClean="0"/>
              <a:t>o	</a:t>
            </a:r>
            <a:r>
              <a:rPr lang="en-US" i="1" dirty="0" err="1" smtClean="0"/>
              <a:t>Serialisability</a:t>
            </a:r>
            <a:r>
              <a:rPr lang="en-US" dirty="0" smtClean="0"/>
              <a:t>: transactions are considered </a:t>
            </a:r>
            <a:r>
              <a:rPr lang="en-US" dirty="0" err="1" smtClean="0"/>
              <a:t>serialisable</a:t>
            </a:r>
            <a:r>
              <a:rPr lang="en-US" dirty="0" smtClean="0"/>
              <a:t> if the effect of running them in an interleaved fashion is equivalent to running them serially in some order</a:t>
            </a:r>
          </a:p>
        </p:txBody>
      </p:sp>
      <p:pic>
        <p:nvPicPr>
          <p:cNvPr id="4" name="Picture 2" descr="RIMT Univers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028"/>
          <p:cNvSpPr>
            <a:spLocks noGrp="1" noChangeArrowheads="1"/>
          </p:cNvSpPr>
          <p:nvPr>
            <p:ph type="title"/>
          </p:nvPr>
        </p:nvSpPr>
        <p:spPr/>
        <p:txBody>
          <a:bodyPr/>
          <a:lstStyle/>
          <a:p>
            <a:pPr algn="l" eaLnBrk="1" hangingPunct="1"/>
            <a:r>
              <a:rPr lang="en-US" sz="4000" dirty="0" smtClean="0"/>
              <a:t>Transaction</a:t>
            </a:r>
            <a:r>
              <a:rPr lang="en-US" dirty="0" smtClean="0"/>
              <a:t> as a Recovery Unit</a:t>
            </a:r>
          </a:p>
        </p:txBody>
      </p:sp>
      <p:sp>
        <p:nvSpPr>
          <p:cNvPr id="20483" name="Rectangle 1029"/>
          <p:cNvSpPr>
            <a:spLocks noGrp="1" noChangeArrowheads="1"/>
          </p:cNvSpPr>
          <p:nvPr>
            <p:ph type="body" idx="1"/>
          </p:nvPr>
        </p:nvSpPr>
        <p:spPr>
          <a:xfrm>
            <a:off x="228600" y="1066800"/>
            <a:ext cx="8763000" cy="5410200"/>
          </a:xfrm>
        </p:spPr>
        <p:txBody>
          <a:bodyPr/>
          <a:lstStyle/>
          <a:p>
            <a:pPr eaLnBrk="1" hangingPunct="1"/>
            <a:r>
              <a:rPr lang="en-US" sz="2000" dirty="0" smtClean="0"/>
              <a:t>If an error or hardware/software crash occurs between the begin and end, the database will be inconsistent</a:t>
            </a:r>
          </a:p>
          <a:p>
            <a:pPr lvl="1" eaLnBrk="1" hangingPunct="1"/>
            <a:r>
              <a:rPr lang="en-US" sz="1800" dirty="0" smtClean="0"/>
              <a:t>Computer Failure (system crash)</a:t>
            </a:r>
          </a:p>
          <a:p>
            <a:pPr lvl="1" eaLnBrk="1" hangingPunct="1"/>
            <a:r>
              <a:rPr lang="en-US" sz="1800" dirty="0" smtClean="0"/>
              <a:t>A transaction or system error</a:t>
            </a:r>
          </a:p>
          <a:p>
            <a:pPr lvl="1" eaLnBrk="1" hangingPunct="1"/>
            <a:r>
              <a:rPr lang="en-US" sz="1800" dirty="0" smtClean="0"/>
              <a:t>Local errors or exception conditions detected by the transaction</a:t>
            </a:r>
          </a:p>
          <a:p>
            <a:pPr lvl="1" eaLnBrk="1" hangingPunct="1"/>
            <a:r>
              <a:rPr lang="en-US" sz="1800" dirty="0" smtClean="0"/>
              <a:t>Concurrency control enforcement</a:t>
            </a:r>
          </a:p>
          <a:p>
            <a:pPr lvl="1" eaLnBrk="1" hangingPunct="1"/>
            <a:r>
              <a:rPr lang="en-US" sz="1800" dirty="0" smtClean="0"/>
              <a:t>Disk failure</a:t>
            </a:r>
          </a:p>
          <a:p>
            <a:pPr lvl="1" eaLnBrk="1" hangingPunct="1"/>
            <a:r>
              <a:rPr lang="en-US" sz="1800" dirty="0" smtClean="0"/>
              <a:t>Physical problems and catastrophes</a:t>
            </a:r>
          </a:p>
          <a:p>
            <a:pPr eaLnBrk="1" hangingPunct="1"/>
            <a:r>
              <a:rPr lang="en-US" sz="2000" dirty="0" smtClean="0"/>
              <a:t>The database is restored to some state from the past so that a correct state—close to the time of failure—can be reconstructed from the past state.</a:t>
            </a:r>
          </a:p>
          <a:p>
            <a:pPr eaLnBrk="1" hangingPunct="1"/>
            <a:r>
              <a:rPr lang="en-US" sz="2000" dirty="0" smtClean="0"/>
              <a:t>A DBMS ensures that if a transaction executes some updates and then a failure occurs before the transaction reaches normal termination, then those updates are undone.</a:t>
            </a:r>
          </a:p>
          <a:p>
            <a:pPr eaLnBrk="1" hangingPunct="1"/>
            <a:r>
              <a:rPr lang="en-US" sz="2000" dirty="0" smtClean="0"/>
              <a:t>The statements COMMIT and ROLLBACK (or their equivalent) ensure Transaction Atomicity</a:t>
            </a:r>
          </a:p>
        </p:txBody>
      </p:sp>
      <p:sp>
        <p:nvSpPr>
          <p:cNvPr id="20484" name="AutoShape 1030"/>
          <p:cNvSpPr>
            <a:spLocks noChangeArrowheads="1"/>
          </p:cNvSpPr>
          <p:nvPr/>
        </p:nvSpPr>
        <p:spPr bwMode="auto">
          <a:xfrm>
            <a:off x="7772400" y="2057400"/>
            <a:ext cx="914400" cy="1295400"/>
          </a:xfrm>
          <a:prstGeom prst="flowChartMagneticDisk">
            <a:avLst/>
          </a:prstGeom>
          <a:solidFill>
            <a:schemeClr val="accent1"/>
          </a:solidFill>
          <a:ln w="12700">
            <a:solidFill>
              <a:schemeClr val="tx1"/>
            </a:solidFill>
            <a:round/>
            <a:headEnd/>
            <a:tailEnd/>
          </a:ln>
        </p:spPr>
        <p:txBody>
          <a:bodyPr wrap="none" anchor="ctr"/>
          <a:lstStyle/>
          <a:p>
            <a:endParaRPr lang="en-US"/>
          </a:p>
        </p:txBody>
      </p:sp>
      <p:sp>
        <p:nvSpPr>
          <p:cNvPr id="20485" name="AutoShape 1031"/>
          <p:cNvSpPr>
            <a:spLocks noChangeArrowheads="1"/>
          </p:cNvSpPr>
          <p:nvPr/>
        </p:nvSpPr>
        <p:spPr bwMode="auto">
          <a:xfrm>
            <a:off x="7543800" y="1905000"/>
            <a:ext cx="1143000" cy="1219200"/>
          </a:xfrm>
          <a:prstGeom prst="lightningBolt">
            <a:avLst/>
          </a:prstGeom>
          <a:solidFill>
            <a:schemeClr val="bg1"/>
          </a:solidFill>
          <a:ln w="12700">
            <a:solidFill>
              <a:schemeClr val="tx1"/>
            </a:solidFill>
            <a:miter lim="800000"/>
            <a:headEnd/>
            <a:tailEnd/>
          </a:ln>
        </p:spPr>
        <p:txBody>
          <a:bodyPr wrap="none" anchor="ctr"/>
          <a:lstStyle/>
          <a:p>
            <a:endParaRPr lang="en-US"/>
          </a:p>
        </p:txBody>
      </p:sp>
      <p:pic>
        <p:nvPicPr>
          <p:cNvPr id="6" name="Picture 2" descr="RIMT Univers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7"/>
          <p:cNvSpPr>
            <a:spLocks noChangeArrowheads="1"/>
          </p:cNvSpPr>
          <p:nvPr/>
        </p:nvSpPr>
        <p:spPr bwMode="auto">
          <a:xfrm>
            <a:off x="5638800" y="2057400"/>
            <a:ext cx="762000" cy="381000"/>
          </a:xfrm>
          <a:prstGeom prst="flowChartMagneticDisk">
            <a:avLst/>
          </a:prstGeom>
          <a:solidFill>
            <a:schemeClr val="accent1"/>
          </a:solidFill>
          <a:ln w="12700">
            <a:solidFill>
              <a:schemeClr val="tx1"/>
            </a:solidFill>
            <a:round/>
            <a:headEnd/>
            <a:tailEnd/>
          </a:ln>
        </p:spPr>
        <p:txBody>
          <a:bodyPr wrap="none" anchor="ctr"/>
          <a:lstStyle/>
          <a:p>
            <a:endParaRPr lang="en-US"/>
          </a:p>
        </p:txBody>
      </p:sp>
      <p:sp>
        <p:nvSpPr>
          <p:cNvPr id="21507" name="Rectangle 4"/>
          <p:cNvSpPr>
            <a:spLocks noGrp="1" noChangeArrowheads="1"/>
          </p:cNvSpPr>
          <p:nvPr>
            <p:ph type="title"/>
          </p:nvPr>
        </p:nvSpPr>
        <p:spPr/>
        <p:txBody>
          <a:bodyPr/>
          <a:lstStyle/>
          <a:p>
            <a:pPr eaLnBrk="1" hangingPunct="1"/>
            <a:r>
              <a:rPr lang="en-US" smtClean="0"/>
              <a:t>Recovery</a:t>
            </a:r>
          </a:p>
        </p:txBody>
      </p:sp>
      <p:sp>
        <p:nvSpPr>
          <p:cNvPr id="21508" name="Rectangle 5"/>
          <p:cNvSpPr>
            <a:spLocks noGrp="1" noChangeArrowheads="1"/>
          </p:cNvSpPr>
          <p:nvPr>
            <p:ph type="body" idx="1"/>
          </p:nvPr>
        </p:nvSpPr>
        <p:spPr>
          <a:xfrm>
            <a:off x="0" y="1066800"/>
            <a:ext cx="8839200" cy="5410200"/>
          </a:xfrm>
        </p:spPr>
        <p:txBody>
          <a:bodyPr>
            <a:normAutofit fontScale="92500" lnSpcReduction="20000"/>
          </a:bodyPr>
          <a:lstStyle/>
          <a:p>
            <a:pPr eaLnBrk="1" hangingPunct="1"/>
            <a:r>
              <a:rPr lang="en-US" dirty="0" smtClean="0"/>
              <a:t>Mirroring</a:t>
            </a:r>
          </a:p>
          <a:p>
            <a:pPr lvl="1" eaLnBrk="1" hangingPunct="1"/>
            <a:r>
              <a:rPr lang="en-US" dirty="0" smtClean="0"/>
              <a:t>keep two copies of the database and maintain them simultaneously</a:t>
            </a:r>
          </a:p>
          <a:p>
            <a:pPr lvl="1" eaLnBrk="1" hangingPunct="1"/>
            <a:endParaRPr lang="en-US" dirty="0" smtClean="0"/>
          </a:p>
          <a:p>
            <a:pPr lvl="1" eaLnBrk="1" hangingPunct="1"/>
            <a:endParaRPr lang="en-US" dirty="0" smtClean="0"/>
          </a:p>
          <a:p>
            <a:pPr eaLnBrk="1" hangingPunct="1"/>
            <a:r>
              <a:rPr lang="en-US" dirty="0" smtClean="0"/>
              <a:t>Backup</a:t>
            </a:r>
          </a:p>
          <a:p>
            <a:pPr lvl="1" eaLnBrk="1" hangingPunct="1"/>
            <a:r>
              <a:rPr lang="en-US" dirty="0" smtClean="0"/>
              <a:t>periodically dump the complete state of the database to some form of tertiary storage</a:t>
            </a:r>
          </a:p>
          <a:p>
            <a:pPr eaLnBrk="1" hangingPunct="1"/>
            <a:endParaRPr lang="en-US" dirty="0" smtClean="0"/>
          </a:p>
          <a:p>
            <a:pPr eaLnBrk="1" hangingPunct="1"/>
            <a:r>
              <a:rPr lang="en-US" dirty="0" smtClean="0"/>
              <a:t>System Logging</a:t>
            </a:r>
          </a:p>
          <a:p>
            <a:pPr lvl="1" eaLnBrk="1" hangingPunct="1"/>
            <a:r>
              <a:rPr lang="en-US" dirty="0" smtClean="0"/>
              <a:t>the log keeps track of all transaction operations affecting the values of database items. The log is kept on disk so that it is not affected by failures except for disk and catastrophic failures. </a:t>
            </a:r>
          </a:p>
        </p:txBody>
      </p:sp>
      <p:sp>
        <p:nvSpPr>
          <p:cNvPr id="21509" name="AutoShape 6"/>
          <p:cNvSpPr>
            <a:spLocks noChangeArrowheads="1"/>
          </p:cNvSpPr>
          <p:nvPr/>
        </p:nvSpPr>
        <p:spPr bwMode="auto">
          <a:xfrm>
            <a:off x="5410200" y="2133600"/>
            <a:ext cx="762000" cy="381000"/>
          </a:xfrm>
          <a:prstGeom prst="flowChartMagneticDisk">
            <a:avLst/>
          </a:prstGeom>
          <a:solidFill>
            <a:schemeClr val="accent1"/>
          </a:solidFill>
          <a:ln w="12700">
            <a:solidFill>
              <a:schemeClr val="tx1"/>
            </a:solidFill>
            <a:round/>
            <a:headEnd/>
            <a:tailEnd/>
          </a:ln>
        </p:spPr>
        <p:txBody>
          <a:bodyPr wrap="none" anchor="ctr"/>
          <a:lstStyle/>
          <a:p>
            <a:endParaRPr lang="en-US"/>
          </a:p>
        </p:txBody>
      </p:sp>
      <p:grpSp>
        <p:nvGrpSpPr>
          <p:cNvPr id="2" name="Group 15"/>
          <p:cNvGrpSpPr>
            <a:grpSpLocks/>
          </p:cNvGrpSpPr>
          <p:nvPr/>
        </p:nvGrpSpPr>
        <p:grpSpPr bwMode="auto">
          <a:xfrm>
            <a:off x="3733800" y="1981200"/>
            <a:ext cx="457200" cy="685800"/>
            <a:chOff x="2352" y="1248"/>
            <a:chExt cx="288" cy="432"/>
          </a:xfrm>
        </p:grpSpPr>
        <p:sp>
          <p:nvSpPr>
            <p:cNvPr id="21527" name="Rectangle 8"/>
            <p:cNvSpPr>
              <a:spLocks noChangeArrowheads="1"/>
            </p:cNvSpPr>
            <p:nvPr/>
          </p:nvSpPr>
          <p:spPr bwMode="auto">
            <a:xfrm>
              <a:off x="2352" y="1248"/>
              <a:ext cx="288" cy="432"/>
            </a:xfrm>
            <a:prstGeom prst="rect">
              <a:avLst/>
            </a:prstGeom>
            <a:noFill/>
            <a:ln w="12700">
              <a:solidFill>
                <a:schemeClr val="tx1"/>
              </a:solidFill>
              <a:miter lim="800000"/>
              <a:headEnd/>
              <a:tailEnd/>
            </a:ln>
          </p:spPr>
          <p:txBody>
            <a:bodyPr wrap="none" anchor="ctr"/>
            <a:lstStyle/>
            <a:p>
              <a:endParaRPr lang="en-US"/>
            </a:p>
          </p:txBody>
        </p:sp>
        <p:sp>
          <p:nvSpPr>
            <p:cNvPr id="21528" name="Line 9"/>
            <p:cNvSpPr>
              <a:spLocks noChangeShapeType="1"/>
            </p:cNvSpPr>
            <p:nvPr/>
          </p:nvSpPr>
          <p:spPr bwMode="auto">
            <a:xfrm>
              <a:off x="2400" y="1296"/>
              <a:ext cx="192" cy="0"/>
            </a:xfrm>
            <a:prstGeom prst="line">
              <a:avLst/>
            </a:prstGeom>
            <a:noFill/>
            <a:ln w="12700">
              <a:solidFill>
                <a:schemeClr val="tx1"/>
              </a:solidFill>
              <a:prstDash val="dashDot"/>
              <a:round/>
              <a:headEnd/>
              <a:tailEnd/>
            </a:ln>
          </p:spPr>
          <p:txBody>
            <a:bodyPr wrap="none" anchor="ctr"/>
            <a:lstStyle/>
            <a:p>
              <a:endParaRPr lang="en-US"/>
            </a:p>
          </p:txBody>
        </p:sp>
        <p:sp>
          <p:nvSpPr>
            <p:cNvPr id="21529" name="Line 10"/>
            <p:cNvSpPr>
              <a:spLocks noChangeShapeType="1"/>
            </p:cNvSpPr>
            <p:nvPr/>
          </p:nvSpPr>
          <p:spPr bwMode="auto">
            <a:xfrm>
              <a:off x="2400" y="1344"/>
              <a:ext cx="192" cy="0"/>
            </a:xfrm>
            <a:prstGeom prst="line">
              <a:avLst/>
            </a:prstGeom>
            <a:noFill/>
            <a:ln w="12700">
              <a:solidFill>
                <a:schemeClr val="tx1"/>
              </a:solidFill>
              <a:prstDash val="dashDot"/>
              <a:round/>
              <a:headEnd/>
              <a:tailEnd/>
            </a:ln>
          </p:spPr>
          <p:txBody>
            <a:bodyPr wrap="none" anchor="ctr"/>
            <a:lstStyle/>
            <a:p>
              <a:endParaRPr lang="en-US"/>
            </a:p>
          </p:txBody>
        </p:sp>
        <p:sp>
          <p:nvSpPr>
            <p:cNvPr id="21530" name="Line 11"/>
            <p:cNvSpPr>
              <a:spLocks noChangeShapeType="1"/>
            </p:cNvSpPr>
            <p:nvPr/>
          </p:nvSpPr>
          <p:spPr bwMode="auto">
            <a:xfrm>
              <a:off x="2400" y="1392"/>
              <a:ext cx="192" cy="0"/>
            </a:xfrm>
            <a:prstGeom prst="line">
              <a:avLst/>
            </a:prstGeom>
            <a:noFill/>
            <a:ln w="12700">
              <a:solidFill>
                <a:schemeClr val="tx1"/>
              </a:solidFill>
              <a:prstDash val="dashDot"/>
              <a:round/>
              <a:headEnd/>
              <a:tailEnd/>
            </a:ln>
          </p:spPr>
          <p:txBody>
            <a:bodyPr wrap="none" anchor="ctr"/>
            <a:lstStyle/>
            <a:p>
              <a:endParaRPr lang="en-US"/>
            </a:p>
          </p:txBody>
        </p:sp>
        <p:sp>
          <p:nvSpPr>
            <p:cNvPr id="21531" name="Line 12"/>
            <p:cNvSpPr>
              <a:spLocks noChangeShapeType="1"/>
            </p:cNvSpPr>
            <p:nvPr/>
          </p:nvSpPr>
          <p:spPr bwMode="auto">
            <a:xfrm>
              <a:off x="2400" y="1440"/>
              <a:ext cx="192" cy="0"/>
            </a:xfrm>
            <a:prstGeom prst="line">
              <a:avLst/>
            </a:prstGeom>
            <a:noFill/>
            <a:ln w="12700">
              <a:solidFill>
                <a:schemeClr val="tx1"/>
              </a:solidFill>
              <a:prstDash val="dashDot"/>
              <a:round/>
              <a:headEnd/>
              <a:tailEnd/>
            </a:ln>
          </p:spPr>
          <p:txBody>
            <a:bodyPr wrap="none" anchor="ctr"/>
            <a:lstStyle/>
            <a:p>
              <a:endParaRPr lang="en-US"/>
            </a:p>
          </p:txBody>
        </p:sp>
        <p:sp>
          <p:nvSpPr>
            <p:cNvPr id="21532" name="Line 13"/>
            <p:cNvSpPr>
              <a:spLocks noChangeShapeType="1"/>
            </p:cNvSpPr>
            <p:nvPr/>
          </p:nvSpPr>
          <p:spPr bwMode="auto">
            <a:xfrm>
              <a:off x="2400" y="1488"/>
              <a:ext cx="192" cy="0"/>
            </a:xfrm>
            <a:prstGeom prst="line">
              <a:avLst/>
            </a:prstGeom>
            <a:noFill/>
            <a:ln w="12700">
              <a:solidFill>
                <a:schemeClr val="tx1"/>
              </a:solidFill>
              <a:prstDash val="dashDot"/>
              <a:round/>
              <a:headEnd/>
              <a:tailEnd/>
            </a:ln>
          </p:spPr>
          <p:txBody>
            <a:bodyPr wrap="none" anchor="ctr"/>
            <a:lstStyle/>
            <a:p>
              <a:endParaRPr lang="en-US"/>
            </a:p>
          </p:txBody>
        </p:sp>
        <p:sp>
          <p:nvSpPr>
            <p:cNvPr id="21533" name="Line 14"/>
            <p:cNvSpPr>
              <a:spLocks noChangeShapeType="1"/>
            </p:cNvSpPr>
            <p:nvPr/>
          </p:nvSpPr>
          <p:spPr bwMode="auto">
            <a:xfrm>
              <a:off x="2400" y="1536"/>
              <a:ext cx="192" cy="0"/>
            </a:xfrm>
            <a:prstGeom prst="line">
              <a:avLst/>
            </a:prstGeom>
            <a:noFill/>
            <a:ln w="12700">
              <a:solidFill>
                <a:schemeClr val="tx1"/>
              </a:solidFill>
              <a:prstDash val="dashDot"/>
              <a:round/>
              <a:headEnd/>
              <a:tailEnd/>
            </a:ln>
          </p:spPr>
          <p:txBody>
            <a:bodyPr wrap="none" anchor="ctr"/>
            <a:lstStyle/>
            <a:p>
              <a:endParaRPr lang="en-US"/>
            </a:p>
          </p:txBody>
        </p:sp>
      </p:grpSp>
      <p:sp>
        <p:nvSpPr>
          <p:cNvPr id="21511" name="Line 16"/>
          <p:cNvSpPr>
            <a:spLocks noChangeShapeType="1"/>
          </p:cNvSpPr>
          <p:nvPr/>
        </p:nvSpPr>
        <p:spPr bwMode="auto">
          <a:xfrm>
            <a:off x="4191000" y="2286000"/>
            <a:ext cx="1295400" cy="0"/>
          </a:xfrm>
          <a:prstGeom prst="line">
            <a:avLst/>
          </a:prstGeom>
          <a:noFill/>
          <a:ln w="12700">
            <a:solidFill>
              <a:schemeClr val="tx1"/>
            </a:solidFill>
            <a:round/>
            <a:headEnd/>
            <a:tailEnd type="triangle" w="med" len="med"/>
          </a:ln>
        </p:spPr>
        <p:txBody>
          <a:bodyPr wrap="none" anchor="ctr"/>
          <a:lstStyle/>
          <a:p>
            <a:endParaRPr lang="en-US"/>
          </a:p>
        </p:txBody>
      </p:sp>
      <p:sp>
        <p:nvSpPr>
          <p:cNvPr id="21512" name="AutoShape 19"/>
          <p:cNvSpPr>
            <a:spLocks noChangeArrowheads="1"/>
          </p:cNvSpPr>
          <p:nvPr/>
        </p:nvSpPr>
        <p:spPr bwMode="auto">
          <a:xfrm>
            <a:off x="4648200" y="3657600"/>
            <a:ext cx="762000" cy="381000"/>
          </a:xfrm>
          <a:prstGeom prst="flowChartMagneticDisk">
            <a:avLst/>
          </a:prstGeom>
          <a:solidFill>
            <a:schemeClr val="accent1"/>
          </a:solidFill>
          <a:ln w="12700">
            <a:solidFill>
              <a:schemeClr val="tx1"/>
            </a:solidFill>
            <a:round/>
            <a:headEnd/>
            <a:tailEnd/>
          </a:ln>
        </p:spPr>
        <p:txBody>
          <a:bodyPr wrap="none" anchor="ctr"/>
          <a:lstStyle/>
          <a:p>
            <a:endParaRPr lang="en-US"/>
          </a:p>
        </p:txBody>
      </p:sp>
      <p:sp>
        <p:nvSpPr>
          <p:cNvPr id="21513" name="AutoShape 20"/>
          <p:cNvSpPr>
            <a:spLocks noChangeArrowheads="1"/>
          </p:cNvSpPr>
          <p:nvPr/>
        </p:nvSpPr>
        <p:spPr bwMode="auto">
          <a:xfrm>
            <a:off x="6781800" y="3429000"/>
            <a:ext cx="685800" cy="685800"/>
          </a:xfrm>
          <a:prstGeom prst="flowChartMagneticTape">
            <a:avLst/>
          </a:prstGeom>
          <a:solidFill>
            <a:schemeClr val="accent1"/>
          </a:solidFill>
          <a:ln w="12700">
            <a:solidFill>
              <a:schemeClr val="tx1"/>
            </a:solidFill>
            <a:miter lim="800000"/>
            <a:headEnd/>
            <a:tailEnd/>
          </a:ln>
        </p:spPr>
        <p:txBody>
          <a:bodyPr wrap="none" anchor="ctr"/>
          <a:lstStyle/>
          <a:p>
            <a:endParaRPr lang="en-US"/>
          </a:p>
        </p:txBody>
      </p:sp>
      <p:sp>
        <p:nvSpPr>
          <p:cNvPr id="21514" name="Line 21"/>
          <p:cNvSpPr>
            <a:spLocks noChangeShapeType="1"/>
          </p:cNvSpPr>
          <p:nvPr/>
        </p:nvSpPr>
        <p:spPr bwMode="auto">
          <a:xfrm>
            <a:off x="5486400" y="3886200"/>
            <a:ext cx="1371600" cy="0"/>
          </a:xfrm>
          <a:prstGeom prst="line">
            <a:avLst/>
          </a:prstGeom>
          <a:noFill/>
          <a:ln w="12700">
            <a:solidFill>
              <a:schemeClr val="tx1"/>
            </a:solidFill>
            <a:round/>
            <a:headEnd/>
            <a:tailEnd type="triangle" w="med" len="med"/>
          </a:ln>
        </p:spPr>
        <p:txBody>
          <a:bodyPr wrap="none" anchor="ctr"/>
          <a:lstStyle/>
          <a:p>
            <a:endParaRPr lang="en-US"/>
          </a:p>
        </p:txBody>
      </p:sp>
      <p:sp>
        <p:nvSpPr>
          <p:cNvPr id="21515" name="AutoShape 22"/>
          <p:cNvSpPr>
            <a:spLocks noChangeArrowheads="1"/>
          </p:cNvSpPr>
          <p:nvPr/>
        </p:nvSpPr>
        <p:spPr bwMode="auto">
          <a:xfrm>
            <a:off x="5791200" y="6248400"/>
            <a:ext cx="762000" cy="381000"/>
          </a:xfrm>
          <a:prstGeom prst="flowChartMagneticDisk">
            <a:avLst/>
          </a:prstGeom>
          <a:solidFill>
            <a:schemeClr val="accent1"/>
          </a:solidFill>
          <a:ln w="12700">
            <a:solidFill>
              <a:schemeClr val="tx1"/>
            </a:solidFill>
            <a:round/>
            <a:headEnd/>
            <a:tailEnd/>
          </a:ln>
        </p:spPr>
        <p:txBody>
          <a:bodyPr wrap="none" anchor="ctr"/>
          <a:lstStyle/>
          <a:p>
            <a:endParaRPr lang="en-US"/>
          </a:p>
        </p:txBody>
      </p:sp>
      <p:grpSp>
        <p:nvGrpSpPr>
          <p:cNvPr id="3" name="Group 23"/>
          <p:cNvGrpSpPr>
            <a:grpSpLocks/>
          </p:cNvGrpSpPr>
          <p:nvPr/>
        </p:nvGrpSpPr>
        <p:grpSpPr bwMode="auto">
          <a:xfrm>
            <a:off x="4267200" y="5715000"/>
            <a:ext cx="457200" cy="685800"/>
            <a:chOff x="2352" y="1248"/>
            <a:chExt cx="288" cy="432"/>
          </a:xfrm>
        </p:grpSpPr>
        <p:sp>
          <p:nvSpPr>
            <p:cNvPr id="21520" name="Rectangle 24"/>
            <p:cNvSpPr>
              <a:spLocks noChangeArrowheads="1"/>
            </p:cNvSpPr>
            <p:nvPr/>
          </p:nvSpPr>
          <p:spPr bwMode="auto">
            <a:xfrm>
              <a:off x="2352" y="1248"/>
              <a:ext cx="288" cy="432"/>
            </a:xfrm>
            <a:prstGeom prst="rect">
              <a:avLst/>
            </a:prstGeom>
            <a:noFill/>
            <a:ln w="12700">
              <a:solidFill>
                <a:schemeClr val="tx1"/>
              </a:solidFill>
              <a:miter lim="800000"/>
              <a:headEnd/>
              <a:tailEnd/>
            </a:ln>
          </p:spPr>
          <p:txBody>
            <a:bodyPr wrap="none" anchor="ctr"/>
            <a:lstStyle/>
            <a:p>
              <a:endParaRPr lang="en-US"/>
            </a:p>
          </p:txBody>
        </p:sp>
        <p:sp>
          <p:nvSpPr>
            <p:cNvPr id="21521" name="Line 25"/>
            <p:cNvSpPr>
              <a:spLocks noChangeShapeType="1"/>
            </p:cNvSpPr>
            <p:nvPr/>
          </p:nvSpPr>
          <p:spPr bwMode="auto">
            <a:xfrm>
              <a:off x="2400" y="1296"/>
              <a:ext cx="192" cy="0"/>
            </a:xfrm>
            <a:prstGeom prst="line">
              <a:avLst/>
            </a:prstGeom>
            <a:noFill/>
            <a:ln w="12700">
              <a:solidFill>
                <a:schemeClr val="tx1"/>
              </a:solidFill>
              <a:prstDash val="dashDot"/>
              <a:round/>
              <a:headEnd/>
              <a:tailEnd/>
            </a:ln>
          </p:spPr>
          <p:txBody>
            <a:bodyPr wrap="none" anchor="ctr"/>
            <a:lstStyle/>
            <a:p>
              <a:endParaRPr lang="en-US"/>
            </a:p>
          </p:txBody>
        </p:sp>
        <p:sp>
          <p:nvSpPr>
            <p:cNvPr id="21522" name="Line 26"/>
            <p:cNvSpPr>
              <a:spLocks noChangeShapeType="1"/>
            </p:cNvSpPr>
            <p:nvPr/>
          </p:nvSpPr>
          <p:spPr bwMode="auto">
            <a:xfrm>
              <a:off x="2400" y="1344"/>
              <a:ext cx="192" cy="0"/>
            </a:xfrm>
            <a:prstGeom prst="line">
              <a:avLst/>
            </a:prstGeom>
            <a:noFill/>
            <a:ln w="12700">
              <a:solidFill>
                <a:schemeClr val="tx1"/>
              </a:solidFill>
              <a:prstDash val="dashDot"/>
              <a:round/>
              <a:headEnd/>
              <a:tailEnd/>
            </a:ln>
          </p:spPr>
          <p:txBody>
            <a:bodyPr wrap="none" anchor="ctr"/>
            <a:lstStyle/>
            <a:p>
              <a:endParaRPr lang="en-US"/>
            </a:p>
          </p:txBody>
        </p:sp>
        <p:sp>
          <p:nvSpPr>
            <p:cNvPr id="21523" name="Line 27"/>
            <p:cNvSpPr>
              <a:spLocks noChangeShapeType="1"/>
            </p:cNvSpPr>
            <p:nvPr/>
          </p:nvSpPr>
          <p:spPr bwMode="auto">
            <a:xfrm>
              <a:off x="2400" y="1392"/>
              <a:ext cx="192" cy="0"/>
            </a:xfrm>
            <a:prstGeom prst="line">
              <a:avLst/>
            </a:prstGeom>
            <a:noFill/>
            <a:ln w="12700">
              <a:solidFill>
                <a:schemeClr val="tx1"/>
              </a:solidFill>
              <a:prstDash val="dashDot"/>
              <a:round/>
              <a:headEnd/>
              <a:tailEnd/>
            </a:ln>
          </p:spPr>
          <p:txBody>
            <a:bodyPr wrap="none" anchor="ctr"/>
            <a:lstStyle/>
            <a:p>
              <a:endParaRPr lang="en-US"/>
            </a:p>
          </p:txBody>
        </p:sp>
        <p:sp>
          <p:nvSpPr>
            <p:cNvPr id="21524" name="Line 28"/>
            <p:cNvSpPr>
              <a:spLocks noChangeShapeType="1"/>
            </p:cNvSpPr>
            <p:nvPr/>
          </p:nvSpPr>
          <p:spPr bwMode="auto">
            <a:xfrm>
              <a:off x="2400" y="1440"/>
              <a:ext cx="192" cy="0"/>
            </a:xfrm>
            <a:prstGeom prst="line">
              <a:avLst/>
            </a:prstGeom>
            <a:noFill/>
            <a:ln w="12700">
              <a:solidFill>
                <a:schemeClr val="tx1"/>
              </a:solidFill>
              <a:prstDash val="dashDot"/>
              <a:round/>
              <a:headEnd/>
              <a:tailEnd/>
            </a:ln>
          </p:spPr>
          <p:txBody>
            <a:bodyPr wrap="none" anchor="ctr"/>
            <a:lstStyle/>
            <a:p>
              <a:endParaRPr lang="en-US"/>
            </a:p>
          </p:txBody>
        </p:sp>
        <p:sp>
          <p:nvSpPr>
            <p:cNvPr id="21525" name="Line 29"/>
            <p:cNvSpPr>
              <a:spLocks noChangeShapeType="1"/>
            </p:cNvSpPr>
            <p:nvPr/>
          </p:nvSpPr>
          <p:spPr bwMode="auto">
            <a:xfrm>
              <a:off x="2400" y="1488"/>
              <a:ext cx="192" cy="0"/>
            </a:xfrm>
            <a:prstGeom prst="line">
              <a:avLst/>
            </a:prstGeom>
            <a:noFill/>
            <a:ln w="12700">
              <a:solidFill>
                <a:schemeClr val="tx1"/>
              </a:solidFill>
              <a:prstDash val="dashDot"/>
              <a:round/>
              <a:headEnd/>
              <a:tailEnd/>
            </a:ln>
          </p:spPr>
          <p:txBody>
            <a:bodyPr wrap="none" anchor="ctr"/>
            <a:lstStyle/>
            <a:p>
              <a:endParaRPr lang="en-US"/>
            </a:p>
          </p:txBody>
        </p:sp>
        <p:sp>
          <p:nvSpPr>
            <p:cNvPr id="21526" name="Line 30"/>
            <p:cNvSpPr>
              <a:spLocks noChangeShapeType="1"/>
            </p:cNvSpPr>
            <p:nvPr/>
          </p:nvSpPr>
          <p:spPr bwMode="auto">
            <a:xfrm>
              <a:off x="2400" y="1536"/>
              <a:ext cx="192" cy="0"/>
            </a:xfrm>
            <a:prstGeom prst="line">
              <a:avLst/>
            </a:prstGeom>
            <a:noFill/>
            <a:ln w="12700">
              <a:solidFill>
                <a:schemeClr val="tx1"/>
              </a:solidFill>
              <a:prstDash val="dashDot"/>
              <a:round/>
              <a:headEnd/>
              <a:tailEnd/>
            </a:ln>
          </p:spPr>
          <p:txBody>
            <a:bodyPr wrap="none" anchor="ctr"/>
            <a:lstStyle/>
            <a:p>
              <a:endParaRPr lang="en-US"/>
            </a:p>
          </p:txBody>
        </p:sp>
      </p:grpSp>
      <p:sp>
        <p:nvSpPr>
          <p:cNvPr id="21517" name="AutoShape 55"/>
          <p:cNvSpPr>
            <a:spLocks noChangeArrowheads="1"/>
          </p:cNvSpPr>
          <p:nvPr/>
        </p:nvSpPr>
        <p:spPr bwMode="auto">
          <a:xfrm>
            <a:off x="5791200" y="5638800"/>
            <a:ext cx="762000" cy="381000"/>
          </a:xfrm>
          <a:prstGeom prst="flowChartMagneticDisk">
            <a:avLst/>
          </a:prstGeom>
          <a:solidFill>
            <a:schemeClr val="accent1"/>
          </a:solidFill>
          <a:ln w="12700">
            <a:solidFill>
              <a:schemeClr val="tx1"/>
            </a:solidFill>
            <a:round/>
            <a:headEnd/>
            <a:tailEnd/>
          </a:ln>
        </p:spPr>
        <p:txBody>
          <a:bodyPr wrap="none" anchor="ctr"/>
          <a:lstStyle/>
          <a:p>
            <a:endParaRPr lang="en-US"/>
          </a:p>
        </p:txBody>
      </p:sp>
      <p:sp>
        <p:nvSpPr>
          <p:cNvPr id="21518" name="Line 56"/>
          <p:cNvSpPr>
            <a:spLocks noChangeShapeType="1"/>
          </p:cNvSpPr>
          <p:nvPr/>
        </p:nvSpPr>
        <p:spPr bwMode="auto">
          <a:xfrm>
            <a:off x="4724400" y="5867400"/>
            <a:ext cx="1066800" cy="0"/>
          </a:xfrm>
          <a:prstGeom prst="line">
            <a:avLst/>
          </a:prstGeom>
          <a:noFill/>
          <a:ln w="12700">
            <a:solidFill>
              <a:schemeClr val="tx1"/>
            </a:solidFill>
            <a:round/>
            <a:headEnd/>
            <a:tailEnd type="triangle" w="med" len="med"/>
          </a:ln>
        </p:spPr>
        <p:txBody>
          <a:bodyPr wrap="none" anchor="ctr"/>
          <a:lstStyle/>
          <a:p>
            <a:endParaRPr lang="en-US"/>
          </a:p>
        </p:txBody>
      </p:sp>
      <p:sp>
        <p:nvSpPr>
          <p:cNvPr id="21519" name="Line 57"/>
          <p:cNvSpPr>
            <a:spLocks noChangeShapeType="1"/>
          </p:cNvSpPr>
          <p:nvPr/>
        </p:nvSpPr>
        <p:spPr bwMode="auto">
          <a:xfrm>
            <a:off x="4724400" y="6172200"/>
            <a:ext cx="1143000" cy="304800"/>
          </a:xfrm>
          <a:prstGeom prst="line">
            <a:avLst/>
          </a:prstGeom>
          <a:noFill/>
          <a:ln w="12700">
            <a:solidFill>
              <a:schemeClr val="tx1"/>
            </a:solidFill>
            <a:round/>
            <a:headEnd/>
            <a:tailEnd type="triangle" w="med" len="med"/>
          </a:ln>
        </p:spPr>
        <p:txBody>
          <a:bodyPr wrap="none" anchor="ctr"/>
          <a:lstStyle/>
          <a:p>
            <a:endParaRPr lang="en-US"/>
          </a:p>
        </p:txBody>
      </p:sp>
      <p:pic>
        <p:nvPicPr>
          <p:cNvPr id="30" name="Picture 2" descr="RIMT Univers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Rectangle 30">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6"/>
          <p:cNvSpPr>
            <a:spLocks noGrp="1" noChangeArrowheads="1"/>
          </p:cNvSpPr>
          <p:nvPr>
            <p:ph type="title"/>
          </p:nvPr>
        </p:nvSpPr>
        <p:spPr>
          <a:xfrm>
            <a:off x="457200" y="685800"/>
            <a:ext cx="8229600" cy="1143000"/>
          </a:xfrm>
        </p:spPr>
        <p:txBody>
          <a:bodyPr/>
          <a:lstStyle/>
          <a:p>
            <a:pPr algn="l" eaLnBrk="1" hangingPunct="1"/>
            <a:r>
              <a:rPr lang="en-US" sz="4000" dirty="0" smtClean="0"/>
              <a:t>Recovery</a:t>
            </a:r>
            <a:r>
              <a:rPr lang="en-US" dirty="0" smtClean="0"/>
              <a:t> from Transaction Failures</a:t>
            </a:r>
          </a:p>
        </p:txBody>
      </p:sp>
      <p:sp>
        <p:nvSpPr>
          <p:cNvPr id="22531" name="Rectangle 7"/>
          <p:cNvSpPr>
            <a:spLocks noGrp="1" noChangeArrowheads="1"/>
          </p:cNvSpPr>
          <p:nvPr>
            <p:ph type="body" idx="1"/>
          </p:nvPr>
        </p:nvSpPr>
        <p:spPr/>
        <p:txBody>
          <a:bodyPr>
            <a:normAutofit lnSpcReduction="10000"/>
          </a:bodyPr>
          <a:lstStyle/>
          <a:p>
            <a:pPr eaLnBrk="1" hangingPunct="1">
              <a:buFont typeface="Wingdings" pitchFamily="2" charset="2"/>
              <a:buNone/>
            </a:pPr>
            <a:r>
              <a:rPr lang="en-US" smtClean="0"/>
              <a:t>Catastrophic failure</a:t>
            </a:r>
          </a:p>
          <a:p>
            <a:pPr eaLnBrk="1" hangingPunct="1"/>
            <a:r>
              <a:rPr lang="en-US" sz="2000" smtClean="0"/>
              <a:t>Restore a previous copy of the database from archival backup</a:t>
            </a:r>
          </a:p>
          <a:p>
            <a:pPr eaLnBrk="1" hangingPunct="1"/>
            <a:r>
              <a:rPr lang="en-US" sz="2000" smtClean="0"/>
              <a:t>Apply transaction log to copy to  reconstruct more current state by redoing committed transaction operations up to failure point</a:t>
            </a:r>
          </a:p>
          <a:p>
            <a:pPr eaLnBrk="1" hangingPunct="1"/>
            <a:r>
              <a:rPr lang="en-US" sz="2000" smtClean="0"/>
              <a:t>Incremental dump + log each transaction </a:t>
            </a:r>
          </a:p>
          <a:p>
            <a:pPr eaLnBrk="1" hangingPunct="1"/>
            <a:endParaRPr lang="en-US" smtClean="0"/>
          </a:p>
          <a:p>
            <a:pPr eaLnBrk="1" hangingPunct="1">
              <a:buFont typeface="Wingdings" pitchFamily="2" charset="2"/>
              <a:buNone/>
            </a:pPr>
            <a:r>
              <a:rPr lang="en-US" smtClean="0"/>
              <a:t>Non-catastrophic failure</a:t>
            </a:r>
          </a:p>
          <a:p>
            <a:pPr eaLnBrk="1" hangingPunct="1"/>
            <a:r>
              <a:rPr lang="en-US" sz="2000" smtClean="0"/>
              <a:t>Reverse the changes that caused the inconsistency by </a:t>
            </a:r>
            <a:r>
              <a:rPr lang="en-US" sz="2000" i="1" smtClean="0"/>
              <a:t>undoing</a:t>
            </a:r>
            <a:r>
              <a:rPr lang="en-US" sz="2000" smtClean="0"/>
              <a:t> the operations and possibly </a:t>
            </a:r>
            <a:r>
              <a:rPr lang="en-US" sz="2000" i="1" smtClean="0"/>
              <a:t> redoing</a:t>
            </a:r>
            <a:r>
              <a:rPr lang="en-US" sz="2000" smtClean="0"/>
              <a:t> legitimate changes which were lost</a:t>
            </a:r>
          </a:p>
          <a:p>
            <a:pPr eaLnBrk="1" hangingPunct="1"/>
            <a:r>
              <a:rPr lang="en-US" sz="2000" smtClean="0"/>
              <a:t>The entries kept in the system log are consulted during recovery.</a:t>
            </a:r>
          </a:p>
          <a:p>
            <a:pPr eaLnBrk="1" hangingPunct="1"/>
            <a:r>
              <a:rPr lang="en-US" sz="2000" smtClean="0"/>
              <a:t>No need to use the complete archival copy of the database.</a:t>
            </a:r>
            <a:r>
              <a:rPr lang="en-US" smtClean="0"/>
              <a:t> </a:t>
            </a:r>
          </a:p>
        </p:txBody>
      </p:sp>
      <p:pic>
        <p:nvPicPr>
          <p:cNvPr id="4" name="Picture 2" descr="RIMT Univers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title"/>
          </p:nvPr>
        </p:nvSpPr>
        <p:spPr/>
        <p:txBody>
          <a:bodyPr/>
          <a:lstStyle/>
          <a:p>
            <a:pPr eaLnBrk="1" hangingPunct="1"/>
            <a:r>
              <a:rPr lang="en-US" smtClean="0"/>
              <a:t>Transaction States </a:t>
            </a:r>
          </a:p>
        </p:txBody>
      </p:sp>
      <p:sp>
        <p:nvSpPr>
          <p:cNvPr id="23555" name="Rectangle 5"/>
          <p:cNvSpPr>
            <a:spLocks noGrp="1" noChangeArrowheads="1"/>
          </p:cNvSpPr>
          <p:nvPr>
            <p:ph type="body" idx="1"/>
          </p:nvPr>
        </p:nvSpPr>
        <p:spPr>
          <a:xfrm>
            <a:off x="152400" y="1143000"/>
            <a:ext cx="8763000" cy="5029200"/>
          </a:xfrm>
        </p:spPr>
        <p:txBody>
          <a:bodyPr/>
          <a:lstStyle/>
          <a:p>
            <a:pPr eaLnBrk="1" hangingPunct="1">
              <a:lnSpc>
                <a:spcPct val="90000"/>
              </a:lnSpc>
            </a:pPr>
            <a:r>
              <a:rPr lang="en-US" sz="2000" dirty="0" smtClean="0"/>
              <a:t>For recovery purposes the system needs to keep track of when a transaction starts, terminates and commits. </a:t>
            </a:r>
          </a:p>
          <a:p>
            <a:pPr eaLnBrk="1" hangingPunct="1">
              <a:lnSpc>
                <a:spcPct val="90000"/>
              </a:lnSpc>
            </a:pPr>
            <a:r>
              <a:rPr lang="en-US" sz="2000" dirty="0" err="1" smtClean="0"/>
              <a:t>Begin_Transaction</a:t>
            </a:r>
            <a:r>
              <a:rPr lang="en-US" sz="2000" dirty="0" smtClean="0"/>
              <a:t>: </a:t>
            </a:r>
            <a:r>
              <a:rPr lang="en-US" sz="1800" dirty="0" smtClean="0"/>
              <a:t>marks the beginning of a transaction execution;</a:t>
            </a:r>
            <a:endParaRPr lang="en-US" sz="2000" dirty="0" smtClean="0"/>
          </a:p>
          <a:p>
            <a:pPr eaLnBrk="1" hangingPunct="1">
              <a:lnSpc>
                <a:spcPct val="90000"/>
              </a:lnSpc>
            </a:pPr>
            <a:r>
              <a:rPr lang="en-US" sz="2000" dirty="0" err="1" smtClean="0"/>
              <a:t>End_Transaction</a:t>
            </a:r>
            <a:r>
              <a:rPr lang="en-US" sz="2000" dirty="0" smtClean="0"/>
              <a:t>: </a:t>
            </a:r>
            <a:r>
              <a:rPr lang="en-US" sz="1800" dirty="0" smtClean="0"/>
              <a:t>specifies that the read and write operations have ended and marks the end limit of transaction execution (but may be aborted because of concurrency control);</a:t>
            </a:r>
            <a:endParaRPr lang="en-US" sz="2000" dirty="0" smtClean="0"/>
          </a:p>
          <a:p>
            <a:pPr eaLnBrk="1" hangingPunct="1">
              <a:lnSpc>
                <a:spcPct val="90000"/>
              </a:lnSpc>
            </a:pPr>
            <a:r>
              <a:rPr lang="en-US" sz="2000" dirty="0" err="1" smtClean="0"/>
              <a:t>Commit_Transaction</a:t>
            </a:r>
            <a:r>
              <a:rPr lang="en-US" sz="2000" dirty="0" smtClean="0"/>
              <a:t>: </a:t>
            </a:r>
            <a:r>
              <a:rPr lang="en-US" sz="1800" dirty="0" smtClean="0"/>
              <a:t>signals a successful end of the transaction. Any updates executed by the transaction can be safely committed to the database and will not be undone;</a:t>
            </a:r>
            <a:endParaRPr lang="en-US" sz="2000" dirty="0" smtClean="0"/>
          </a:p>
          <a:p>
            <a:pPr eaLnBrk="1" hangingPunct="1">
              <a:lnSpc>
                <a:spcPct val="90000"/>
              </a:lnSpc>
            </a:pPr>
            <a:r>
              <a:rPr lang="en-US" sz="2000" dirty="0" smtClean="0"/>
              <a:t>Rollback (or Abort): </a:t>
            </a:r>
            <a:r>
              <a:rPr lang="en-US" sz="1800" dirty="0" smtClean="0"/>
              <a:t>signals that the transaction has ended unsuccessfully. Any changes that the transaction may have applied to the database must be undone;</a:t>
            </a:r>
            <a:endParaRPr lang="en-US" sz="2000" dirty="0" smtClean="0"/>
          </a:p>
          <a:p>
            <a:pPr eaLnBrk="1" hangingPunct="1">
              <a:lnSpc>
                <a:spcPct val="90000"/>
              </a:lnSpc>
            </a:pPr>
            <a:r>
              <a:rPr lang="en-US" sz="2000" dirty="0" smtClean="0"/>
              <a:t>Undo: </a:t>
            </a:r>
            <a:r>
              <a:rPr lang="en-US" sz="1800" dirty="0" smtClean="0"/>
              <a:t>similar to </a:t>
            </a:r>
            <a:r>
              <a:rPr lang="en-US" sz="1800" b="1" dirty="0" smtClean="0"/>
              <a:t>ROLLBACK </a:t>
            </a:r>
            <a:r>
              <a:rPr lang="en-US" sz="1800" dirty="0" smtClean="0"/>
              <a:t>but it applies to a single operation rather than to a whole transaction;</a:t>
            </a:r>
          </a:p>
          <a:p>
            <a:pPr eaLnBrk="1" hangingPunct="1">
              <a:lnSpc>
                <a:spcPct val="90000"/>
              </a:lnSpc>
            </a:pPr>
            <a:r>
              <a:rPr lang="en-US" sz="2000" dirty="0" smtClean="0"/>
              <a:t>Redo: </a:t>
            </a:r>
            <a:r>
              <a:rPr lang="en-US" sz="1800" dirty="0" smtClean="0"/>
              <a:t>specifies that certain transaction operations must be redone to ensure that all the operations of a committed transaction have been applied successfully to the database;</a:t>
            </a:r>
            <a:endParaRPr lang="en-US" dirty="0" smtClean="0"/>
          </a:p>
        </p:txBody>
      </p:sp>
      <p:pic>
        <p:nvPicPr>
          <p:cNvPr id="4" name="Picture 2" descr="RIMT Univers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64"/>
          <p:cNvSpPr>
            <a:spLocks noChangeArrowheads="1"/>
          </p:cNvSpPr>
          <p:nvPr/>
        </p:nvSpPr>
        <p:spPr bwMode="auto">
          <a:xfrm>
            <a:off x="914400" y="2438400"/>
            <a:ext cx="7620000" cy="22860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25603" name="Oval 7"/>
          <p:cNvSpPr>
            <a:spLocks noChangeArrowheads="1"/>
          </p:cNvSpPr>
          <p:nvPr/>
        </p:nvSpPr>
        <p:spPr bwMode="auto">
          <a:xfrm>
            <a:off x="2041525" y="3113088"/>
            <a:ext cx="665163" cy="631825"/>
          </a:xfrm>
          <a:prstGeom prst="ellipse">
            <a:avLst/>
          </a:prstGeom>
          <a:solidFill>
            <a:srgbClr val="FFFFFF"/>
          </a:solidFill>
          <a:ln w="7938">
            <a:solidFill>
              <a:srgbClr val="000000"/>
            </a:solidFill>
            <a:round/>
            <a:headEnd/>
            <a:tailEnd/>
          </a:ln>
        </p:spPr>
        <p:txBody>
          <a:bodyPr/>
          <a:lstStyle/>
          <a:p>
            <a:endParaRPr lang="en-US"/>
          </a:p>
        </p:txBody>
      </p:sp>
      <p:sp>
        <p:nvSpPr>
          <p:cNvPr id="25604" name="Oval 8"/>
          <p:cNvSpPr>
            <a:spLocks noChangeArrowheads="1"/>
          </p:cNvSpPr>
          <p:nvPr/>
        </p:nvSpPr>
        <p:spPr bwMode="auto">
          <a:xfrm>
            <a:off x="1958975" y="2855913"/>
            <a:ext cx="1117600" cy="363537"/>
          </a:xfrm>
          <a:prstGeom prst="ellipse">
            <a:avLst/>
          </a:prstGeom>
          <a:solidFill>
            <a:srgbClr val="FFFFFF"/>
          </a:solidFill>
          <a:ln w="7938">
            <a:solidFill>
              <a:srgbClr val="000000"/>
            </a:solidFill>
            <a:round/>
            <a:headEnd/>
            <a:tailEnd/>
          </a:ln>
        </p:spPr>
        <p:txBody>
          <a:bodyPr/>
          <a:lstStyle/>
          <a:p>
            <a:endParaRPr lang="en-US"/>
          </a:p>
        </p:txBody>
      </p:sp>
      <p:sp>
        <p:nvSpPr>
          <p:cNvPr id="25605" name="Oval 9"/>
          <p:cNvSpPr>
            <a:spLocks noChangeArrowheads="1"/>
          </p:cNvSpPr>
          <p:nvPr/>
        </p:nvSpPr>
        <p:spPr bwMode="auto">
          <a:xfrm>
            <a:off x="4146550" y="2876550"/>
            <a:ext cx="1516063" cy="481013"/>
          </a:xfrm>
          <a:prstGeom prst="ellipse">
            <a:avLst/>
          </a:prstGeom>
          <a:solidFill>
            <a:srgbClr val="FFFFFF"/>
          </a:solidFill>
          <a:ln w="7938">
            <a:solidFill>
              <a:srgbClr val="000000"/>
            </a:solidFill>
            <a:round/>
            <a:headEnd/>
            <a:tailEnd/>
          </a:ln>
        </p:spPr>
        <p:txBody>
          <a:bodyPr/>
          <a:lstStyle/>
          <a:p>
            <a:endParaRPr lang="en-US"/>
          </a:p>
        </p:txBody>
      </p:sp>
      <p:sp>
        <p:nvSpPr>
          <p:cNvPr id="25606" name="Oval 10"/>
          <p:cNvSpPr>
            <a:spLocks noChangeArrowheads="1"/>
          </p:cNvSpPr>
          <p:nvPr/>
        </p:nvSpPr>
        <p:spPr bwMode="auto">
          <a:xfrm>
            <a:off x="6515100" y="3143250"/>
            <a:ext cx="1363663" cy="452438"/>
          </a:xfrm>
          <a:prstGeom prst="ellipse">
            <a:avLst/>
          </a:prstGeom>
          <a:solidFill>
            <a:srgbClr val="FFFFFF"/>
          </a:solidFill>
          <a:ln w="7938">
            <a:solidFill>
              <a:srgbClr val="000000"/>
            </a:solidFill>
            <a:round/>
            <a:headEnd/>
            <a:tailEnd/>
          </a:ln>
        </p:spPr>
        <p:txBody>
          <a:bodyPr/>
          <a:lstStyle/>
          <a:p>
            <a:endParaRPr lang="en-US"/>
          </a:p>
        </p:txBody>
      </p:sp>
      <p:sp>
        <p:nvSpPr>
          <p:cNvPr id="25607" name="Oval 11"/>
          <p:cNvSpPr>
            <a:spLocks noChangeArrowheads="1"/>
          </p:cNvSpPr>
          <p:nvPr/>
        </p:nvSpPr>
        <p:spPr bwMode="auto">
          <a:xfrm>
            <a:off x="4648200" y="4267200"/>
            <a:ext cx="1489075" cy="363538"/>
          </a:xfrm>
          <a:prstGeom prst="ellipse">
            <a:avLst/>
          </a:prstGeom>
          <a:solidFill>
            <a:srgbClr val="FFFFFF"/>
          </a:solidFill>
          <a:ln w="7938">
            <a:solidFill>
              <a:srgbClr val="000000"/>
            </a:solidFill>
            <a:round/>
            <a:headEnd/>
            <a:tailEnd/>
          </a:ln>
        </p:spPr>
        <p:txBody>
          <a:bodyPr/>
          <a:lstStyle/>
          <a:p>
            <a:endParaRPr lang="en-US"/>
          </a:p>
        </p:txBody>
      </p:sp>
      <p:sp>
        <p:nvSpPr>
          <p:cNvPr id="25608" name="Oval 12"/>
          <p:cNvSpPr>
            <a:spLocks noChangeArrowheads="1"/>
          </p:cNvSpPr>
          <p:nvPr/>
        </p:nvSpPr>
        <p:spPr bwMode="auto">
          <a:xfrm>
            <a:off x="7086600" y="4114800"/>
            <a:ext cx="1363663" cy="452438"/>
          </a:xfrm>
          <a:prstGeom prst="ellipse">
            <a:avLst/>
          </a:prstGeom>
          <a:solidFill>
            <a:srgbClr val="FFFFFF"/>
          </a:solidFill>
          <a:ln w="7938">
            <a:solidFill>
              <a:srgbClr val="000000"/>
            </a:solidFill>
            <a:round/>
            <a:headEnd/>
            <a:tailEnd/>
          </a:ln>
        </p:spPr>
        <p:txBody>
          <a:bodyPr/>
          <a:lstStyle/>
          <a:p>
            <a:endParaRPr lang="en-US"/>
          </a:p>
        </p:txBody>
      </p:sp>
      <p:grpSp>
        <p:nvGrpSpPr>
          <p:cNvPr id="2" name="Group 15"/>
          <p:cNvGrpSpPr>
            <a:grpSpLocks/>
          </p:cNvGrpSpPr>
          <p:nvPr/>
        </p:nvGrpSpPr>
        <p:grpSpPr bwMode="auto">
          <a:xfrm>
            <a:off x="3041650" y="3013075"/>
            <a:ext cx="1112838" cy="79375"/>
            <a:chOff x="1195" y="1555"/>
            <a:chExt cx="411" cy="94"/>
          </a:xfrm>
        </p:grpSpPr>
        <p:sp>
          <p:nvSpPr>
            <p:cNvPr id="25654" name="Freeform 13"/>
            <p:cNvSpPr>
              <a:spLocks/>
            </p:cNvSpPr>
            <p:nvPr/>
          </p:nvSpPr>
          <p:spPr bwMode="auto">
            <a:xfrm>
              <a:off x="1535" y="1555"/>
              <a:ext cx="71" cy="94"/>
            </a:xfrm>
            <a:custGeom>
              <a:avLst/>
              <a:gdLst>
                <a:gd name="T0" fmla="*/ 71 w 71"/>
                <a:gd name="T1" fmla="*/ 47 h 94"/>
                <a:gd name="T2" fmla="*/ 0 w 71"/>
                <a:gd name="T3" fmla="*/ 94 h 94"/>
                <a:gd name="T4" fmla="*/ 0 w 71"/>
                <a:gd name="T5" fmla="*/ 47 h 94"/>
                <a:gd name="T6" fmla="*/ 0 w 71"/>
                <a:gd name="T7" fmla="*/ 0 h 94"/>
                <a:gd name="T8" fmla="*/ 71 w 71"/>
                <a:gd name="T9" fmla="*/ 47 h 94"/>
                <a:gd name="T10" fmla="*/ 0 60000 65536"/>
                <a:gd name="T11" fmla="*/ 0 60000 65536"/>
                <a:gd name="T12" fmla="*/ 0 60000 65536"/>
                <a:gd name="T13" fmla="*/ 0 60000 65536"/>
                <a:gd name="T14" fmla="*/ 0 60000 65536"/>
                <a:gd name="T15" fmla="*/ 0 w 71"/>
                <a:gd name="T16" fmla="*/ 0 h 94"/>
                <a:gd name="T17" fmla="*/ 71 w 71"/>
                <a:gd name="T18" fmla="*/ 94 h 94"/>
              </a:gdLst>
              <a:ahLst/>
              <a:cxnLst>
                <a:cxn ang="T10">
                  <a:pos x="T0" y="T1"/>
                </a:cxn>
                <a:cxn ang="T11">
                  <a:pos x="T2" y="T3"/>
                </a:cxn>
                <a:cxn ang="T12">
                  <a:pos x="T4" y="T5"/>
                </a:cxn>
                <a:cxn ang="T13">
                  <a:pos x="T6" y="T7"/>
                </a:cxn>
                <a:cxn ang="T14">
                  <a:pos x="T8" y="T9"/>
                </a:cxn>
              </a:cxnLst>
              <a:rect l="T15" t="T16" r="T17" b="T18"/>
              <a:pathLst>
                <a:path w="71" h="94">
                  <a:moveTo>
                    <a:pt x="71" y="47"/>
                  </a:moveTo>
                  <a:lnTo>
                    <a:pt x="0" y="94"/>
                  </a:lnTo>
                  <a:lnTo>
                    <a:pt x="0" y="47"/>
                  </a:lnTo>
                  <a:lnTo>
                    <a:pt x="0" y="0"/>
                  </a:lnTo>
                  <a:lnTo>
                    <a:pt x="71" y="47"/>
                  </a:lnTo>
                  <a:close/>
                </a:path>
              </a:pathLst>
            </a:custGeom>
            <a:solidFill>
              <a:srgbClr val="000000"/>
            </a:solidFill>
            <a:ln w="9525">
              <a:noFill/>
              <a:round/>
              <a:headEnd/>
              <a:tailEnd/>
            </a:ln>
          </p:spPr>
          <p:txBody>
            <a:bodyPr/>
            <a:lstStyle/>
            <a:p>
              <a:endParaRPr lang="en-US"/>
            </a:p>
          </p:txBody>
        </p:sp>
        <p:sp>
          <p:nvSpPr>
            <p:cNvPr id="25655" name="Line 14"/>
            <p:cNvSpPr>
              <a:spLocks noChangeShapeType="1"/>
            </p:cNvSpPr>
            <p:nvPr/>
          </p:nvSpPr>
          <p:spPr bwMode="auto">
            <a:xfrm>
              <a:off x="1195" y="1602"/>
              <a:ext cx="340" cy="1"/>
            </a:xfrm>
            <a:prstGeom prst="line">
              <a:avLst/>
            </a:prstGeom>
            <a:noFill/>
            <a:ln w="7938">
              <a:solidFill>
                <a:srgbClr val="000000"/>
              </a:solidFill>
              <a:round/>
              <a:headEnd/>
              <a:tailEnd/>
            </a:ln>
          </p:spPr>
          <p:txBody>
            <a:bodyPr/>
            <a:lstStyle/>
            <a:p>
              <a:endParaRPr lang="en-US"/>
            </a:p>
          </p:txBody>
        </p:sp>
      </p:grpSp>
      <p:grpSp>
        <p:nvGrpSpPr>
          <p:cNvPr id="3" name="Group 18"/>
          <p:cNvGrpSpPr>
            <a:grpSpLocks/>
          </p:cNvGrpSpPr>
          <p:nvPr/>
        </p:nvGrpSpPr>
        <p:grpSpPr bwMode="auto">
          <a:xfrm>
            <a:off x="5640388" y="3171825"/>
            <a:ext cx="868362" cy="147638"/>
            <a:chOff x="2155" y="1742"/>
            <a:chExt cx="321" cy="176"/>
          </a:xfrm>
        </p:grpSpPr>
        <p:sp>
          <p:nvSpPr>
            <p:cNvPr id="25652" name="Freeform 16"/>
            <p:cNvSpPr>
              <a:spLocks/>
            </p:cNvSpPr>
            <p:nvPr/>
          </p:nvSpPr>
          <p:spPr bwMode="auto">
            <a:xfrm>
              <a:off x="2399" y="1836"/>
              <a:ext cx="77" cy="82"/>
            </a:xfrm>
            <a:custGeom>
              <a:avLst/>
              <a:gdLst>
                <a:gd name="T0" fmla="*/ 77 w 77"/>
                <a:gd name="T1" fmla="*/ 82 h 82"/>
                <a:gd name="T2" fmla="*/ 0 w 77"/>
                <a:gd name="T3" fmla="*/ 82 h 82"/>
                <a:gd name="T4" fmla="*/ 5 w 77"/>
                <a:gd name="T5" fmla="*/ 47 h 82"/>
                <a:gd name="T6" fmla="*/ 10 w 77"/>
                <a:gd name="T7" fmla="*/ 0 h 82"/>
                <a:gd name="T8" fmla="*/ 77 w 77"/>
                <a:gd name="T9" fmla="*/ 82 h 82"/>
                <a:gd name="T10" fmla="*/ 0 60000 65536"/>
                <a:gd name="T11" fmla="*/ 0 60000 65536"/>
                <a:gd name="T12" fmla="*/ 0 60000 65536"/>
                <a:gd name="T13" fmla="*/ 0 60000 65536"/>
                <a:gd name="T14" fmla="*/ 0 60000 65536"/>
                <a:gd name="T15" fmla="*/ 0 w 77"/>
                <a:gd name="T16" fmla="*/ 0 h 82"/>
                <a:gd name="T17" fmla="*/ 77 w 77"/>
                <a:gd name="T18" fmla="*/ 82 h 82"/>
              </a:gdLst>
              <a:ahLst/>
              <a:cxnLst>
                <a:cxn ang="T10">
                  <a:pos x="T0" y="T1"/>
                </a:cxn>
                <a:cxn ang="T11">
                  <a:pos x="T2" y="T3"/>
                </a:cxn>
                <a:cxn ang="T12">
                  <a:pos x="T4" y="T5"/>
                </a:cxn>
                <a:cxn ang="T13">
                  <a:pos x="T6" y="T7"/>
                </a:cxn>
                <a:cxn ang="T14">
                  <a:pos x="T8" y="T9"/>
                </a:cxn>
              </a:cxnLst>
              <a:rect l="T15" t="T16" r="T17" b="T18"/>
              <a:pathLst>
                <a:path w="77" h="82">
                  <a:moveTo>
                    <a:pt x="77" y="82"/>
                  </a:moveTo>
                  <a:lnTo>
                    <a:pt x="0" y="82"/>
                  </a:lnTo>
                  <a:lnTo>
                    <a:pt x="5" y="47"/>
                  </a:lnTo>
                  <a:lnTo>
                    <a:pt x="10" y="0"/>
                  </a:lnTo>
                  <a:lnTo>
                    <a:pt x="77" y="82"/>
                  </a:lnTo>
                  <a:close/>
                </a:path>
              </a:pathLst>
            </a:custGeom>
            <a:solidFill>
              <a:srgbClr val="000000"/>
            </a:solidFill>
            <a:ln w="9525">
              <a:noFill/>
              <a:round/>
              <a:headEnd/>
              <a:tailEnd/>
            </a:ln>
          </p:spPr>
          <p:txBody>
            <a:bodyPr/>
            <a:lstStyle/>
            <a:p>
              <a:endParaRPr lang="en-US"/>
            </a:p>
          </p:txBody>
        </p:sp>
        <p:sp>
          <p:nvSpPr>
            <p:cNvPr id="25653" name="Line 17"/>
            <p:cNvSpPr>
              <a:spLocks noChangeShapeType="1"/>
            </p:cNvSpPr>
            <p:nvPr/>
          </p:nvSpPr>
          <p:spPr bwMode="auto">
            <a:xfrm>
              <a:off x="2155" y="1742"/>
              <a:ext cx="249" cy="141"/>
            </a:xfrm>
            <a:prstGeom prst="line">
              <a:avLst/>
            </a:prstGeom>
            <a:noFill/>
            <a:ln w="7938">
              <a:solidFill>
                <a:srgbClr val="000000"/>
              </a:solidFill>
              <a:round/>
              <a:headEnd/>
              <a:tailEnd/>
            </a:ln>
          </p:spPr>
          <p:txBody>
            <a:bodyPr/>
            <a:lstStyle/>
            <a:p>
              <a:endParaRPr lang="en-US"/>
            </a:p>
          </p:txBody>
        </p:sp>
      </p:grpSp>
      <p:grpSp>
        <p:nvGrpSpPr>
          <p:cNvPr id="4" name="Group 21"/>
          <p:cNvGrpSpPr>
            <a:grpSpLocks/>
          </p:cNvGrpSpPr>
          <p:nvPr/>
        </p:nvGrpSpPr>
        <p:grpSpPr bwMode="auto">
          <a:xfrm>
            <a:off x="5037138" y="3349625"/>
            <a:ext cx="357187" cy="950913"/>
            <a:chOff x="1932" y="1953"/>
            <a:chExt cx="132" cy="1124"/>
          </a:xfrm>
        </p:grpSpPr>
        <p:sp>
          <p:nvSpPr>
            <p:cNvPr id="25650" name="Freeform 19"/>
            <p:cNvSpPr>
              <a:spLocks/>
            </p:cNvSpPr>
            <p:nvPr/>
          </p:nvSpPr>
          <p:spPr bwMode="auto">
            <a:xfrm>
              <a:off x="2028" y="2902"/>
              <a:ext cx="36" cy="175"/>
            </a:xfrm>
            <a:custGeom>
              <a:avLst/>
              <a:gdLst>
                <a:gd name="T0" fmla="*/ 36 w 36"/>
                <a:gd name="T1" fmla="*/ 175 h 175"/>
                <a:gd name="T2" fmla="*/ 0 w 36"/>
                <a:gd name="T3" fmla="*/ 23 h 175"/>
                <a:gd name="T4" fmla="*/ 15 w 36"/>
                <a:gd name="T5" fmla="*/ 11 h 175"/>
                <a:gd name="T6" fmla="*/ 36 w 36"/>
                <a:gd name="T7" fmla="*/ 0 h 175"/>
                <a:gd name="T8" fmla="*/ 36 w 36"/>
                <a:gd name="T9" fmla="*/ 175 h 175"/>
                <a:gd name="T10" fmla="*/ 0 60000 65536"/>
                <a:gd name="T11" fmla="*/ 0 60000 65536"/>
                <a:gd name="T12" fmla="*/ 0 60000 65536"/>
                <a:gd name="T13" fmla="*/ 0 60000 65536"/>
                <a:gd name="T14" fmla="*/ 0 60000 65536"/>
                <a:gd name="T15" fmla="*/ 0 w 36"/>
                <a:gd name="T16" fmla="*/ 0 h 175"/>
                <a:gd name="T17" fmla="*/ 36 w 36"/>
                <a:gd name="T18" fmla="*/ 175 h 175"/>
              </a:gdLst>
              <a:ahLst/>
              <a:cxnLst>
                <a:cxn ang="T10">
                  <a:pos x="T0" y="T1"/>
                </a:cxn>
                <a:cxn ang="T11">
                  <a:pos x="T2" y="T3"/>
                </a:cxn>
                <a:cxn ang="T12">
                  <a:pos x="T4" y="T5"/>
                </a:cxn>
                <a:cxn ang="T13">
                  <a:pos x="T6" y="T7"/>
                </a:cxn>
                <a:cxn ang="T14">
                  <a:pos x="T8" y="T9"/>
                </a:cxn>
              </a:cxnLst>
              <a:rect l="T15" t="T16" r="T17" b="T18"/>
              <a:pathLst>
                <a:path w="36" h="175">
                  <a:moveTo>
                    <a:pt x="36" y="175"/>
                  </a:moveTo>
                  <a:lnTo>
                    <a:pt x="0" y="23"/>
                  </a:lnTo>
                  <a:lnTo>
                    <a:pt x="15" y="11"/>
                  </a:lnTo>
                  <a:lnTo>
                    <a:pt x="36" y="0"/>
                  </a:lnTo>
                  <a:lnTo>
                    <a:pt x="36" y="175"/>
                  </a:lnTo>
                  <a:close/>
                </a:path>
              </a:pathLst>
            </a:custGeom>
            <a:solidFill>
              <a:srgbClr val="000000"/>
            </a:solidFill>
            <a:ln w="9525">
              <a:noFill/>
              <a:round/>
              <a:headEnd/>
              <a:tailEnd/>
            </a:ln>
          </p:spPr>
          <p:txBody>
            <a:bodyPr/>
            <a:lstStyle/>
            <a:p>
              <a:endParaRPr lang="en-US"/>
            </a:p>
          </p:txBody>
        </p:sp>
        <p:sp>
          <p:nvSpPr>
            <p:cNvPr id="25651" name="Line 20"/>
            <p:cNvSpPr>
              <a:spLocks noChangeShapeType="1"/>
            </p:cNvSpPr>
            <p:nvPr/>
          </p:nvSpPr>
          <p:spPr bwMode="auto">
            <a:xfrm>
              <a:off x="1932" y="1953"/>
              <a:ext cx="111" cy="960"/>
            </a:xfrm>
            <a:prstGeom prst="line">
              <a:avLst/>
            </a:prstGeom>
            <a:noFill/>
            <a:ln w="7938">
              <a:solidFill>
                <a:srgbClr val="000000"/>
              </a:solidFill>
              <a:round/>
              <a:headEnd/>
              <a:tailEnd/>
            </a:ln>
          </p:spPr>
          <p:txBody>
            <a:bodyPr/>
            <a:lstStyle/>
            <a:p>
              <a:endParaRPr lang="en-US"/>
            </a:p>
          </p:txBody>
        </p:sp>
      </p:grpSp>
      <p:grpSp>
        <p:nvGrpSpPr>
          <p:cNvPr id="5" name="Group 24"/>
          <p:cNvGrpSpPr>
            <a:grpSpLocks/>
          </p:cNvGrpSpPr>
          <p:nvPr/>
        </p:nvGrpSpPr>
        <p:grpSpPr bwMode="auto">
          <a:xfrm>
            <a:off x="2957513" y="3151188"/>
            <a:ext cx="1941512" cy="1239837"/>
            <a:chOff x="1164" y="1719"/>
            <a:chExt cx="717" cy="1464"/>
          </a:xfrm>
        </p:grpSpPr>
        <p:sp>
          <p:nvSpPr>
            <p:cNvPr id="25648" name="Freeform 22"/>
            <p:cNvSpPr>
              <a:spLocks/>
            </p:cNvSpPr>
            <p:nvPr/>
          </p:nvSpPr>
          <p:spPr bwMode="auto">
            <a:xfrm>
              <a:off x="1815" y="3042"/>
              <a:ext cx="66" cy="141"/>
            </a:xfrm>
            <a:custGeom>
              <a:avLst/>
              <a:gdLst>
                <a:gd name="T0" fmla="*/ 66 w 66"/>
                <a:gd name="T1" fmla="*/ 141 h 141"/>
                <a:gd name="T2" fmla="*/ 0 w 66"/>
                <a:gd name="T3" fmla="*/ 59 h 141"/>
                <a:gd name="T4" fmla="*/ 10 w 66"/>
                <a:gd name="T5" fmla="*/ 35 h 141"/>
                <a:gd name="T6" fmla="*/ 25 w 66"/>
                <a:gd name="T7" fmla="*/ 0 h 141"/>
                <a:gd name="T8" fmla="*/ 66 w 66"/>
                <a:gd name="T9" fmla="*/ 141 h 141"/>
                <a:gd name="T10" fmla="*/ 0 60000 65536"/>
                <a:gd name="T11" fmla="*/ 0 60000 65536"/>
                <a:gd name="T12" fmla="*/ 0 60000 65536"/>
                <a:gd name="T13" fmla="*/ 0 60000 65536"/>
                <a:gd name="T14" fmla="*/ 0 60000 65536"/>
                <a:gd name="T15" fmla="*/ 0 w 66"/>
                <a:gd name="T16" fmla="*/ 0 h 141"/>
                <a:gd name="T17" fmla="*/ 66 w 66"/>
                <a:gd name="T18" fmla="*/ 141 h 141"/>
              </a:gdLst>
              <a:ahLst/>
              <a:cxnLst>
                <a:cxn ang="T10">
                  <a:pos x="T0" y="T1"/>
                </a:cxn>
                <a:cxn ang="T11">
                  <a:pos x="T2" y="T3"/>
                </a:cxn>
                <a:cxn ang="T12">
                  <a:pos x="T4" y="T5"/>
                </a:cxn>
                <a:cxn ang="T13">
                  <a:pos x="T6" y="T7"/>
                </a:cxn>
                <a:cxn ang="T14">
                  <a:pos x="T8" y="T9"/>
                </a:cxn>
              </a:cxnLst>
              <a:rect l="T15" t="T16" r="T17" b="T18"/>
              <a:pathLst>
                <a:path w="66" h="141">
                  <a:moveTo>
                    <a:pt x="66" y="141"/>
                  </a:moveTo>
                  <a:lnTo>
                    <a:pt x="0" y="59"/>
                  </a:lnTo>
                  <a:lnTo>
                    <a:pt x="10" y="35"/>
                  </a:lnTo>
                  <a:lnTo>
                    <a:pt x="25" y="0"/>
                  </a:lnTo>
                  <a:lnTo>
                    <a:pt x="66" y="141"/>
                  </a:lnTo>
                  <a:close/>
                </a:path>
              </a:pathLst>
            </a:custGeom>
            <a:solidFill>
              <a:srgbClr val="000000"/>
            </a:solidFill>
            <a:ln w="9525">
              <a:noFill/>
              <a:round/>
              <a:headEnd/>
              <a:tailEnd/>
            </a:ln>
          </p:spPr>
          <p:txBody>
            <a:bodyPr/>
            <a:lstStyle/>
            <a:p>
              <a:endParaRPr lang="en-US"/>
            </a:p>
          </p:txBody>
        </p:sp>
        <p:sp>
          <p:nvSpPr>
            <p:cNvPr id="25649" name="Line 23"/>
            <p:cNvSpPr>
              <a:spLocks noChangeShapeType="1"/>
            </p:cNvSpPr>
            <p:nvPr/>
          </p:nvSpPr>
          <p:spPr bwMode="auto">
            <a:xfrm>
              <a:off x="1164" y="1719"/>
              <a:ext cx="661" cy="1358"/>
            </a:xfrm>
            <a:prstGeom prst="line">
              <a:avLst/>
            </a:prstGeom>
            <a:noFill/>
            <a:ln w="7938">
              <a:solidFill>
                <a:srgbClr val="000000"/>
              </a:solidFill>
              <a:round/>
              <a:headEnd/>
              <a:tailEnd/>
            </a:ln>
          </p:spPr>
          <p:txBody>
            <a:bodyPr/>
            <a:lstStyle/>
            <a:p>
              <a:endParaRPr lang="en-US"/>
            </a:p>
          </p:txBody>
        </p:sp>
      </p:grpSp>
      <p:grpSp>
        <p:nvGrpSpPr>
          <p:cNvPr id="6" name="Group 27"/>
          <p:cNvGrpSpPr>
            <a:grpSpLocks/>
          </p:cNvGrpSpPr>
          <p:nvPr/>
        </p:nvGrpSpPr>
        <p:grpSpPr bwMode="auto">
          <a:xfrm>
            <a:off x="1060450" y="3013075"/>
            <a:ext cx="866775" cy="79375"/>
            <a:chOff x="463" y="1555"/>
            <a:chExt cx="320" cy="94"/>
          </a:xfrm>
        </p:grpSpPr>
        <p:sp>
          <p:nvSpPr>
            <p:cNvPr id="25646" name="Freeform 25"/>
            <p:cNvSpPr>
              <a:spLocks/>
            </p:cNvSpPr>
            <p:nvPr/>
          </p:nvSpPr>
          <p:spPr bwMode="auto">
            <a:xfrm>
              <a:off x="712" y="1555"/>
              <a:ext cx="71" cy="94"/>
            </a:xfrm>
            <a:custGeom>
              <a:avLst/>
              <a:gdLst>
                <a:gd name="T0" fmla="*/ 71 w 71"/>
                <a:gd name="T1" fmla="*/ 47 h 94"/>
                <a:gd name="T2" fmla="*/ 0 w 71"/>
                <a:gd name="T3" fmla="*/ 94 h 94"/>
                <a:gd name="T4" fmla="*/ 0 w 71"/>
                <a:gd name="T5" fmla="*/ 47 h 94"/>
                <a:gd name="T6" fmla="*/ 0 w 71"/>
                <a:gd name="T7" fmla="*/ 0 h 94"/>
                <a:gd name="T8" fmla="*/ 71 w 71"/>
                <a:gd name="T9" fmla="*/ 47 h 94"/>
                <a:gd name="T10" fmla="*/ 0 60000 65536"/>
                <a:gd name="T11" fmla="*/ 0 60000 65536"/>
                <a:gd name="T12" fmla="*/ 0 60000 65536"/>
                <a:gd name="T13" fmla="*/ 0 60000 65536"/>
                <a:gd name="T14" fmla="*/ 0 60000 65536"/>
                <a:gd name="T15" fmla="*/ 0 w 71"/>
                <a:gd name="T16" fmla="*/ 0 h 94"/>
                <a:gd name="T17" fmla="*/ 71 w 71"/>
                <a:gd name="T18" fmla="*/ 94 h 94"/>
              </a:gdLst>
              <a:ahLst/>
              <a:cxnLst>
                <a:cxn ang="T10">
                  <a:pos x="T0" y="T1"/>
                </a:cxn>
                <a:cxn ang="T11">
                  <a:pos x="T2" y="T3"/>
                </a:cxn>
                <a:cxn ang="T12">
                  <a:pos x="T4" y="T5"/>
                </a:cxn>
                <a:cxn ang="T13">
                  <a:pos x="T6" y="T7"/>
                </a:cxn>
                <a:cxn ang="T14">
                  <a:pos x="T8" y="T9"/>
                </a:cxn>
              </a:cxnLst>
              <a:rect l="T15" t="T16" r="T17" b="T18"/>
              <a:pathLst>
                <a:path w="71" h="94">
                  <a:moveTo>
                    <a:pt x="71" y="47"/>
                  </a:moveTo>
                  <a:lnTo>
                    <a:pt x="0" y="94"/>
                  </a:lnTo>
                  <a:lnTo>
                    <a:pt x="0" y="47"/>
                  </a:lnTo>
                  <a:lnTo>
                    <a:pt x="0" y="0"/>
                  </a:lnTo>
                  <a:lnTo>
                    <a:pt x="71" y="47"/>
                  </a:lnTo>
                  <a:close/>
                </a:path>
              </a:pathLst>
            </a:custGeom>
            <a:solidFill>
              <a:srgbClr val="000000"/>
            </a:solidFill>
            <a:ln w="9525">
              <a:noFill/>
              <a:round/>
              <a:headEnd/>
              <a:tailEnd/>
            </a:ln>
          </p:spPr>
          <p:txBody>
            <a:bodyPr/>
            <a:lstStyle/>
            <a:p>
              <a:endParaRPr lang="en-US"/>
            </a:p>
          </p:txBody>
        </p:sp>
        <p:sp>
          <p:nvSpPr>
            <p:cNvPr id="25647" name="Line 26"/>
            <p:cNvSpPr>
              <a:spLocks noChangeShapeType="1"/>
            </p:cNvSpPr>
            <p:nvPr/>
          </p:nvSpPr>
          <p:spPr bwMode="auto">
            <a:xfrm>
              <a:off x="463" y="1602"/>
              <a:ext cx="249" cy="1"/>
            </a:xfrm>
            <a:prstGeom prst="line">
              <a:avLst/>
            </a:prstGeom>
            <a:noFill/>
            <a:ln w="7938">
              <a:solidFill>
                <a:srgbClr val="000000"/>
              </a:solidFill>
              <a:round/>
              <a:headEnd/>
              <a:tailEnd/>
            </a:ln>
          </p:spPr>
          <p:txBody>
            <a:bodyPr/>
            <a:lstStyle/>
            <a:p>
              <a:endParaRPr lang="en-US"/>
            </a:p>
          </p:txBody>
        </p:sp>
      </p:grpSp>
      <p:grpSp>
        <p:nvGrpSpPr>
          <p:cNvPr id="7" name="Group 30"/>
          <p:cNvGrpSpPr>
            <a:grpSpLocks/>
          </p:cNvGrpSpPr>
          <p:nvPr/>
        </p:nvGrpSpPr>
        <p:grpSpPr bwMode="auto">
          <a:xfrm flipV="1">
            <a:off x="6172200" y="4343400"/>
            <a:ext cx="914400" cy="76200"/>
            <a:chOff x="2338" y="3393"/>
            <a:chExt cx="321" cy="117"/>
          </a:xfrm>
        </p:grpSpPr>
        <p:sp>
          <p:nvSpPr>
            <p:cNvPr id="25644" name="Freeform 28"/>
            <p:cNvSpPr>
              <a:spLocks/>
            </p:cNvSpPr>
            <p:nvPr/>
          </p:nvSpPr>
          <p:spPr bwMode="auto">
            <a:xfrm>
              <a:off x="2587" y="3440"/>
              <a:ext cx="72" cy="70"/>
            </a:xfrm>
            <a:custGeom>
              <a:avLst/>
              <a:gdLst>
                <a:gd name="T0" fmla="*/ 72 w 72"/>
                <a:gd name="T1" fmla="*/ 59 h 70"/>
                <a:gd name="T2" fmla="*/ 0 w 72"/>
                <a:gd name="T3" fmla="*/ 70 h 70"/>
                <a:gd name="T4" fmla="*/ 0 w 72"/>
                <a:gd name="T5" fmla="*/ 35 h 70"/>
                <a:gd name="T6" fmla="*/ 5 w 72"/>
                <a:gd name="T7" fmla="*/ 0 h 70"/>
                <a:gd name="T8" fmla="*/ 72 w 72"/>
                <a:gd name="T9" fmla="*/ 59 h 70"/>
                <a:gd name="T10" fmla="*/ 0 60000 65536"/>
                <a:gd name="T11" fmla="*/ 0 60000 65536"/>
                <a:gd name="T12" fmla="*/ 0 60000 65536"/>
                <a:gd name="T13" fmla="*/ 0 60000 65536"/>
                <a:gd name="T14" fmla="*/ 0 60000 65536"/>
                <a:gd name="T15" fmla="*/ 0 w 72"/>
                <a:gd name="T16" fmla="*/ 0 h 70"/>
                <a:gd name="T17" fmla="*/ 72 w 72"/>
                <a:gd name="T18" fmla="*/ 70 h 70"/>
              </a:gdLst>
              <a:ahLst/>
              <a:cxnLst>
                <a:cxn ang="T10">
                  <a:pos x="T0" y="T1"/>
                </a:cxn>
                <a:cxn ang="T11">
                  <a:pos x="T2" y="T3"/>
                </a:cxn>
                <a:cxn ang="T12">
                  <a:pos x="T4" y="T5"/>
                </a:cxn>
                <a:cxn ang="T13">
                  <a:pos x="T6" y="T7"/>
                </a:cxn>
                <a:cxn ang="T14">
                  <a:pos x="T8" y="T9"/>
                </a:cxn>
              </a:cxnLst>
              <a:rect l="T15" t="T16" r="T17" b="T18"/>
              <a:pathLst>
                <a:path w="72" h="70">
                  <a:moveTo>
                    <a:pt x="72" y="59"/>
                  </a:moveTo>
                  <a:lnTo>
                    <a:pt x="0" y="70"/>
                  </a:lnTo>
                  <a:lnTo>
                    <a:pt x="0" y="35"/>
                  </a:lnTo>
                  <a:lnTo>
                    <a:pt x="5" y="0"/>
                  </a:lnTo>
                  <a:lnTo>
                    <a:pt x="72" y="59"/>
                  </a:lnTo>
                  <a:close/>
                </a:path>
              </a:pathLst>
            </a:custGeom>
            <a:solidFill>
              <a:srgbClr val="000000"/>
            </a:solidFill>
            <a:ln w="9525">
              <a:noFill/>
              <a:round/>
              <a:headEnd/>
              <a:tailEnd/>
            </a:ln>
          </p:spPr>
          <p:txBody>
            <a:bodyPr/>
            <a:lstStyle/>
            <a:p>
              <a:endParaRPr lang="en-US"/>
            </a:p>
          </p:txBody>
        </p:sp>
        <p:sp>
          <p:nvSpPr>
            <p:cNvPr id="25645" name="Line 29"/>
            <p:cNvSpPr>
              <a:spLocks noChangeShapeType="1"/>
            </p:cNvSpPr>
            <p:nvPr/>
          </p:nvSpPr>
          <p:spPr bwMode="auto">
            <a:xfrm>
              <a:off x="2338" y="3393"/>
              <a:ext cx="249" cy="82"/>
            </a:xfrm>
            <a:prstGeom prst="line">
              <a:avLst/>
            </a:prstGeom>
            <a:noFill/>
            <a:ln w="7938">
              <a:solidFill>
                <a:srgbClr val="000000"/>
              </a:solidFill>
              <a:round/>
              <a:headEnd/>
              <a:tailEnd/>
            </a:ln>
          </p:spPr>
          <p:txBody>
            <a:bodyPr/>
            <a:lstStyle/>
            <a:p>
              <a:endParaRPr lang="en-US"/>
            </a:p>
          </p:txBody>
        </p:sp>
      </p:grpSp>
      <p:grpSp>
        <p:nvGrpSpPr>
          <p:cNvPr id="8" name="Group 33"/>
          <p:cNvGrpSpPr>
            <a:grpSpLocks/>
          </p:cNvGrpSpPr>
          <p:nvPr/>
        </p:nvGrpSpPr>
        <p:grpSpPr bwMode="auto">
          <a:xfrm>
            <a:off x="7375525" y="3587750"/>
            <a:ext cx="244475" cy="527050"/>
            <a:chOff x="2796" y="2234"/>
            <a:chExt cx="137" cy="1054"/>
          </a:xfrm>
        </p:grpSpPr>
        <p:sp>
          <p:nvSpPr>
            <p:cNvPr id="25642" name="Freeform 31"/>
            <p:cNvSpPr>
              <a:spLocks/>
            </p:cNvSpPr>
            <p:nvPr/>
          </p:nvSpPr>
          <p:spPr bwMode="auto">
            <a:xfrm>
              <a:off x="2897" y="3112"/>
              <a:ext cx="36" cy="176"/>
            </a:xfrm>
            <a:custGeom>
              <a:avLst/>
              <a:gdLst>
                <a:gd name="T0" fmla="*/ 36 w 36"/>
                <a:gd name="T1" fmla="*/ 176 h 176"/>
                <a:gd name="T2" fmla="*/ 0 w 36"/>
                <a:gd name="T3" fmla="*/ 35 h 176"/>
                <a:gd name="T4" fmla="*/ 16 w 36"/>
                <a:gd name="T5" fmla="*/ 12 h 176"/>
                <a:gd name="T6" fmla="*/ 31 w 36"/>
                <a:gd name="T7" fmla="*/ 0 h 176"/>
                <a:gd name="T8" fmla="*/ 36 w 36"/>
                <a:gd name="T9" fmla="*/ 176 h 176"/>
                <a:gd name="T10" fmla="*/ 0 60000 65536"/>
                <a:gd name="T11" fmla="*/ 0 60000 65536"/>
                <a:gd name="T12" fmla="*/ 0 60000 65536"/>
                <a:gd name="T13" fmla="*/ 0 60000 65536"/>
                <a:gd name="T14" fmla="*/ 0 60000 65536"/>
                <a:gd name="T15" fmla="*/ 0 w 36"/>
                <a:gd name="T16" fmla="*/ 0 h 176"/>
                <a:gd name="T17" fmla="*/ 36 w 36"/>
                <a:gd name="T18" fmla="*/ 176 h 176"/>
              </a:gdLst>
              <a:ahLst/>
              <a:cxnLst>
                <a:cxn ang="T10">
                  <a:pos x="T0" y="T1"/>
                </a:cxn>
                <a:cxn ang="T11">
                  <a:pos x="T2" y="T3"/>
                </a:cxn>
                <a:cxn ang="T12">
                  <a:pos x="T4" y="T5"/>
                </a:cxn>
                <a:cxn ang="T13">
                  <a:pos x="T6" y="T7"/>
                </a:cxn>
                <a:cxn ang="T14">
                  <a:pos x="T8" y="T9"/>
                </a:cxn>
              </a:cxnLst>
              <a:rect l="T15" t="T16" r="T17" b="T18"/>
              <a:pathLst>
                <a:path w="36" h="176">
                  <a:moveTo>
                    <a:pt x="36" y="176"/>
                  </a:moveTo>
                  <a:lnTo>
                    <a:pt x="0" y="35"/>
                  </a:lnTo>
                  <a:lnTo>
                    <a:pt x="16" y="12"/>
                  </a:lnTo>
                  <a:lnTo>
                    <a:pt x="31" y="0"/>
                  </a:lnTo>
                  <a:lnTo>
                    <a:pt x="36" y="176"/>
                  </a:lnTo>
                  <a:close/>
                </a:path>
              </a:pathLst>
            </a:custGeom>
            <a:solidFill>
              <a:srgbClr val="000000"/>
            </a:solidFill>
            <a:ln w="9525">
              <a:noFill/>
              <a:round/>
              <a:headEnd/>
              <a:tailEnd/>
            </a:ln>
          </p:spPr>
          <p:txBody>
            <a:bodyPr/>
            <a:lstStyle/>
            <a:p>
              <a:endParaRPr lang="en-US"/>
            </a:p>
          </p:txBody>
        </p:sp>
        <p:sp>
          <p:nvSpPr>
            <p:cNvPr id="25643" name="Line 32"/>
            <p:cNvSpPr>
              <a:spLocks noChangeShapeType="1"/>
            </p:cNvSpPr>
            <p:nvPr/>
          </p:nvSpPr>
          <p:spPr bwMode="auto">
            <a:xfrm>
              <a:off x="2796" y="2234"/>
              <a:ext cx="117" cy="890"/>
            </a:xfrm>
            <a:prstGeom prst="line">
              <a:avLst/>
            </a:prstGeom>
            <a:noFill/>
            <a:ln w="7938">
              <a:solidFill>
                <a:srgbClr val="000000"/>
              </a:solidFill>
              <a:round/>
              <a:headEnd/>
              <a:tailEnd/>
            </a:ln>
          </p:spPr>
          <p:txBody>
            <a:bodyPr/>
            <a:lstStyle/>
            <a:p>
              <a:endParaRPr lang="en-US"/>
            </a:p>
          </p:txBody>
        </p:sp>
      </p:grpSp>
      <p:sp>
        <p:nvSpPr>
          <p:cNvPr id="25616" name="Rectangle 34"/>
          <p:cNvSpPr>
            <a:spLocks noChangeArrowheads="1"/>
          </p:cNvSpPr>
          <p:nvPr/>
        </p:nvSpPr>
        <p:spPr bwMode="auto">
          <a:xfrm>
            <a:off x="2160588" y="2933700"/>
            <a:ext cx="501650" cy="212725"/>
          </a:xfrm>
          <a:prstGeom prst="rect">
            <a:avLst/>
          </a:prstGeom>
          <a:noFill/>
          <a:ln w="9525">
            <a:noFill/>
            <a:miter lim="800000"/>
            <a:headEnd/>
            <a:tailEnd/>
          </a:ln>
        </p:spPr>
        <p:txBody>
          <a:bodyPr wrap="none" lIns="0" tIns="0" rIns="0" bIns="0">
            <a:spAutoFit/>
          </a:bodyPr>
          <a:lstStyle/>
          <a:p>
            <a:pPr eaLnBrk="0" hangingPunct="0"/>
            <a:r>
              <a:rPr lang="en-US" sz="1400" b="1">
                <a:solidFill>
                  <a:srgbClr val="000000"/>
                </a:solidFill>
                <a:latin typeface="Arial" charset="0"/>
              </a:rPr>
              <a:t>active</a:t>
            </a:r>
            <a:endParaRPr lang="en-US" sz="1400" b="1">
              <a:latin typeface="Arial" charset="0"/>
            </a:endParaRPr>
          </a:p>
        </p:txBody>
      </p:sp>
      <p:sp>
        <p:nvSpPr>
          <p:cNvPr id="25617" name="Rectangle 35"/>
          <p:cNvSpPr>
            <a:spLocks noChangeArrowheads="1"/>
          </p:cNvSpPr>
          <p:nvPr/>
        </p:nvSpPr>
        <p:spPr bwMode="auto">
          <a:xfrm>
            <a:off x="4362450" y="2894013"/>
            <a:ext cx="728663" cy="212725"/>
          </a:xfrm>
          <a:prstGeom prst="rect">
            <a:avLst/>
          </a:prstGeom>
          <a:noFill/>
          <a:ln w="9525">
            <a:noFill/>
            <a:miter lim="800000"/>
            <a:headEnd/>
            <a:tailEnd/>
          </a:ln>
        </p:spPr>
        <p:txBody>
          <a:bodyPr wrap="none" lIns="0" tIns="0" rIns="0" bIns="0">
            <a:spAutoFit/>
          </a:bodyPr>
          <a:lstStyle/>
          <a:p>
            <a:pPr eaLnBrk="0" hangingPunct="0"/>
            <a:r>
              <a:rPr lang="en-US" sz="1400" b="1">
                <a:solidFill>
                  <a:srgbClr val="000000"/>
                </a:solidFill>
                <a:latin typeface="Arial" charset="0"/>
              </a:rPr>
              <a:t>partially </a:t>
            </a:r>
            <a:endParaRPr lang="en-US" sz="1400" b="1">
              <a:latin typeface="Arial" charset="0"/>
            </a:endParaRPr>
          </a:p>
        </p:txBody>
      </p:sp>
      <p:sp>
        <p:nvSpPr>
          <p:cNvPr id="25618" name="Rectangle 36"/>
          <p:cNvSpPr>
            <a:spLocks noChangeArrowheads="1"/>
          </p:cNvSpPr>
          <p:nvPr/>
        </p:nvSpPr>
        <p:spPr bwMode="auto">
          <a:xfrm>
            <a:off x="4362450" y="3082925"/>
            <a:ext cx="896938" cy="212725"/>
          </a:xfrm>
          <a:prstGeom prst="rect">
            <a:avLst/>
          </a:prstGeom>
          <a:noFill/>
          <a:ln w="9525">
            <a:noFill/>
            <a:miter lim="800000"/>
            <a:headEnd/>
            <a:tailEnd/>
          </a:ln>
        </p:spPr>
        <p:txBody>
          <a:bodyPr wrap="none" lIns="0" tIns="0" rIns="0" bIns="0">
            <a:spAutoFit/>
          </a:bodyPr>
          <a:lstStyle/>
          <a:p>
            <a:pPr eaLnBrk="0" hangingPunct="0"/>
            <a:r>
              <a:rPr lang="en-US" sz="1400" b="1">
                <a:solidFill>
                  <a:srgbClr val="000000"/>
                </a:solidFill>
                <a:latin typeface="Arial" charset="0"/>
              </a:rPr>
              <a:t>committed</a:t>
            </a:r>
            <a:endParaRPr lang="en-US" sz="1400" b="1">
              <a:latin typeface="Arial" charset="0"/>
            </a:endParaRPr>
          </a:p>
        </p:txBody>
      </p:sp>
      <p:sp>
        <p:nvSpPr>
          <p:cNvPr id="25619" name="Rectangle 37"/>
          <p:cNvSpPr>
            <a:spLocks noChangeArrowheads="1"/>
          </p:cNvSpPr>
          <p:nvPr/>
        </p:nvSpPr>
        <p:spPr bwMode="auto">
          <a:xfrm>
            <a:off x="6645275" y="3251200"/>
            <a:ext cx="896938" cy="212725"/>
          </a:xfrm>
          <a:prstGeom prst="rect">
            <a:avLst/>
          </a:prstGeom>
          <a:noFill/>
          <a:ln w="9525">
            <a:noFill/>
            <a:miter lim="800000"/>
            <a:headEnd/>
            <a:tailEnd/>
          </a:ln>
        </p:spPr>
        <p:txBody>
          <a:bodyPr wrap="none" lIns="0" tIns="0" rIns="0" bIns="0">
            <a:spAutoFit/>
          </a:bodyPr>
          <a:lstStyle/>
          <a:p>
            <a:pPr eaLnBrk="0" hangingPunct="0"/>
            <a:r>
              <a:rPr lang="en-US" sz="1400" b="1">
                <a:solidFill>
                  <a:srgbClr val="000000"/>
                </a:solidFill>
                <a:latin typeface="Arial" charset="0"/>
              </a:rPr>
              <a:t>committed</a:t>
            </a:r>
            <a:endParaRPr lang="en-US" sz="1400" b="1">
              <a:latin typeface="Arial" charset="0"/>
            </a:endParaRPr>
          </a:p>
        </p:txBody>
      </p:sp>
      <p:sp>
        <p:nvSpPr>
          <p:cNvPr id="25620" name="Rectangle 38"/>
          <p:cNvSpPr>
            <a:spLocks noChangeArrowheads="1"/>
          </p:cNvSpPr>
          <p:nvPr/>
        </p:nvSpPr>
        <p:spPr bwMode="auto">
          <a:xfrm>
            <a:off x="5145088" y="4360863"/>
            <a:ext cx="461962" cy="212725"/>
          </a:xfrm>
          <a:prstGeom prst="rect">
            <a:avLst/>
          </a:prstGeom>
          <a:noFill/>
          <a:ln w="9525">
            <a:noFill/>
            <a:miter lim="800000"/>
            <a:headEnd/>
            <a:tailEnd/>
          </a:ln>
        </p:spPr>
        <p:txBody>
          <a:bodyPr wrap="none" lIns="0" tIns="0" rIns="0" bIns="0">
            <a:spAutoFit/>
          </a:bodyPr>
          <a:lstStyle/>
          <a:p>
            <a:pPr eaLnBrk="0" hangingPunct="0"/>
            <a:r>
              <a:rPr lang="en-US" sz="1400" b="1">
                <a:solidFill>
                  <a:srgbClr val="000000"/>
                </a:solidFill>
                <a:latin typeface="Arial" charset="0"/>
              </a:rPr>
              <a:t>failed</a:t>
            </a:r>
            <a:endParaRPr lang="en-US" sz="1400" b="1">
              <a:latin typeface="Arial" charset="0"/>
            </a:endParaRPr>
          </a:p>
        </p:txBody>
      </p:sp>
      <p:sp>
        <p:nvSpPr>
          <p:cNvPr id="25621" name="Rectangle 39"/>
          <p:cNvSpPr>
            <a:spLocks noChangeArrowheads="1"/>
          </p:cNvSpPr>
          <p:nvPr/>
        </p:nvSpPr>
        <p:spPr bwMode="auto">
          <a:xfrm>
            <a:off x="7315200" y="4267200"/>
            <a:ext cx="906463" cy="212725"/>
          </a:xfrm>
          <a:prstGeom prst="rect">
            <a:avLst/>
          </a:prstGeom>
          <a:noFill/>
          <a:ln w="9525">
            <a:noFill/>
            <a:miter lim="800000"/>
            <a:headEnd/>
            <a:tailEnd/>
          </a:ln>
        </p:spPr>
        <p:txBody>
          <a:bodyPr wrap="none" lIns="0" tIns="0" rIns="0" bIns="0">
            <a:spAutoFit/>
          </a:bodyPr>
          <a:lstStyle/>
          <a:p>
            <a:pPr eaLnBrk="0" hangingPunct="0"/>
            <a:r>
              <a:rPr lang="en-US" sz="1400" b="1">
                <a:solidFill>
                  <a:srgbClr val="000000"/>
                </a:solidFill>
                <a:latin typeface="Arial" charset="0"/>
              </a:rPr>
              <a:t>terminated</a:t>
            </a:r>
            <a:endParaRPr lang="en-US" sz="1400" b="1">
              <a:latin typeface="Arial" charset="0"/>
            </a:endParaRPr>
          </a:p>
        </p:txBody>
      </p:sp>
      <p:sp>
        <p:nvSpPr>
          <p:cNvPr id="25622" name="Rectangle 40"/>
          <p:cNvSpPr>
            <a:spLocks noChangeArrowheads="1"/>
          </p:cNvSpPr>
          <p:nvPr/>
        </p:nvSpPr>
        <p:spPr bwMode="auto">
          <a:xfrm>
            <a:off x="990600" y="2478088"/>
            <a:ext cx="563563" cy="212725"/>
          </a:xfrm>
          <a:prstGeom prst="rect">
            <a:avLst/>
          </a:prstGeom>
          <a:noFill/>
          <a:ln w="9525">
            <a:noFill/>
            <a:miter lim="800000"/>
            <a:headEnd/>
            <a:tailEnd/>
          </a:ln>
        </p:spPr>
        <p:txBody>
          <a:bodyPr wrap="none" lIns="0" tIns="0" rIns="0" bIns="0">
            <a:spAutoFit/>
          </a:bodyPr>
          <a:lstStyle/>
          <a:p>
            <a:pPr eaLnBrk="0" hangingPunct="0"/>
            <a:r>
              <a:rPr lang="en-US" sz="1400" b="1">
                <a:solidFill>
                  <a:srgbClr val="000000"/>
                </a:solidFill>
                <a:latin typeface="Arial" charset="0"/>
              </a:rPr>
              <a:t>BEGIN</a:t>
            </a:r>
            <a:endParaRPr lang="en-US" sz="1400" b="1">
              <a:latin typeface="Arial" charset="0"/>
            </a:endParaRPr>
          </a:p>
        </p:txBody>
      </p:sp>
      <p:sp>
        <p:nvSpPr>
          <p:cNvPr id="25623" name="Rectangle 41"/>
          <p:cNvSpPr>
            <a:spLocks noChangeArrowheads="1"/>
          </p:cNvSpPr>
          <p:nvPr/>
        </p:nvSpPr>
        <p:spPr bwMode="auto">
          <a:xfrm>
            <a:off x="1609725" y="2438400"/>
            <a:ext cx="49213" cy="212725"/>
          </a:xfrm>
          <a:prstGeom prst="rect">
            <a:avLst/>
          </a:prstGeom>
          <a:noFill/>
          <a:ln w="9525">
            <a:noFill/>
            <a:miter lim="800000"/>
            <a:headEnd/>
            <a:tailEnd/>
          </a:ln>
        </p:spPr>
        <p:txBody>
          <a:bodyPr wrap="none" lIns="0" tIns="0" rIns="0" bIns="0">
            <a:spAutoFit/>
          </a:bodyPr>
          <a:lstStyle/>
          <a:p>
            <a:pPr eaLnBrk="0" hangingPunct="0"/>
            <a:r>
              <a:rPr lang="en-US" sz="1400" b="1">
                <a:solidFill>
                  <a:srgbClr val="000000"/>
                </a:solidFill>
                <a:latin typeface="Arial" charset="0"/>
              </a:rPr>
              <a:t> </a:t>
            </a:r>
            <a:endParaRPr lang="en-US" sz="1400" b="1">
              <a:latin typeface="Arial" charset="0"/>
            </a:endParaRPr>
          </a:p>
        </p:txBody>
      </p:sp>
      <p:sp>
        <p:nvSpPr>
          <p:cNvPr id="25624" name="Rectangle 42"/>
          <p:cNvSpPr>
            <a:spLocks noChangeArrowheads="1"/>
          </p:cNvSpPr>
          <p:nvPr/>
        </p:nvSpPr>
        <p:spPr bwMode="auto">
          <a:xfrm>
            <a:off x="990600" y="2705100"/>
            <a:ext cx="1293813" cy="212725"/>
          </a:xfrm>
          <a:prstGeom prst="rect">
            <a:avLst/>
          </a:prstGeom>
          <a:noFill/>
          <a:ln w="9525">
            <a:noFill/>
            <a:miter lim="800000"/>
            <a:headEnd/>
            <a:tailEnd/>
          </a:ln>
        </p:spPr>
        <p:txBody>
          <a:bodyPr wrap="none" lIns="0" tIns="0" rIns="0" bIns="0">
            <a:spAutoFit/>
          </a:bodyPr>
          <a:lstStyle/>
          <a:p>
            <a:pPr eaLnBrk="0" hangingPunct="0"/>
            <a:r>
              <a:rPr lang="en-US" sz="1400" b="1">
                <a:solidFill>
                  <a:srgbClr val="000000"/>
                </a:solidFill>
                <a:latin typeface="Arial" charset="0"/>
              </a:rPr>
              <a:t>TRANSACTION</a:t>
            </a:r>
            <a:endParaRPr lang="en-US" sz="1400" b="1">
              <a:latin typeface="Arial" charset="0"/>
            </a:endParaRPr>
          </a:p>
        </p:txBody>
      </p:sp>
      <p:sp>
        <p:nvSpPr>
          <p:cNvPr id="25625" name="Rectangle 43"/>
          <p:cNvSpPr>
            <a:spLocks noChangeArrowheads="1"/>
          </p:cNvSpPr>
          <p:nvPr/>
        </p:nvSpPr>
        <p:spPr bwMode="auto">
          <a:xfrm>
            <a:off x="1789113" y="3786188"/>
            <a:ext cx="504825" cy="212725"/>
          </a:xfrm>
          <a:prstGeom prst="rect">
            <a:avLst/>
          </a:prstGeom>
          <a:noFill/>
          <a:ln w="9525">
            <a:noFill/>
            <a:miter lim="800000"/>
            <a:headEnd/>
            <a:tailEnd/>
          </a:ln>
        </p:spPr>
        <p:txBody>
          <a:bodyPr wrap="none" lIns="0" tIns="0" rIns="0" bIns="0">
            <a:spAutoFit/>
          </a:bodyPr>
          <a:lstStyle/>
          <a:p>
            <a:pPr eaLnBrk="0" hangingPunct="0"/>
            <a:r>
              <a:rPr lang="en-US" sz="1400" b="1">
                <a:solidFill>
                  <a:srgbClr val="000000"/>
                </a:solidFill>
                <a:latin typeface="Arial" charset="0"/>
              </a:rPr>
              <a:t>READ</a:t>
            </a:r>
            <a:endParaRPr lang="en-US" sz="1400" b="1">
              <a:latin typeface="Arial" charset="0"/>
            </a:endParaRPr>
          </a:p>
        </p:txBody>
      </p:sp>
      <p:sp>
        <p:nvSpPr>
          <p:cNvPr id="25626" name="Rectangle 44"/>
          <p:cNvSpPr>
            <a:spLocks noChangeArrowheads="1"/>
          </p:cNvSpPr>
          <p:nvPr/>
        </p:nvSpPr>
        <p:spPr bwMode="auto">
          <a:xfrm>
            <a:off x="2284413" y="3746500"/>
            <a:ext cx="98425" cy="212725"/>
          </a:xfrm>
          <a:prstGeom prst="rect">
            <a:avLst/>
          </a:prstGeom>
          <a:noFill/>
          <a:ln w="9525">
            <a:noFill/>
            <a:miter lim="800000"/>
            <a:headEnd/>
            <a:tailEnd/>
          </a:ln>
        </p:spPr>
        <p:txBody>
          <a:bodyPr wrap="none" lIns="0" tIns="0" rIns="0" bIns="0">
            <a:spAutoFit/>
          </a:bodyPr>
          <a:lstStyle/>
          <a:p>
            <a:pPr eaLnBrk="0" hangingPunct="0"/>
            <a:r>
              <a:rPr lang="en-US" sz="1400" b="1">
                <a:solidFill>
                  <a:srgbClr val="000000"/>
                </a:solidFill>
                <a:latin typeface="Arial" charset="0"/>
              </a:rPr>
              <a:t>, </a:t>
            </a:r>
            <a:endParaRPr lang="en-US" sz="1400" b="1">
              <a:latin typeface="Arial" charset="0"/>
            </a:endParaRPr>
          </a:p>
        </p:txBody>
      </p:sp>
      <p:sp>
        <p:nvSpPr>
          <p:cNvPr id="25627" name="Rectangle 45"/>
          <p:cNvSpPr>
            <a:spLocks noChangeArrowheads="1"/>
          </p:cNvSpPr>
          <p:nvPr/>
        </p:nvSpPr>
        <p:spPr bwMode="auto">
          <a:xfrm>
            <a:off x="2449513" y="3786188"/>
            <a:ext cx="573087" cy="212725"/>
          </a:xfrm>
          <a:prstGeom prst="rect">
            <a:avLst/>
          </a:prstGeom>
          <a:noFill/>
          <a:ln w="9525">
            <a:noFill/>
            <a:miter lim="800000"/>
            <a:headEnd/>
            <a:tailEnd/>
          </a:ln>
        </p:spPr>
        <p:txBody>
          <a:bodyPr wrap="none" lIns="0" tIns="0" rIns="0" bIns="0">
            <a:spAutoFit/>
          </a:bodyPr>
          <a:lstStyle/>
          <a:p>
            <a:pPr eaLnBrk="0" hangingPunct="0"/>
            <a:r>
              <a:rPr lang="en-US" sz="1400" b="1">
                <a:solidFill>
                  <a:srgbClr val="000000"/>
                </a:solidFill>
                <a:latin typeface="Arial" charset="0"/>
              </a:rPr>
              <a:t>WRITE</a:t>
            </a:r>
            <a:endParaRPr lang="en-US" sz="1400" b="1">
              <a:latin typeface="Arial" charset="0"/>
            </a:endParaRPr>
          </a:p>
        </p:txBody>
      </p:sp>
      <p:sp>
        <p:nvSpPr>
          <p:cNvPr id="25628" name="Rectangle 46"/>
          <p:cNvSpPr>
            <a:spLocks noChangeArrowheads="1"/>
          </p:cNvSpPr>
          <p:nvPr/>
        </p:nvSpPr>
        <p:spPr bwMode="auto">
          <a:xfrm>
            <a:off x="3151188" y="2517775"/>
            <a:ext cx="376237" cy="212725"/>
          </a:xfrm>
          <a:prstGeom prst="rect">
            <a:avLst/>
          </a:prstGeom>
          <a:noFill/>
          <a:ln w="9525">
            <a:noFill/>
            <a:miter lim="800000"/>
            <a:headEnd/>
            <a:tailEnd/>
          </a:ln>
        </p:spPr>
        <p:txBody>
          <a:bodyPr wrap="none" lIns="0" tIns="0" rIns="0" bIns="0">
            <a:spAutoFit/>
          </a:bodyPr>
          <a:lstStyle/>
          <a:p>
            <a:pPr eaLnBrk="0" hangingPunct="0"/>
            <a:r>
              <a:rPr lang="en-US" sz="1400" b="1">
                <a:solidFill>
                  <a:srgbClr val="000000"/>
                </a:solidFill>
                <a:latin typeface="Arial" charset="0"/>
              </a:rPr>
              <a:t>END</a:t>
            </a:r>
            <a:endParaRPr lang="en-US" sz="1400" b="1">
              <a:latin typeface="Arial" charset="0"/>
            </a:endParaRPr>
          </a:p>
        </p:txBody>
      </p:sp>
      <p:sp>
        <p:nvSpPr>
          <p:cNvPr id="25629" name="Rectangle 47"/>
          <p:cNvSpPr>
            <a:spLocks noChangeArrowheads="1"/>
          </p:cNvSpPr>
          <p:nvPr/>
        </p:nvSpPr>
        <p:spPr bwMode="auto">
          <a:xfrm>
            <a:off x="3536950" y="2478088"/>
            <a:ext cx="49213" cy="212725"/>
          </a:xfrm>
          <a:prstGeom prst="rect">
            <a:avLst/>
          </a:prstGeom>
          <a:noFill/>
          <a:ln w="9525">
            <a:noFill/>
            <a:miter lim="800000"/>
            <a:headEnd/>
            <a:tailEnd/>
          </a:ln>
        </p:spPr>
        <p:txBody>
          <a:bodyPr wrap="none" lIns="0" tIns="0" rIns="0" bIns="0">
            <a:spAutoFit/>
          </a:bodyPr>
          <a:lstStyle/>
          <a:p>
            <a:pPr eaLnBrk="0" hangingPunct="0"/>
            <a:r>
              <a:rPr lang="en-US" sz="1400" b="1">
                <a:solidFill>
                  <a:srgbClr val="000000"/>
                </a:solidFill>
                <a:latin typeface="Arial" charset="0"/>
              </a:rPr>
              <a:t> </a:t>
            </a:r>
            <a:endParaRPr lang="en-US" sz="1400" b="1">
              <a:latin typeface="Arial" charset="0"/>
            </a:endParaRPr>
          </a:p>
        </p:txBody>
      </p:sp>
      <p:sp>
        <p:nvSpPr>
          <p:cNvPr id="25630" name="Rectangle 48"/>
          <p:cNvSpPr>
            <a:spLocks noChangeArrowheads="1"/>
          </p:cNvSpPr>
          <p:nvPr/>
        </p:nvSpPr>
        <p:spPr bwMode="auto">
          <a:xfrm>
            <a:off x="3151188" y="2746375"/>
            <a:ext cx="1293812" cy="212725"/>
          </a:xfrm>
          <a:prstGeom prst="rect">
            <a:avLst/>
          </a:prstGeom>
          <a:noFill/>
          <a:ln w="9525">
            <a:noFill/>
            <a:miter lim="800000"/>
            <a:headEnd/>
            <a:tailEnd/>
          </a:ln>
        </p:spPr>
        <p:txBody>
          <a:bodyPr wrap="none" lIns="0" tIns="0" rIns="0" bIns="0">
            <a:spAutoFit/>
          </a:bodyPr>
          <a:lstStyle/>
          <a:p>
            <a:pPr eaLnBrk="0" hangingPunct="0"/>
            <a:r>
              <a:rPr lang="en-US" sz="1400" b="1">
                <a:solidFill>
                  <a:srgbClr val="000000"/>
                </a:solidFill>
                <a:latin typeface="Arial" charset="0"/>
              </a:rPr>
              <a:t>TRANSACTION</a:t>
            </a:r>
            <a:endParaRPr lang="en-US" sz="1400" b="1">
              <a:latin typeface="Arial" charset="0"/>
            </a:endParaRPr>
          </a:p>
        </p:txBody>
      </p:sp>
      <p:sp>
        <p:nvSpPr>
          <p:cNvPr id="25631" name="Rectangle 49"/>
          <p:cNvSpPr>
            <a:spLocks noChangeArrowheads="1"/>
          </p:cNvSpPr>
          <p:nvPr/>
        </p:nvSpPr>
        <p:spPr bwMode="auto">
          <a:xfrm>
            <a:off x="3935413" y="3665538"/>
            <a:ext cx="996950" cy="212725"/>
          </a:xfrm>
          <a:prstGeom prst="rect">
            <a:avLst/>
          </a:prstGeom>
          <a:noFill/>
          <a:ln w="9525">
            <a:noFill/>
            <a:miter lim="800000"/>
            <a:headEnd/>
            <a:tailEnd/>
          </a:ln>
        </p:spPr>
        <p:txBody>
          <a:bodyPr wrap="none" lIns="0" tIns="0" rIns="0" bIns="0">
            <a:spAutoFit/>
          </a:bodyPr>
          <a:lstStyle/>
          <a:p>
            <a:pPr eaLnBrk="0" hangingPunct="0"/>
            <a:r>
              <a:rPr lang="en-US" sz="1400" b="1">
                <a:solidFill>
                  <a:srgbClr val="000000"/>
                </a:solidFill>
                <a:latin typeface="Arial" charset="0"/>
              </a:rPr>
              <a:t>ROLLBACK</a:t>
            </a:r>
            <a:endParaRPr lang="en-US" sz="1400" b="1">
              <a:latin typeface="Arial" charset="0"/>
            </a:endParaRPr>
          </a:p>
        </p:txBody>
      </p:sp>
      <p:sp>
        <p:nvSpPr>
          <p:cNvPr id="25632" name="Rectangle 50"/>
          <p:cNvSpPr>
            <a:spLocks noChangeArrowheads="1"/>
          </p:cNvSpPr>
          <p:nvPr/>
        </p:nvSpPr>
        <p:spPr bwMode="auto">
          <a:xfrm>
            <a:off x="5256213" y="3646488"/>
            <a:ext cx="996950" cy="212725"/>
          </a:xfrm>
          <a:prstGeom prst="rect">
            <a:avLst/>
          </a:prstGeom>
          <a:noFill/>
          <a:ln w="9525">
            <a:noFill/>
            <a:miter lim="800000"/>
            <a:headEnd/>
            <a:tailEnd/>
          </a:ln>
        </p:spPr>
        <p:txBody>
          <a:bodyPr wrap="none" lIns="0" tIns="0" rIns="0" bIns="0">
            <a:spAutoFit/>
          </a:bodyPr>
          <a:lstStyle/>
          <a:p>
            <a:pPr eaLnBrk="0" hangingPunct="0"/>
            <a:r>
              <a:rPr lang="en-US" sz="1400" b="1">
                <a:solidFill>
                  <a:srgbClr val="000000"/>
                </a:solidFill>
                <a:latin typeface="Arial" charset="0"/>
              </a:rPr>
              <a:t>ROLLBACK</a:t>
            </a:r>
            <a:endParaRPr lang="en-US" sz="1400" b="1">
              <a:latin typeface="Arial" charset="0"/>
            </a:endParaRPr>
          </a:p>
        </p:txBody>
      </p:sp>
      <p:sp>
        <p:nvSpPr>
          <p:cNvPr id="25633" name="Rectangle 51"/>
          <p:cNvSpPr>
            <a:spLocks noChangeArrowheads="1"/>
          </p:cNvSpPr>
          <p:nvPr/>
        </p:nvSpPr>
        <p:spPr bwMode="auto">
          <a:xfrm>
            <a:off x="5862638" y="3022600"/>
            <a:ext cx="719137" cy="212725"/>
          </a:xfrm>
          <a:prstGeom prst="rect">
            <a:avLst/>
          </a:prstGeom>
          <a:noFill/>
          <a:ln w="9525">
            <a:noFill/>
            <a:miter lim="800000"/>
            <a:headEnd/>
            <a:tailEnd/>
          </a:ln>
        </p:spPr>
        <p:txBody>
          <a:bodyPr wrap="none" lIns="0" tIns="0" rIns="0" bIns="0">
            <a:spAutoFit/>
          </a:bodyPr>
          <a:lstStyle/>
          <a:p>
            <a:pPr eaLnBrk="0" hangingPunct="0"/>
            <a:r>
              <a:rPr lang="en-US" sz="1400" b="1">
                <a:solidFill>
                  <a:srgbClr val="000000"/>
                </a:solidFill>
                <a:latin typeface="Arial" charset="0"/>
              </a:rPr>
              <a:t>COMMIT</a:t>
            </a:r>
            <a:endParaRPr lang="en-US" sz="1400" b="1">
              <a:latin typeface="Arial" charset="0"/>
            </a:endParaRPr>
          </a:p>
        </p:txBody>
      </p:sp>
      <p:grpSp>
        <p:nvGrpSpPr>
          <p:cNvPr id="9" name="Group 54"/>
          <p:cNvGrpSpPr>
            <a:grpSpLocks/>
          </p:cNvGrpSpPr>
          <p:nvPr/>
        </p:nvGrpSpPr>
        <p:grpSpPr bwMode="auto">
          <a:xfrm>
            <a:off x="2022475" y="3171825"/>
            <a:ext cx="138113" cy="138113"/>
            <a:chOff x="818" y="1742"/>
            <a:chExt cx="51" cy="164"/>
          </a:xfrm>
        </p:grpSpPr>
        <p:sp>
          <p:nvSpPr>
            <p:cNvPr id="25640" name="Freeform 52"/>
            <p:cNvSpPr>
              <a:spLocks/>
            </p:cNvSpPr>
            <p:nvPr/>
          </p:nvSpPr>
          <p:spPr bwMode="auto">
            <a:xfrm>
              <a:off x="818" y="1742"/>
              <a:ext cx="51" cy="164"/>
            </a:xfrm>
            <a:custGeom>
              <a:avLst/>
              <a:gdLst>
                <a:gd name="T0" fmla="*/ 51 w 51"/>
                <a:gd name="T1" fmla="*/ 0 h 164"/>
                <a:gd name="T2" fmla="*/ 31 w 51"/>
                <a:gd name="T3" fmla="*/ 164 h 164"/>
                <a:gd name="T4" fmla="*/ 16 w 51"/>
                <a:gd name="T5" fmla="*/ 141 h 164"/>
                <a:gd name="T6" fmla="*/ 0 w 51"/>
                <a:gd name="T7" fmla="*/ 129 h 164"/>
                <a:gd name="T8" fmla="*/ 51 w 51"/>
                <a:gd name="T9" fmla="*/ 0 h 164"/>
                <a:gd name="T10" fmla="*/ 0 60000 65536"/>
                <a:gd name="T11" fmla="*/ 0 60000 65536"/>
                <a:gd name="T12" fmla="*/ 0 60000 65536"/>
                <a:gd name="T13" fmla="*/ 0 60000 65536"/>
                <a:gd name="T14" fmla="*/ 0 60000 65536"/>
                <a:gd name="T15" fmla="*/ 0 w 51"/>
                <a:gd name="T16" fmla="*/ 0 h 164"/>
                <a:gd name="T17" fmla="*/ 51 w 51"/>
                <a:gd name="T18" fmla="*/ 164 h 164"/>
              </a:gdLst>
              <a:ahLst/>
              <a:cxnLst>
                <a:cxn ang="T10">
                  <a:pos x="T0" y="T1"/>
                </a:cxn>
                <a:cxn ang="T11">
                  <a:pos x="T2" y="T3"/>
                </a:cxn>
                <a:cxn ang="T12">
                  <a:pos x="T4" y="T5"/>
                </a:cxn>
                <a:cxn ang="T13">
                  <a:pos x="T6" y="T7"/>
                </a:cxn>
                <a:cxn ang="T14">
                  <a:pos x="T8" y="T9"/>
                </a:cxn>
              </a:cxnLst>
              <a:rect l="T15" t="T16" r="T17" b="T18"/>
              <a:pathLst>
                <a:path w="51" h="164">
                  <a:moveTo>
                    <a:pt x="51" y="0"/>
                  </a:moveTo>
                  <a:lnTo>
                    <a:pt x="31" y="164"/>
                  </a:lnTo>
                  <a:lnTo>
                    <a:pt x="16" y="141"/>
                  </a:lnTo>
                  <a:lnTo>
                    <a:pt x="0" y="129"/>
                  </a:lnTo>
                  <a:lnTo>
                    <a:pt x="51" y="0"/>
                  </a:lnTo>
                  <a:close/>
                </a:path>
              </a:pathLst>
            </a:custGeom>
            <a:solidFill>
              <a:srgbClr val="000000"/>
            </a:solidFill>
            <a:ln w="9525">
              <a:noFill/>
              <a:round/>
              <a:headEnd/>
              <a:tailEnd/>
            </a:ln>
          </p:spPr>
          <p:txBody>
            <a:bodyPr/>
            <a:lstStyle/>
            <a:p>
              <a:endParaRPr lang="en-US"/>
            </a:p>
          </p:txBody>
        </p:sp>
        <p:sp>
          <p:nvSpPr>
            <p:cNvPr id="25641" name="Line 53"/>
            <p:cNvSpPr>
              <a:spLocks noChangeShapeType="1"/>
            </p:cNvSpPr>
            <p:nvPr/>
          </p:nvSpPr>
          <p:spPr bwMode="auto">
            <a:xfrm flipH="1">
              <a:off x="834" y="1871"/>
              <a:ext cx="5" cy="12"/>
            </a:xfrm>
            <a:prstGeom prst="line">
              <a:avLst/>
            </a:prstGeom>
            <a:noFill/>
            <a:ln w="7938">
              <a:solidFill>
                <a:srgbClr val="000000"/>
              </a:solidFill>
              <a:round/>
              <a:headEnd/>
              <a:tailEnd/>
            </a:ln>
          </p:spPr>
          <p:txBody>
            <a:bodyPr/>
            <a:lstStyle/>
            <a:p>
              <a:endParaRPr lang="en-US"/>
            </a:p>
          </p:txBody>
        </p:sp>
      </p:grpSp>
      <p:sp>
        <p:nvSpPr>
          <p:cNvPr id="25635" name="Rectangle 56"/>
          <p:cNvSpPr>
            <a:spLocks noGrp="1" noChangeArrowheads="1"/>
          </p:cNvSpPr>
          <p:nvPr>
            <p:ph type="title"/>
          </p:nvPr>
        </p:nvSpPr>
        <p:spPr>
          <a:xfrm>
            <a:off x="152400" y="323850"/>
            <a:ext cx="8305800" cy="590550"/>
          </a:xfrm>
        </p:spPr>
        <p:txBody>
          <a:bodyPr>
            <a:normAutofit fontScale="90000"/>
          </a:bodyPr>
          <a:lstStyle/>
          <a:p>
            <a:pPr eaLnBrk="1" hangingPunct="1"/>
            <a:r>
              <a:rPr lang="en-US" smtClean="0"/>
              <a:t>Transaction execution</a:t>
            </a:r>
          </a:p>
        </p:txBody>
      </p:sp>
      <p:sp>
        <p:nvSpPr>
          <p:cNvPr id="25636" name="Rectangle 58"/>
          <p:cNvSpPr>
            <a:spLocks noChangeArrowheads="1"/>
          </p:cNvSpPr>
          <p:nvPr/>
        </p:nvSpPr>
        <p:spPr bwMode="auto">
          <a:xfrm>
            <a:off x="3505200" y="1143000"/>
            <a:ext cx="5334000" cy="1203325"/>
          </a:xfrm>
          <a:prstGeom prst="rect">
            <a:avLst/>
          </a:prstGeom>
          <a:noFill/>
          <a:ln w="12700">
            <a:solidFill>
              <a:schemeClr val="tx1"/>
            </a:solidFill>
            <a:miter lim="800000"/>
            <a:headEnd/>
            <a:tailEnd/>
          </a:ln>
        </p:spPr>
        <p:txBody>
          <a:bodyPr>
            <a:spAutoFit/>
          </a:bodyPr>
          <a:lstStyle/>
          <a:p>
            <a:pPr eaLnBrk="0" hangingPunct="0"/>
            <a:r>
              <a:rPr lang="en-US" sz="1800">
                <a:latin typeface="Arial" charset="0"/>
              </a:rPr>
              <a:t>A transaction reaches its </a:t>
            </a:r>
            <a:r>
              <a:rPr lang="en-US" sz="1800" i="1">
                <a:latin typeface="Arial" charset="0"/>
              </a:rPr>
              <a:t>commit point</a:t>
            </a:r>
            <a:r>
              <a:rPr lang="en-US" sz="1800">
                <a:latin typeface="Arial" charset="0"/>
              </a:rPr>
              <a:t> when all operations accessing the database are completed and the result has been recorded in the log. It then writes a [commit, transaction-id].</a:t>
            </a:r>
            <a:endParaRPr lang="en-US">
              <a:latin typeface="Times New Roman" pitchFamily="18" charset="0"/>
            </a:endParaRPr>
          </a:p>
        </p:txBody>
      </p:sp>
      <p:sp>
        <p:nvSpPr>
          <p:cNvPr id="25637" name="Line 59"/>
          <p:cNvSpPr>
            <a:spLocks noChangeShapeType="1"/>
          </p:cNvSpPr>
          <p:nvPr/>
        </p:nvSpPr>
        <p:spPr bwMode="auto">
          <a:xfrm>
            <a:off x="6934200" y="2362200"/>
            <a:ext cx="228600" cy="762000"/>
          </a:xfrm>
          <a:prstGeom prst="line">
            <a:avLst/>
          </a:prstGeom>
          <a:noFill/>
          <a:ln w="76200" cmpd="tri">
            <a:solidFill>
              <a:schemeClr val="tx1"/>
            </a:solidFill>
            <a:round/>
            <a:headEnd/>
            <a:tailEnd type="triangle" w="med" len="med"/>
          </a:ln>
        </p:spPr>
        <p:txBody>
          <a:bodyPr wrap="none" anchor="ctr"/>
          <a:lstStyle/>
          <a:p>
            <a:endParaRPr lang="en-US"/>
          </a:p>
        </p:txBody>
      </p:sp>
      <p:sp>
        <p:nvSpPr>
          <p:cNvPr id="25638" name="Rectangle 60"/>
          <p:cNvSpPr>
            <a:spLocks noChangeArrowheads="1"/>
          </p:cNvSpPr>
          <p:nvPr/>
        </p:nvSpPr>
        <p:spPr bwMode="auto">
          <a:xfrm>
            <a:off x="609600" y="4953000"/>
            <a:ext cx="8077200" cy="1477963"/>
          </a:xfrm>
          <a:prstGeom prst="rect">
            <a:avLst/>
          </a:prstGeom>
          <a:noFill/>
          <a:ln w="12700">
            <a:solidFill>
              <a:schemeClr val="tx1"/>
            </a:solidFill>
            <a:miter lim="800000"/>
            <a:headEnd/>
            <a:tailEnd/>
          </a:ln>
        </p:spPr>
        <p:txBody>
          <a:bodyPr>
            <a:spAutoFit/>
          </a:bodyPr>
          <a:lstStyle/>
          <a:p>
            <a:pPr eaLnBrk="0" hangingPunct="0"/>
            <a:r>
              <a:rPr lang="en-US" sz="1800">
                <a:latin typeface="Arial" charset="0"/>
              </a:rPr>
              <a:t>If a system failure occurs, searching the log and rollback the transactions that have written into the log a</a:t>
            </a:r>
          </a:p>
          <a:p>
            <a:pPr lvl="1" eaLnBrk="0" hangingPunct="0"/>
            <a:r>
              <a:rPr lang="en-US" sz="1800" b="1">
                <a:latin typeface="Arial" charset="0"/>
              </a:rPr>
              <a:t>[start_transaction, transaction-id]</a:t>
            </a:r>
          </a:p>
          <a:p>
            <a:pPr lvl="1" eaLnBrk="0" hangingPunct="0"/>
            <a:r>
              <a:rPr lang="en-US" sz="1800" b="1">
                <a:latin typeface="Arial" charset="0"/>
              </a:rPr>
              <a:t>[write_item, transaction-id, X, old_value, new_value]</a:t>
            </a:r>
          </a:p>
          <a:p>
            <a:pPr eaLnBrk="0" hangingPunct="0"/>
            <a:r>
              <a:rPr lang="en-US" sz="1800">
                <a:latin typeface="Arial" charset="0"/>
              </a:rPr>
              <a:t>but have not recorded into the log  a </a:t>
            </a:r>
            <a:r>
              <a:rPr lang="en-US" sz="1800" b="1">
                <a:latin typeface="Arial" charset="0"/>
              </a:rPr>
              <a:t>[commit, transaction-id]</a:t>
            </a:r>
            <a:endParaRPr lang="en-US" sz="1800">
              <a:latin typeface="Arial" charset="0"/>
            </a:endParaRPr>
          </a:p>
        </p:txBody>
      </p:sp>
      <p:sp>
        <p:nvSpPr>
          <p:cNvPr id="25639" name="Line 61"/>
          <p:cNvSpPr>
            <a:spLocks noChangeShapeType="1"/>
          </p:cNvSpPr>
          <p:nvPr/>
        </p:nvSpPr>
        <p:spPr bwMode="auto">
          <a:xfrm flipV="1">
            <a:off x="3124200" y="3962400"/>
            <a:ext cx="685800" cy="990600"/>
          </a:xfrm>
          <a:prstGeom prst="line">
            <a:avLst/>
          </a:prstGeom>
          <a:noFill/>
          <a:ln w="76200" cmpd="tri">
            <a:solidFill>
              <a:schemeClr val="tx1"/>
            </a:solidFill>
            <a:round/>
            <a:headEnd/>
            <a:tailEnd type="triangle" w="med" len="med"/>
          </a:ln>
        </p:spPr>
        <p:txBody>
          <a:bodyPr wrap="none" anchor="ctr"/>
          <a:lstStyle/>
          <a:p>
            <a:endParaRPr lang="en-US"/>
          </a:p>
        </p:txBody>
      </p:sp>
      <p:pic>
        <p:nvPicPr>
          <p:cNvPr id="56" name="Picture 2" descr="RIMT Univers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 name="Rectangle 5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1047</Words>
  <Application>Microsoft Office PowerPoint</Application>
  <PresentationFormat>On-screen Show (4:3)</PresentationFormat>
  <Paragraphs>132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Database Management System/BTCS-2405</vt:lpstr>
      <vt:lpstr>Topics to be covered</vt:lpstr>
      <vt:lpstr>What is a transaction</vt:lpstr>
      <vt:lpstr>Desirable Properties of  ACID Transactions</vt:lpstr>
      <vt:lpstr>Transaction as a Recovery Unit</vt:lpstr>
      <vt:lpstr>Recovery</vt:lpstr>
      <vt:lpstr>Recovery from Transaction Failures</vt:lpstr>
      <vt:lpstr>Transaction States </vt:lpstr>
      <vt:lpstr>Transaction execution</vt:lpstr>
      <vt:lpstr>Read and Write Operations of a Transaction</vt:lpstr>
      <vt:lpstr>REFERENCES</vt:lpstr>
      <vt:lpstr>TOPICS TO BE COVERED IN NEXT LECTURE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student</dc:creator>
  <cp:lastModifiedBy>HOD CSE</cp:lastModifiedBy>
  <cp:revision>10</cp:revision>
  <dcterms:created xsi:type="dcterms:W3CDTF">2013-12-19T09:04:31Z</dcterms:created>
  <dcterms:modified xsi:type="dcterms:W3CDTF">2023-06-23T09:19:09Z</dcterms:modified>
</cp:coreProperties>
</file>