
<file path=[Content_Types].xml><?xml version="1.0" encoding="utf-8"?>
<Types xmlns="http://schemas.openxmlformats.org/package/2006/content-types">
  <Override PartName="/ppt/slides/slide5.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7"/>
  </p:notesMasterIdLst>
  <p:sldIdLst>
    <p:sldId id="260" r:id="rId2"/>
    <p:sldId id="257" r:id="rId3"/>
    <p:sldId id="258" r:id="rId4"/>
    <p:sldId id="259" r:id="rId5"/>
    <p:sldId id="261" r:id="rId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8309" autoAdjust="0"/>
    <p:restoredTop sz="94660"/>
  </p:normalViewPr>
  <p:slideViewPr>
    <p:cSldViewPr>
      <p:cViewPr varScale="1">
        <p:scale>
          <a:sx n="68" d="100"/>
          <a:sy n="68" d="100"/>
        </p:scale>
        <p:origin x="-1740"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740C73B-95B3-40B8-8834-B3C0D0423AE0}" type="datetimeFigureOut">
              <a:rPr lang="en-US" smtClean="0"/>
              <a:pPr/>
              <a:t>6/20/2023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32F37A9-DCEF-4EBC-B5BF-F7B443A8792F}"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EE57881-A382-4012-AB63-6153498851B3}" type="slidenum">
              <a:rPr lang="en-US"/>
              <a:pPr/>
              <a:t>5</a:t>
            </a:fld>
            <a:endParaRPr lang="en-US"/>
          </a:p>
        </p:txBody>
      </p:sp>
      <p:sp>
        <p:nvSpPr>
          <p:cNvPr id="23554" name="Rectangle 2"/>
          <p:cNvSpPr>
            <a:spLocks noGrp="1" noRot="1" noChangeAspect="1" noChangeArrowheads="1" noTextEdit="1"/>
          </p:cNvSpPr>
          <p:nvPr>
            <p:ph type="sldImg"/>
          </p:nvPr>
        </p:nvSpPr>
        <p:spPr>
          <a:ln/>
        </p:spPr>
      </p:sp>
      <p:sp>
        <p:nvSpPr>
          <p:cNvPr id="23555" name="Rectangle 3"/>
          <p:cNvSpPr>
            <a:spLocks noGrp="1" noChangeArrowheads="1"/>
          </p:cNvSpPr>
          <p:nvPr>
            <p:ph type="body" idx="1"/>
          </p:nvPr>
        </p:nvSpPr>
        <p:spPr/>
        <p:txBody>
          <a:bodyP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CA491CC-1E60-41C6-9A3F-03A7F6B75C08}" type="datetimeFigureOut">
              <a:rPr lang="en-US" smtClean="0"/>
              <a:pPr/>
              <a:t>6/20/2023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396E857-46DE-48B7-9672-AD25BF33E5A7}"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CA491CC-1E60-41C6-9A3F-03A7F6B75C08}" type="datetimeFigureOut">
              <a:rPr lang="en-US" smtClean="0"/>
              <a:pPr/>
              <a:t>6/20/2023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396E857-46DE-48B7-9672-AD25BF33E5A7}"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CA491CC-1E60-41C6-9A3F-03A7F6B75C08}" type="datetimeFigureOut">
              <a:rPr lang="en-US" smtClean="0"/>
              <a:pPr/>
              <a:t>6/20/2023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396E857-46DE-48B7-9672-AD25BF33E5A7}"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CA491CC-1E60-41C6-9A3F-03A7F6B75C08}" type="datetimeFigureOut">
              <a:rPr lang="en-US" smtClean="0"/>
              <a:pPr/>
              <a:t>6/20/2023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396E857-46DE-48B7-9672-AD25BF33E5A7}"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CA491CC-1E60-41C6-9A3F-03A7F6B75C08}" type="datetimeFigureOut">
              <a:rPr lang="en-US" smtClean="0"/>
              <a:pPr/>
              <a:t>6/20/2023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396E857-46DE-48B7-9672-AD25BF33E5A7}"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CA491CC-1E60-41C6-9A3F-03A7F6B75C08}" type="datetimeFigureOut">
              <a:rPr lang="en-US" smtClean="0"/>
              <a:pPr/>
              <a:t>6/20/2023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396E857-46DE-48B7-9672-AD25BF33E5A7}"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CA491CC-1E60-41C6-9A3F-03A7F6B75C08}" type="datetimeFigureOut">
              <a:rPr lang="en-US" smtClean="0"/>
              <a:pPr/>
              <a:t>6/20/2023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396E857-46DE-48B7-9672-AD25BF33E5A7}"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CA491CC-1E60-41C6-9A3F-03A7F6B75C08}" type="datetimeFigureOut">
              <a:rPr lang="en-US" smtClean="0"/>
              <a:pPr/>
              <a:t>6/20/2023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396E857-46DE-48B7-9672-AD25BF33E5A7}"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CA491CC-1E60-41C6-9A3F-03A7F6B75C08}" type="datetimeFigureOut">
              <a:rPr lang="en-US" smtClean="0"/>
              <a:pPr/>
              <a:t>6/20/2023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396E857-46DE-48B7-9672-AD25BF33E5A7}"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CA491CC-1E60-41C6-9A3F-03A7F6B75C08}" type="datetimeFigureOut">
              <a:rPr lang="en-US" smtClean="0"/>
              <a:pPr/>
              <a:t>6/20/2023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396E857-46DE-48B7-9672-AD25BF33E5A7}"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CA491CC-1E60-41C6-9A3F-03A7F6B75C08}" type="datetimeFigureOut">
              <a:rPr lang="en-US" smtClean="0"/>
              <a:pPr/>
              <a:t>6/20/2023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396E857-46DE-48B7-9672-AD25BF33E5A7}"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CA491CC-1E60-41C6-9A3F-03A7F6B75C08}" type="datetimeFigureOut">
              <a:rPr lang="en-US" smtClean="0"/>
              <a:pPr/>
              <a:t>6/20/2023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396E857-46DE-48B7-9672-AD25BF33E5A7}"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image" Target="../media/image1.jpeg"/></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81000" y="1066800"/>
            <a:ext cx="8229600" cy="1470025"/>
          </a:xfrm>
        </p:spPr>
        <p:txBody>
          <a:bodyPr>
            <a:normAutofit/>
          </a:bodyPr>
          <a:lstStyle/>
          <a:p>
            <a:r>
              <a:rPr lang="en-US" sz="3200" dirty="0" smtClean="0">
                <a:solidFill>
                  <a:srgbClr val="7030A0"/>
                </a:solidFill>
                <a:latin typeface="American Typewriter" panose="02090604020004020304" pitchFamily="18" charset="77"/>
              </a:rPr>
              <a:t>	Web Development/BTCS-2410</a:t>
            </a:r>
            <a:endParaRPr lang="en-US" sz="3200" dirty="0">
              <a:solidFill>
                <a:srgbClr val="7030A0"/>
              </a:solidFill>
              <a:latin typeface="American Typewriter" panose="02090604020004020304" pitchFamily="18" charset="77"/>
            </a:endParaRPr>
          </a:p>
        </p:txBody>
      </p:sp>
      <p:pic>
        <p:nvPicPr>
          <p:cNvPr id="8" name="Picture 2" descr="RIMT University">
            <a:extLst>
              <a:ext uri="{FF2B5EF4-FFF2-40B4-BE49-F238E27FC236}">
                <a16:creationId xmlns:a16="http://schemas.microsoft.com/office/drawing/2014/main" xmlns="" id="{B4E8E784-8F2B-A840-A113-9AC4CAE3D8DB}"/>
              </a:ext>
            </a:extLst>
          </p:cNvPr>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7173803" y="0"/>
            <a:ext cx="1970197" cy="895350"/>
          </a:xfrm>
          <a:prstGeom prst="rect">
            <a:avLst/>
          </a:prstGeom>
          <a:noFill/>
          <a:extLst>
            <a:ext uri="{909E8E84-426E-40DD-AFC4-6F175D3DCCD1}">
              <a14:hiddenFill xmlns="" xmlns:a14="http://schemas.microsoft.com/office/drawing/2010/main">
                <a:solidFill>
                  <a:srgbClr val="FFFFFF"/>
                </a:solidFill>
              </a14:hiddenFill>
            </a:ext>
          </a:extLst>
        </p:spPr>
      </p:pic>
      <p:sp>
        <p:nvSpPr>
          <p:cNvPr id="9" name="Footer Placeholder 4">
            <a:extLst>
              <a:ext uri="{FF2B5EF4-FFF2-40B4-BE49-F238E27FC236}">
                <a16:creationId xmlns:a16="http://schemas.microsoft.com/office/drawing/2014/main" xmlns="" id="{DD4A000E-D220-0045-A2D1-8D39B19F67C4}"/>
              </a:ext>
            </a:extLst>
          </p:cNvPr>
          <p:cNvSpPr txBox="1">
            <a:spLocks/>
          </p:cNvSpPr>
          <p:nvPr/>
        </p:nvSpPr>
        <p:spPr>
          <a:xfrm>
            <a:off x="5029200" y="6492875"/>
            <a:ext cx="38862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b="1" dirty="0" smtClean="0">
                <a:solidFill>
                  <a:schemeClr val="tx1"/>
                </a:solidFill>
              </a:rPr>
              <a:t>Department of Computer Science &amp; Engineering</a:t>
            </a:r>
            <a:endParaRPr lang="en-US" b="1" dirty="0">
              <a:solidFill>
                <a:schemeClr val="tx1"/>
              </a:solidFill>
            </a:endParaRPr>
          </a:p>
        </p:txBody>
      </p:sp>
      <p:sp>
        <p:nvSpPr>
          <p:cNvPr id="10" name="Rectangle 9">
            <a:extLst>
              <a:ext uri="{FF2B5EF4-FFF2-40B4-BE49-F238E27FC236}">
                <a16:creationId xmlns="" xmlns:a16="http://schemas.microsoft.com/office/drawing/2014/main" id="{04C86E98-25B0-4342-9987-EF3973486A7D}"/>
              </a:ext>
            </a:extLst>
          </p:cNvPr>
          <p:cNvSpPr/>
          <p:nvPr/>
        </p:nvSpPr>
        <p:spPr>
          <a:xfrm>
            <a:off x="0" y="6492875"/>
            <a:ext cx="47244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600" b="1" dirty="0" smtClean="0">
                <a:ln w="22225">
                  <a:noFill/>
                  <a:prstDash val="solid"/>
                </a:ln>
                <a:solidFill>
                  <a:schemeClr val="bg1"/>
                </a:solidFill>
              </a:rPr>
              <a:t>education for life                   www.rimt.ac.in</a:t>
            </a:r>
            <a:endParaRPr lang="en-GB" sz="1400" b="1" dirty="0">
              <a:ln w="22225">
                <a:noFill/>
                <a:prstDash val="solid"/>
              </a:ln>
              <a:solidFill>
                <a:schemeClr val="bg1"/>
              </a:solidFill>
            </a:endParaRPr>
          </a:p>
        </p:txBody>
      </p:sp>
      <p:sp>
        <p:nvSpPr>
          <p:cNvPr id="11" name="Title 3"/>
          <p:cNvSpPr txBox="1">
            <a:spLocks/>
          </p:cNvSpPr>
          <p:nvPr/>
        </p:nvSpPr>
        <p:spPr>
          <a:xfrm>
            <a:off x="381000" y="2590800"/>
            <a:ext cx="5410200" cy="1447800"/>
          </a:xfrm>
          <a:prstGeom prst="rect">
            <a:avLst/>
          </a:prstGeom>
        </p:spPr>
        <p:txBody>
          <a:bodyPr vert="horz" lIns="91440" tIns="45720" rIns="91440" bIns="45720" rtlCol="0" anchor="ctr">
            <a:normAutofit fontScale="250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lnSpc>
                <a:spcPct val="170000"/>
              </a:lnSpc>
            </a:pPr>
            <a:r>
              <a:rPr lang="en-IN" sz="4000" dirty="0" smtClean="0">
                <a:solidFill>
                  <a:srgbClr val="7030A0"/>
                </a:solidFill>
                <a:latin typeface="American Typewriter" panose="02090604020004020304" pitchFamily="18" charset="77"/>
              </a:rPr>
              <a:t/>
            </a:r>
            <a:br>
              <a:rPr lang="en-IN" sz="4000" dirty="0" smtClean="0">
                <a:solidFill>
                  <a:srgbClr val="7030A0"/>
                </a:solidFill>
                <a:latin typeface="American Typewriter" panose="02090604020004020304" pitchFamily="18" charset="77"/>
              </a:rPr>
            </a:br>
            <a:r>
              <a:rPr lang="en-IN" sz="9600" dirty="0" smtClean="0">
                <a:solidFill>
                  <a:srgbClr val="7030A0"/>
                </a:solidFill>
                <a:latin typeface="+mn-lt"/>
              </a:rPr>
              <a:t/>
            </a:r>
            <a:br>
              <a:rPr lang="en-IN" sz="9600" dirty="0" smtClean="0">
                <a:solidFill>
                  <a:srgbClr val="7030A0"/>
                </a:solidFill>
                <a:latin typeface="+mn-lt"/>
              </a:rPr>
            </a:br>
            <a:r>
              <a:rPr lang="en-US" sz="9600" dirty="0">
                <a:latin typeface="+mn-lt"/>
              </a:rPr>
              <a:t>Course Name</a:t>
            </a:r>
            <a:r>
              <a:rPr lang="en-US" sz="9600" dirty="0" smtClean="0">
                <a:latin typeface="+mn-lt"/>
              </a:rPr>
              <a:t>: </a:t>
            </a:r>
            <a:r>
              <a:rPr lang="en-US" sz="9600" dirty="0" err="1" smtClean="0">
                <a:latin typeface="+mn-lt"/>
              </a:rPr>
              <a:t>B.Tech</a:t>
            </a:r>
            <a:r>
              <a:rPr lang="en-US" sz="9600" dirty="0" smtClean="0">
                <a:latin typeface="+mn-lt"/>
              </a:rPr>
              <a:t> CSE </a:t>
            </a:r>
            <a:r>
              <a:rPr lang="en-US" sz="9600" dirty="0">
                <a:latin typeface="+mn-lt"/>
              </a:rPr>
              <a:t/>
            </a:r>
            <a:br>
              <a:rPr lang="en-US" sz="9600" dirty="0">
                <a:latin typeface="+mn-lt"/>
              </a:rPr>
            </a:br>
            <a:r>
              <a:rPr lang="en-US" sz="9600" dirty="0" smtClean="0">
                <a:latin typeface="+mn-lt"/>
              </a:rPr>
              <a:t>Semester:4</a:t>
            </a:r>
            <a:r>
              <a:rPr lang="en-US" sz="9600" baseline="30000" dirty="0" smtClean="0">
                <a:latin typeface="+mn-lt"/>
              </a:rPr>
              <a:t>th</a:t>
            </a:r>
            <a:r>
              <a:rPr lang="en-US" sz="9600" dirty="0" smtClean="0">
                <a:latin typeface="+mn-lt"/>
              </a:rPr>
              <a:t> </a:t>
            </a:r>
            <a:r>
              <a:rPr lang="en-US" dirty="0" smtClean="0"/>
              <a:t/>
            </a:r>
            <a:br>
              <a:rPr lang="en-US" dirty="0" smtClean="0"/>
            </a:br>
            <a:r>
              <a:rPr lang="en-US" dirty="0" smtClean="0"/>
              <a:t/>
            </a:r>
            <a:br>
              <a:rPr lang="en-US" dirty="0" smtClean="0"/>
            </a:br>
            <a:endParaRPr lang="en-US" dirty="0"/>
          </a:p>
        </p:txBody>
      </p:sp>
      <p:sp>
        <p:nvSpPr>
          <p:cNvPr id="13" name="Title 3"/>
          <p:cNvSpPr txBox="1">
            <a:spLocks/>
          </p:cNvSpPr>
          <p:nvPr/>
        </p:nvSpPr>
        <p:spPr>
          <a:xfrm>
            <a:off x="4114800" y="4114800"/>
            <a:ext cx="4626154" cy="1447800"/>
          </a:xfrm>
          <a:prstGeom prst="rect">
            <a:avLst/>
          </a:prstGeom>
        </p:spPr>
        <p:txBody>
          <a:bodyPr vert="horz" lIns="91440" tIns="45720" rIns="91440" bIns="45720" rtlCol="0" anchor="ctr">
            <a:normAutofit fontScale="600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n-IN" sz="4000" dirty="0" smtClean="0">
                <a:solidFill>
                  <a:srgbClr val="7030A0"/>
                </a:solidFill>
                <a:latin typeface="American Typewriter" panose="02090604020004020304" pitchFamily="18" charset="77"/>
              </a:rPr>
              <a:t/>
            </a:r>
            <a:br>
              <a:rPr lang="en-IN" sz="4000" dirty="0" smtClean="0">
                <a:solidFill>
                  <a:srgbClr val="7030A0"/>
                </a:solidFill>
                <a:latin typeface="American Typewriter" panose="02090604020004020304" pitchFamily="18" charset="77"/>
              </a:rPr>
            </a:br>
            <a:r>
              <a:rPr lang="en-IN" sz="4000" dirty="0" smtClean="0">
                <a:solidFill>
                  <a:srgbClr val="7030A0"/>
                </a:solidFill>
                <a:latin typeface="American Typewriter" panose="02090604020004020304" pitchFamily="18" charset="77"/>
              </a:rPr>
              <a:t/>
            </a:r>
            <a:br>
              <a:rPr lang="en-IN" sz="4000" dirty="0" smtClean="0">
                <a:solidFill>
                  <a:srgbClr val="7030A0"/>
                </a:solidFill>
                <a:latin typeface="American Typewriter" panose="02090604020004020304" pitchFamily="18" charset="77"/>
              </a:rPr>
            </a:br>
            <a:r>
              <a:rPr lang="en-IN" sz="4000" dirty="0"/>
              <a:t>Prepared by</a:t>
            </a:r>
            <a:r>
              <a:rPr lang="en-IN" sz="4000" dirty="0" smtClean="0"/>
              <a:t>:</a:t>
            </a:r>
            <a:r>
              <a:rPr lang="en-US" dirty="0" smtClean="0"/>
              <a:t> Ms. </a:t>
            </a:r>
            <a:r>
              <a:rPr lang="en-US" dirty="0" err="1" smtClean="0"/>
              <a:t>Yogesh</a:t>
            </a:r>
            <a:r>
              <a:rPr lang="en-US" dirty="0" smtClean="0"/>
              <a:t/>
            </a:r>
            <a:br>
              <a:rPr lang="en-US" dirty="0" smtClean="0"/>
            </a:b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 name="Date Placeholder 3"/>
          <p:cNvSpPr>
            <a:spLocks noGrp="1"/>
          </p:cNvSpPr>
          <p:nvPr>
            <p:ph type="dt" sz="half" idx="10"/>
          </p:nvPr>
        </p:nvSpPr>
        <p:spPr/>
        <p:txBody>
          <a:bodyPr/>
          <a:lstStyle/>
          <a:p>
            <a:fld id="{F6736F36-6248-4BFC-AD77-B00DA1EAC766}" type="datetime1">
              <a:rPr lang="en-US"/>
              <a:pPr/>
              <a:t>6/20/2023</a:t>
            </a:fld>
            <a:endParaRPr lang="en-US">
              <a:solidFill>
                <a:schemeClr val="tx1"/>
              </a:solidFill>
            </a:endParaRPr>
          </a:p>
        </p:txBody>
      </p:sp>
      <p:sp>
        <p:nvSpPr>
          <p:cNvPr id="71682" name="Rectangle 2"/>
          <p:cNvSpPr>
            <a:spLocks noGrp="1" noChangeArrowheads="1"/>
          </p:cNvSpPr>
          <p:nvPr>
            <p:ph type="title"/>
          </p:nvPr>
        </p:nvSpPr>
        <p:spPr>
          <a:ln/>
        </p:spPr>
        <p:txBody>
          <a:bodyPr/>
          <a:lstStyle/>
          <a:p>
            <a:r>
              <a:rPr lang="en-US"/>
              <a:t>Unit Measurements</a:t>
            </a:r>
          </a:p>
        </p:txBody>
      </p:sp>
      <p:sp>
        <p:nvSpPr>
          <p:cNvPr id="71683" name="Rectangle 3"/>
          <p:cNvSpPr>
            <a:spLocks noGrp="1" noChangeArrowheads="1"/>
          </p:cNvSpPr>
          <p:nvPr>
            <p:ph type="body" idx="1"/>
          </p:nvPr>
        </p:nvSpPr>
        <p:spPr>
          <a:ln/>
        </p:spPr>
        <p:txBody>
          <a:bodyPr/>
          <a:lstStyle/>
          <a:p>
            <a:pPr>
              <a:lnSpc>
                <a:spcPct val="80000"/>
              </a:lnSpc>
            </a:pPr>
            <a:r>
              <a:rPr lang="en-US" sz="1400"/>
              <a:t>In CSS, you can measure units either in absolute values or in relative values.</a:t>
            </a:r>
          </a:p>
          <a:p>
            <a:pPr>
              <a:lnSpc>
                <a:spcPct val="80000"/>
              </a:lnSpc>
            </a:pPr>
            <a:r>
              <a:rPr lang="en-US" sz="1400" b="1"/>
              <a:t>Absolute values</a:t>
            </a:r>
            <a:r>
              <a:rPr lang="en-US" sz="1400"/>
              <a:t> are fixed, specific values.  Since they are exact measurements, they allow the designer complete control over the display of the web pages. </a:t>
            </a:r>
          </a:p>
          <a:p>
            <a:pPr lvl="1">
              <a:lnSpc>
                <a:spcPct val="80000"/>
              </a:lnSpc>
              <a:buFont typeface="Times" charset="0"/>
              <a:buNone/>
            </a:pPr>
            <a:r>
              <a:rPr lang="en-US" sz="1000">
                <a:solidFill>
                  <a:srgbClr val="9A0B09"/>
                </a:solidFill>
                <a:latin typeface="Courier New" pitchFamily="49" charset="0"/>
              </a:rPr>
              <a:t>	mm</a:t>
            </a:r>
            <a:r>
              <a:rPr lang="en-US" sz="1000">
                <a:solidFill>
                  <a:srgbClr val="9A0B09"/>
                </a:solidFill>
              </a:rPr>
              <a:t>, </a:t>
            </a:r>
            <a:r>
              <a:rPr lang="en-US" sz="1000">
                <a:solidFill>
                  <a:srgbClr val="9A0B09"/>
                </a:solidFill>
                <a:latin typeface="Courier New" pitchFamily="49" charset="0"/>
              </a:rPr>
              <a:t>cm</a:t>
            </a:r>
            <a:r>
              <a:rPr lang="en-US" sz="1000">
                <a:solidFill>
                  <a:srgbClr val="9A0B09"/>
                </a:solidFill>
              </a:rPr>
              <a:t>, </a:t>
            </a:r>
            <a:r>
              <a:rPr lang="en-US" sz="1000">
                <a:solidFill>
                  <a:srgbClr val="9A0B09"/>
                </a:solidFill>
                <a:latin typeface="Courier New" pitchFamily="49" charset="0"/>
              </a:rPr>
              <a:t>in</a:t>
            </a:r>
            <a:r>
              <a:rPr lang="en-US" sz="1000">
                <a:solidFill>
                  <a:srgbClr val="9A0B09"/>
                </a:solidFill>
              </a:rPr>
              <a:t>, </a:t>
            </a:r>
            <a:r>
              <a:rPr lang="en-US" sz="1000">
                <a:solidFill>
                  <a:srgbClr val="9A0B09"/>
                </a:solidFill>
                <a:latin typeface="Courier New" pitchFamily="49" charset="0"/>
              </a:rPr>
              <a:t>pt</a:t>
            </a:r>
            <a:r>
              <a:rPr lang="en-US" sz="1000">
                <a:solidFill>
                  <a:srgbClr val="9A0B09"/>
                </a:solidFill>
              </a:rPr>
              <a:t>, </a:t>
            </a:r>
            <a:r>
              <a:rPr lang="en-US" sz="1000">
                <a:solidFill>
                  <a:srgbClr val="9A0B09"/>
                </a:solidFill>
                <a:latin typeface="Courier New" pitchFamily="49" charset="0"/>
              </a:rPr>
              <a:t>pc</a:t>
            </a:r>
            <a:r>
              <a:rPr lang="en-US" sz="1000">
                <a:solidFill>
                  <a:srgbClr val="9A0B09"/>
                </a:solidFill>
              </a:rPr>
              <a:t>, </a:t>
            </a:r>
            <a:r>
              <a:rPr lang="en-US" sz="1000">
                <a:solidFill>
                  <a:srgbClr val="9A0B09"/>
                </a:solidFill>
                <a:latin typeface="Courier New" pitchFamily="49" charset="0"/>
              </a:rPr>
              <a:t>xx-small</a:t>
            </a:r>
            <a:r>
              <a:rPr lang="en-US" sz="1000">
                <a:solidFill>
                  <a:srgbClr val="9A0B09"/>
                </a:solidFill>
              </a:rPr>
              <a:t>, </a:t>
            </a:r>
            <a:r>
              <a:rPr lang="en-US" sz="1000">
                <a:solidFill>
                  <a:srgbClr val="9A0B09"/>
                </a:solidFill>
                <a:latin typeface="Courier New" pitchFamily="49" charset="0"/>
              </a:rPr>
              <a:t>x-small</a:t>
            </a:r>
            <a:r>
              <a:rPr lang="en-US" sz="1000">
                <a:solidFill>
                  <a:srgbClr val="9A0B09"/>
                </a:solidFill>
              </a:rPr>
              <a:t>, </a:t>
            </a:r>
            <a:r>
              <a:rPr lang="en-US" sz="1000">
                <a:solidFill>
                  <a:srgbClr val="9A0B09"/>
                </a:solidFill>
                <a:latin typeface="Courier New" pitchFamily="49" charset="0"/>
              </a:rPr>
              <a:t>small</a:t>
            </a:r>
            <a:r>
              <a:rPr lang="en-US" sz="1000">
                <a:solidFill>
                  <a:srgbClr val="9A0B09"/>
                </a:solidFill>
              </a:rPr>
              <a:t>, </a:t>
            </a:r>
            <a:r>
              <a:rPr lang="en-US" sz="1000">
                <a:solidFill>
                  <a:srgbClr val="9A0B09"/>
                </a:solidFill>
                <a:latin typeface="Courier New" pitchFamily="49" charset="0"/>
              </a:rPr>
              <a:t>medium</a:t>
            </a:r>
            <a:r>
              <a:rPr lang="en-US" sz="1000">
                <a:solidFill>
                  <a:srgbClr val="9A0B09"/>
                </a:solidFill>
              </a:rPr>
              <a:t>, </a:t>
            </a:r>
            <a:r>
              <a:rPr lang="en-US" sz="1000">
                <a:solidFill>
                  <a:srgbClr val="9A0B09"/>
                </a:solidFill>
                <a:latin typeface="Courier New" pitchFamily="49" charset="0"/>
              </a:rPr>
              <a:t>large</a:t>
            </a:r>
            <a:r>
              <a:rPr lang="en-US" sz="1000">
                <a:solidFill>
                  <a:srgbClr val="9A0B09"/>
                </a:solidFill>
              </a:rPr>
              <a:t>, </a:t>
            </a:r>
            <a:r>
              <a:rPr lang="en-US" sz="1000">
                <a:solidFill>
                  <a:srgbClr val="9A0B09"/>
                </a:solidFill>
                <a:latin typeface="Courier New" pitchFamily="49" charset="0"/>
              </a:rPr>
              <a:t>x-large</a:t>
            </a:r>
            <a:r>
              <a:rPr lang="en-US" sz="1000">
                <a:solidFill>
                  <a:srgbClr val="9A0B09"/>
                </a:solidFill>
              </a:rPr>
              <a:t>, </a:t>
            </a:r>
            <a:r>
              <a:rPr lang="en-US" sz="1000">
                <a:solidFill>
                  <a:srgbClr val="9A0B09"/>
                </a:solidFill>
                <a:latin typeface="Courier New" pitchFamily="49" charset="0"/>
              </a:rPr>
              <a:t>xx-large</a:t>
            </a:r>
            <a:endParaRPr lang="en-US" sz="1000">
              <a:solidFill>
                <a:srgbClr val="9A0B09"/>
              </a:solidFill>
            </a:endParaRPr>
          </a:p>
          <a:p>
            <a:pPr>
              <a:lnSpc>
                <a:spcPct val="80000"/>
              </a:lnSpc>
            </a:pPr>
            <a:r>
              <a:rPr lang="en-US" sz="1400" b="1"/>
              <a:t>Relative values</a:t>
            </a:r>
            <a:r>
              <a:rPr lang="en-US" sz="1400"/>
              <a:t> have no fixed, specific values, and are calculated in comparison to something else (usually the size of the default font or line size). Because different computers have different video cards, screen sizes, and users have differing eyesight abilities, relative values tend to be a better choice.  They give the designer less absolute control but it often creates a better experience for the visitor. </a:t>
            </a:r>
          </a:p>
          <a:p>
            <a:pPr lvl="1">
              <a:lnSpc>
                <a:spcPct val="80000"/>
              </a:lnSpc>
              <a:buFont typeface="Times" charset="0"/>
              <a:buNone/>
            </a:pPr>
            <a:r>
              <a:rPr lang="en-US" sz="1000">
                <a:latin typeface="Courier New" pitchFamily="49" charset="0"/>
              </a:rPr>
              <a:t>	</a:t>
            </a:r>
            <a:r>
              <a:rPr lang="en-US" sz="1000">
                <a:solidFill>
                  <a:srgbClr val="9A0B09"/>
                </a:solidFill>
                <a:latin typeface="Courier New" pitchFamily="49" charset="0"/>
              </a:rPr>
              <a:t>em</a:t>
            </a:r>
            <a:r>
              <a:rPr lang="en-US" sz="1000">
                <a:solidFill>
                  <a:srgbClr val="9A0B09"/>
                </a:solidFill>
              </a:rPr>
              <a:t>, </a:t>
            </a:r>
            <a:r>
              <a:rPr lang="en-US" sz="1000">
                <a:solidFill>
                  <a:srgbClr val="9A0B09"/>
                </a:solidFill>
                <a:latin typeface="Courier New" pitchFamily="49" charset="0"/>
              </a:rPr>
              <a:t>ex</a:t>
            </a:r>
            <a:r>
              <a:rPr lang="en-US" sz="1000">
                <a:solidFill>
                  <a:srgbClr val="9A0B09"/>
                </a:solidFill>
              </a:rPr>
              <a:t>, </a:t>
            </a:r>
            <a:r>
              <a:rPr lang="en-US" sz="1000">
                <a:solidFill>
                  <a:srgbClr val="9A0B09"/>
                </a:solidFill>
                <a:latin typeface="Courier New" pitchFamily="49" charset="0"/>
              </a:rPr>
              <a:t>px</a:t>
            </a:r>
            <a:r>
              <a:rPr lang="en-US" sz="1000">
                <a:solidFill>
                  <a:srgbClr val="9A0B09"/>
                </a:solidFill>
              </a:rPr>
              <a:t>, </a:t>
            </a:r>
            <a:r>
              <a:rPr lang="en-US" sz="1000">
                <a:solidFill>
                  <a:srgbClr val="9A0B09"/>
                </a:solidFill>
                <a:latin typeface="Courier New" pitchFamily="49" charset="0"/>
              </a:rPr>
              <a:t>larger</a:t>
            </a:r>
            <a:r>
              <a:rPr lang="en-US" sz="1000">
                <a:solidFill>
                  <a:srgbClr val="9A0B09"/>
                </a:solidFill>
              </a:rPr>
              <a:t>, </a:t>
            </a:r>
            <a:r>
              <a:rPr lang="en-US" sz="1000">
                <a:solidFill>
                  <a:srgbClr val="9A0B09"/>
                </a:solidFill>
                <a:latin typeface="Courier New" pitchFamily="49" charset="0"/>
              </a:rPr>
              <a:t>smaller</a:t>
            </a:r>
            <a:r>
              <a:rPr lang="en-US" sz="1000">
                <a:solidFill>
                  <a:srgbClr val="9A0B09"/>
                </a:solidFill>
              </a:rPr>
              <a:t>, </a:t>
            </a:r>
            <a:r>
              <a:rPr lang="en-US" sz="1000">
                <a:solidFill>
                  <a:srgbClr val="9A0B09"/>
                </a:solidFill>
                <a:latin typeface="Courier New" pitchFamily="49" charset="0"/>
              </a:rPr>
              <a:t>num%</a:t>
            </a:r>
            <a:r>
              <a:rPr lang="en-US" sz="1000">
                <a:solidFill>
                  <a:srgbClr val="9A0B09"/>
                </a:solidFill>
              </a:rPr>
              <a:t> </a:t>
            </a:r>
            <a:endParaRPr lang="en-US" sz="800">
              <a:solidFill>
                <a:srgbClr val="9A0B09"/>
              </a:solidFill>
            </a:endParaRPr>
          </a:p>
          <a:p>
            <a:pPr>
              <a:lnSpc>
                <a:spcPct val="80000"/>
              </a:lnSpc>
            </a:pPr>
            <a:r>
              <a:rPr lang="en-US" sz="1400"/>
              <a:t>Examples:</a:t>
            </a:r>
            <a:br>
              <a:rPr lang="en-US" sz="1400"/>
            </a:br>
            <a:r>
              <a:rPr lang="en-US" sz="1400">
                <a:solidFill>
                  <a:srgbClr val="9A0B09"/>
                </a:solidFill>
                <a:latin typeface="Courier New" pitchFamily="49" charset="0"/>
              </a:rPr>
              <a:t>body { font-size: 12px; }</a:t>
            </a:r>
            <a:br>
              <a:rPr lang="en-US" sz="1400">
                <a:solidFill>
                  <a:srgbClr val="9A0B09"/>
                </a:solidFill>
                <a:latin typeface="Courier New" pitchFamily="49" charset="0"/>
              </a:rPr>
            </a:br>
            <a:r>
              <a:rPr lang="en-US" sz="1400">
                <a:solidFill>
                  <a:srgbClr val="9A0B09"/>
                </a:solidFill>
                <a:latin typeface="Courier New" pitchFamily="49" charset="0"/>
              </a:rPr>
              <a:t>h1, h2, h3 { line-height: 200%;}</a:t>
            </a:r>
          </a:p>
          <a:p>
            <a:pPr>
              <a:lnSpc>
                <a:spcPct val="80000"/>
              </a:lnSpc>
            </a:pPr>
            <a:r>
              <a:rPr lang="en-US" sz="1400"/>
              <a:t>Note – a warning about using percentages:  if you use percentages, and nest an element inside of that same element, the percentages will be cumulative.</a:t>
            </a:r>
          </a:p>
          <a:p>
            <a:pPr>
              <a:lnSpc>
                <a:spcPct val="80000"/>
              </a:lnSpc>
            </a:pPr>
            <a:endParaRPr lang="en-US" sz="1400">
              <a:solidFill>
                <a:srgbClr val="9A0B09"/>
              </a:solidFill>
              <a:latin typeface="Courier New" pitchFamily="49" charset="0"/>
            </a:endParaRPr>
          </a:p>
        </p:txBody>
      </p:sp>
      <p:grpSp>
        <p:nvGrpSpPr>
          <p:cNvPr id="2" name="Group 116"/>
          <p:cNvGrpSpPr>
            <a:grpSpLocks/>
          </p:cNvGrpSpPr>
          <p:nvPr/>
        </p:nvGrpSpPr>
        <p:grpSpPr bwMode="auto">
          <a:xfrm>
            <a:off x="1905000" y="4267200"/>
            <a:ext cx="3787775" cy="1905000"/>
            <a:chOff x="908" y="2703"/>
            <a:chExt cx="2386" cy="1200"/>
          </a:xfrm>
        </p:grpSpPr>
        <p:pic>
          <p:nvPicPr>
            <p:cNvPr id="71784" name="Picture 104"/>
            <p:cNvPicPr>
              <a:picLocks noChangeAspect="1" noChangeArrowheads="1"/>
            </p:cNvPicPr>
            <p:nvPr/>
          </p:nvPicPr>
          <p:blipFill>
            <a:blip r:embed="rId2"/>
            <a:srcRect/>
            <a:stretch>
              <a:fillRect/>
            </a:stretch>
          </p:blipFill>
          <p:spPr bwMode="auto">
            <a:xfrm>
              <a:off x="908" y="2703"/>
              <a:ext cx="1060" cy="1200"/>
            </a:xfrm>
            <a:prstGeom prst="rect">
              <a:avLst/>
            </a:prstGeom>
            <a:noFill/>
            <a:ln w="9525">
              <a:solidFill>
                <a:schemeClr val="tx1"/>
              </a:solidFill>
              <a:miter lim="800000"/>
              <a:headEnd/>
              <a:tailEnd/>
            </a:ln>
            <a:effectLst/>
          </p:spPr>
        </p:pic>
        <p:pic>
          <p:nvPicPr>
            <p:cNvPr id="71785" name="Picture 105"/>
            <p:cNvPicPr>
              <a:picLocks noChangeAspect="1" noChangeArrowheads="1"/>
            </p:cNvPicPr>
            <p:nvPr/>
          </p:nvPicPr>
          <p:blipFill>
            <a:blip r:embed="rId3"/>
            <a:srcRect/>
            <a:stretch>
              <a:fillRect/>
            </a:stretch>
          </p:blipFill>
          <p:spPr bwMode="auto">
            <a:xfrm>
              <a:off x="2544" y="3147"/>
              <a:ext cx="750" cy="390"/>
            </a:xfrm>
            <a:prstGeom prst="rect">
              <a:avLst/>
            </a:prstGeom>
            <a:noFill/>
            <a:ln w="9525">
              <a:solidFill>
                <a:schemeClr val="tx1"/>
              </a:solidFill>
              <a:miter lim="800000"/>
              <a:headEnd/>
              <a:tailEnd/>
            </a:ln>
            <a:effectLst/>
          </p:spPr>
        </p:pic>
        <p:sp>
          <p:nvSpPr>
            <p:cNvPr id="71786" name="AutoShape 106"/>
            <p:cNvSpPr>
              <a:spLocks noChangeArrowheads="1"/>
            </p:cNvSpPr>
            <p:nvPr/>
          </p:nvSpPr>
          <p:spPr bwMode="auto">
            <a:xfrm>
              <a:off x="2010" y="3264"/>
              <a:ext cx="438" cy="162"/>
            </a:xfrm>
            <a:prstGeom prst="rightArrow">
              <a:avLst>
                <a:gd name="adj1" fmla="val 50000"/>
                <a:gd name="adj2" fmla="val 67593"/>
              </a:avLst>
            </a:prstGeom>
            <a:solidFill>
              <a:schemeClr val="accent1"/>
            </a:solidFill>
            <a:ln w="9525">
              <a:solidFill>
                <a:schemeClr val="tx1"/>
              </a:solidFill>
              <a:miter lim="800000"/>
              <a:headEnd/>
              <a:tailEnd/>
            </a:ln>
            <a:effectLst/>
          </p:spPr>
          <p:txBody>
            <a:bodyPr wrap="none" anchor="ctr"/>
            <a:lstStyle/>
            <a:p>
              <a:endParaRPr lang="en-US"/>
            </a:p>
          </p:txBody>
        </p:sp>
      </p:grpSp>
      <p:pic>
        <p:nvPicPr>
          <p:cNvPr id="11" name="Picture 2" descr="RIMT University">
            <a:extLst>
              <a:ext uri="{FF2B5EF4-FFF2-40B4-BE49-F238E27FC236}">
                <a16:creationId xmlns:a16="http://schemas.microsoft.com/office/drawing/2014/main" xmlns="" id="{B4E8E784-8F2B-A840-A113-9AC4CAE3D8DB}"/>
              </a:ext>
            </a:extLst>
          </p:cNvPr>
          <p:cNvPicPr>
            <a:picLocks noChangeAspect="1" noChangeArrowheads="1"/>
          </p:cNvPicPr>
          <p:nvPr/>
        </p:nvPicPr>
        <p:blipFill>
          <a:blip r:embed="rId4" cstate="print">
            <a:extLst>
              <a:ext uri="{28A0092B-C50C-407E-A947-70E740481C1C}">
                <a14:useLocalDpi xmlns="" xmlns:a14="http://schemas.microsoft.com/office/drawing/2010/main" val="0"/>
              </a:ext>
            </a:extLst>
          </a:blip>
          <a:srcRect/>
          <a:stretch>
            <a:fillRect/>
          </a:stretch>
        </p:blipFill>
        <p:spPr bwMode="auto">
          <a:xfrm>
            <a:off x="7173803" y="0"/>
            <a:ext cx="1970197" cy="895350"/>
          </a:xfrm>
          <a:prstGeom prst="rect">
            <a:avLst/>
          </a:prstGeom>
          <a:noFill/>
          <a:extLst>
            <a:ext uri="{909E8E84-426E-40DD-AFC4-6F175D3DCCD1}">
              <a14:hiddenFill xmlns="" xmlns:a14="http://schemas.microsoft.com/office/drawing/2010/main">
                <a:solidFill>
                  <a:srgbClr val="FFFFFF"/>
                </a:solidFill>
              </a14:hiddenFill>
            </a:ext>
          </a:extLst>
        </p:spPr>
      </p:pic>
      <p:sp>
        <p:nvSpPr>
          <p:cNvPr id="12" name="Rectangle 11">
            <a:extLst>
              <a:ext uri="{FF2B5EF4-FFF2-40B4-BE49-F238E27FC236}">
                <a16:creationId xmlns="" xmlns:a16="http://schemas.microsoft.com/office/drawing/2014/main" id="{04C86E98-25B0-4342-9987-EF3973486A7D}"/>
              </a:ext>
            </a:extLst>
          </p:cNvPr>
          <p:cNvSpPr/>
          <p:nvPr/>
        </p:nvSpPr>
        <p:spPr>
          <a:xfrm>
            <a:off x="0" y="6492875"/>
            <a:ext cx="47244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600" b="1" dirty="0" smtClean="0">
                <a:ln w="22225">
                  <a:noFill/>
                  <a:prstDash val="solid"/>
                </a:ln>
                <a:solidFill>
                  <a:schemeClr val="bg1"/>
                </a:solidFill>
              </a:rPr>
              <a:t>education for life                   www.rimt.ac.in</a:t>
            </a:r>
            <a:endParaRPr lang="en-GB" sz="1400" b="1" dirty="0">
              <a:ln w="22225">
                <a:noFill/>
                <a:prstDash val="solid"/>
              </a:ln>
              <a:solidFill>
                <a:schemeClr val="bg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168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1683">
                                            <p:txEl>
                                              <p:pRg st="1" end="1"/>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71683">
                                            <p:txEl>
                                              <p:pRg st="2" end="2"/>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71683">
                                            <p:txEl>
                                              <p:pRg st="3" end="3"/>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7168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71683">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71683">
                                            <p:txEl>
                                              <p:pRg st="6" end="6"/>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683" grpId="0" build="p"/>
    </p:bldLst>
  </p:timing>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4FD51ED5-AC47-4302-863A-56CC8907C938}" type="datetime1">
              <a:rPr lang="en-US"/>
              <a:pPr/>
              <a:t>6/20/2023</a:t>
            </a:fld>
            <a:endParaRPr lang="en-US">
              <a:solidFill>
                <a:schemeClr val="tx1"/>
              </a:solidFill>
            </a:endParaRPr>
          </a:p>
        </p:txBody>
      </p:sp>
      <p:sp>
        <p:nvSpPr>
          <p:cNvPr id="72706" name="Rectangle 2"/>
          <p:cNvSpPr>
            <a:spLocks noGrp="1" noChangeArrowheads="1"/>
          </p:cNvSpPr>
          <p:nvPr>
            <p:ph type="title"/>
          </p:nvPr>
        </p:nvSpPr>
        <p:spPr>
          <a:ln/>
        </p:spPr>
        <p:txBody>
          <a:bodyPr/>
          <a:lstStyle/>
          <a:p>
            <a:r>
              <a:rPr lang="en-US"/>
              <a:t>Font and Text Styling</a:t>
            </a:r>
          </a:p>
        </p:txBody>
      </p:sp>
      <p:sp>
        <p:nvSpPr>
          <p:cNvPr id="72707" name="Rectangle 3"/>
          <p:cNvSpPr>
            <a:spLocks noGrp="1" noChangeArrowheads="1"/>
          </p:cNvSpPr>
          <p:nvPr>
            <p:ph type="body" idx="1"/>
          </p:nvPr>
        </p:nvSpPr>
        <p:spPr>
          <a:ln/>
        </p:spPr>
        <p:txBody>
          <a:bodyPr/>
          <a:lstStyle/>
          <a:p>
            <a:pPr marL="457200" indent="-457200">
              <a:lnSpc>
                <a:spcPct val="90000"/>
              </a:lnSpc>
              <a:buFont typeface="Wingdings" pitchFamily="2" charset="2"/>
              <a:buNone/>
            </a:pPr>
            <a:r>
              <a:rPr lang="en-US" sz="2000" dirty="0"/>
              <a:t>When choosing a font, there are several things to keep in mind:</a:t>
            </a:r>
          </a:p>
          <a:p>
            <a:pPr marL="800100" lvl="1" indent="-342900">
              <a:lnSpc>
                <a:spcPct val="90000"/>
              </a:lnSpc>
              <a:buFont typeface="Times" charset="0"/>
              <a:buAutoNum type="arabicPeriod"/>
            </a:pPr>
            <a:r>
              <a:rPr lang="en-US" sz="1600" dirty="0"/>
              <a:t>Not everyone has the same set of fonts.</a:t>
            </a:r>
          </a:p>
          <a:p>
            <a:pPr marL="800100" lvl="1" indent="-342900">
              <a:lnSpc>
                <a:spcPct val="90000"/>
              </a:lnSpc>
              <a:buFont typeface="Times" charset="0"/>
              <a:buAutoNum type="arabicPeriod"/>
            </a:pPr>
            <a:r>
              <a:rPr lang="en-US" sz="1600" dirty="0"/>
              <a:t>If you use a font that the visitor doesn’t have, the page will display in the default font (usually Times), unless you provide more choices.  To do this, add more than one font in your declaration, and always end with the font family (serif, sans-serif, or </a:t>
            </a:r>
            <a:r>
              <a:rPr lang="en-US" sz="1600" dirty="0" err="1"/>
              <a:t>monospace</a:t>
            </a:r>
            <a:r>
              <a:rPr lang="en-US" sz="1600" dirty="0"/>
              <a:t>):</a:t>
            </a:r>
          </a:p>
          <a:p>
            <a:pPr marL="1257300" lvl="2" indent="-342900">
              <a:lnSpc>
                <a:spcPct val="90000"/>
              </a:lnSpc>
              <a:buFont typeface="Times" charset="0"/>
              <a:buNone/>
            </a:pPr>
            <a:r>
              <a:rPr lang="en-US" sz="1400" dirty="0">
                <a:solidFill>
                  <a:srgbClr val="9A0B09"/>
                </a:solidFill>
                <a:latin typeface="Courier New" pitchFamily="49" charset="0"/>
              </a:rPr>
              <a:t>font-family: Verdana, Arial, Helvetica, sans-serif</a:t>
            </a:r>
          </a:p>
          <a:p>
            <a:pPr marL="800100" lvl="1" indent="-342900">
              <a:lnSpc>
                <a:spcPct val="90000"/>
              </a:lnSpc>
              <a:buFont typeface="Times" charset="0"/>
              <a:buAutoNum type="arabicPeriod"/>
            </a:pPr>
            <a:r>
              <a:rPr lang="en-US" sz="1600" dirty="0"/>
              <a:t>Documents designed to be printed tend to look better in Serif fonts (</a:t>
            </a:r>
            <a:r>
              <a:rPr lang="en-US" sz="1600" dirty="0">
                <a:latin typeface="Times New Roman" pitchFamily="18" charset="0"/>
              </a:rPr>
              <a:t>Times</a:t>
            </a:r>
            <a:r>
              <a:rPr lang="en-US" sz="1600" dirty="0"/>
              <a:t>, Georgia, </a:t>
            </a:r>
            <a:r>
              <a:rPr lang="en-US" sz="1600" dirty="0">
                <a:latin typeface="Book Antiqua" pitchFamily="18" charset="0"/>
              </a:rPr>
              <a:t>Book </a:t>
            </a:r>
            <a:r>
              <a:rPr lang="en-US" sz="1600" dirty="0" err="1">
                <a:latin typeface="Book Antiqua" pitchFamily="18" charset="0"/>
              </a:rPr>
              <a:t>Antiqua</a:t>
            </a:r>
            <a:r>
              <a:rPr lang="en-US" sz="1600" dirty="0"/>
              <a:t>, etc.)</a:t>
            </a:r>
          </a:p>
          <a:p>
            <a:pPr marL="800100" lvl="1" indent="-342900">
              <a:lnSpc>
                <a:spcPct val="90000"/>
              </a:lnSpc>
              <a:buFont typeface="Times" charset="0"/>
              <a:buAutoNum type="arabicPeriod"/>
            </a:pPr>
            <a:r>
              <a:rPr lang="en-US" sz="1600" dirty="0"/>
              <a:t>Documents designed to be viewed onscreen tend to look better in Sans-serif fonts (</a:t>
            </a:r>
            <a:r>
              <a:rPr lang="en-US" sz="1600" dirty="0">
                <a:latin typeface="Verdana" pitchFamily="34" charset="0"/>
              </a:rPr>
              <a:t>Verdana</a:t>
            </a:r>
            <a:r>
              <a:rPr lang="en-US" sz="1600" dirty="0"/>
              <a:t>, </a:t>
            </a:r>
            <a:r>
              <a:rPr lang="en-US" sz="1600" dirty="0">
                <a:latin typeface="Arial" charset="0"/>
              </a:rPr>
              <a:t>Arial</a:t>
            </a:r>
            <a:r>
              <a:rPr lang="en-US" sz="1600" dirty="0"/>
              <a:t>, </a:t>
            </a:r>
            <a:r>
              <a:rPr lang="en-US" sz="1600" dirty="0">
                <a:latin typeface="Arial Unicode MS" pitchFamily="34" charset="-128"/>
              </a:rPr>
              <a:t>Helvetica</a:t>
            </a:r>
            <a:r>
              <a:rPr lang="en-US" sz="1600" dirty="0"/>
              <a:t>, etc.)</a:t>
            </a:r>
          </a:p>
          <a:p>
            <a:pPr marL="457200" indent="-457200">
              <a:lnSpc>
                <a:spcPct val="90000"/>
              </a:lnSpc>
              <a:buFont typeface="Wingdings" pitchFamily="2" charset="2"/>
              <a:buNone/>
            </a:pPr>
            <a:r>
              <a:rPr lang="en-US" sz="2000" dirty="0"/>
              <a:t>To apply a font to the entire web page, modify the body tag:</a:t>
            </a:r>
          </a:p>
          <a:p>
            <a:pPr marL="457200" indent="-457200">
              <a:lnSpc>
                <a:spcPct val="90000"/>
              </a:lnSpc>
              <a:buFont typeface="Wingdings" pitchFamily="2" charset="2"/>
              <a:buNone/>
            </a:pPr>
            <a:r>
              <a:rPr lang="en-US" sz="2000" dirty="0"/>
              <a:t>		</a:t>
            </a:r>
            <a:r>
              <a:rPr lang="en-US" sz="1400" dirty="0">
                <a:solidFill>
                  <a:srgbClr val="9A0B09"/>
                </a:solidFill>
                <a:latin typeface="Courier New" pitchFamily="49" charset="0"/>
              </a:rPr>
              <a:t>body {font-family: Verdana;}</a:t>
            </a:r>
          </a:p>
          <a:p>
            <a:pPr marL="457200" indent="-457200">
              <a:lnSpc>
                <a:spcPct val="90000"/>
              </a:lnSpc>
              <a:buFont typeface="Wingdings" pitchFamily="2" charset="2"/>
              <a:buNone/>
            </a:pPr>
            <a:r>
              <a:rPr lang="en-US" sz="2000" dirty="0"/>
              <a:t>To apply a font to a specific section of text, create a class, and use the span tag with that class:</a:t>
            </a:r>
          </a:p>
          <a:p>
            <a:pPr marL="457200" indent="-457200">
              <a:lnSpc>
                <a:spcPct val="90000"/>
              </a:lnSpc>
              <a:buFont typeface="Wingdings" pitchFamily="2" charset="2"/>
              <a:buNone/>
            </a:pPr>
            <a:r>
              <a:rPr lang="en-US" sz="1400" dirty="0">
                <a:latin typeface="Courier New" pitchFamily="49" charset="0"/>
              </a:rPr>
              <a:t>		</a:t>
            </a:r>
            <a:r>
              <a:rPr lang="en-US" sz="1400" dirty="0">
                <a:solidFill>
                  <a:srgbClr val="9A0B09"/>
                </a:solidFill>
                <a:latin typeface="Courier New" pitchFamily="49" charset="0"/>
              </a:rPr>
              <a:t>.</a:t>
            </a:r>
            <a:r>
              <a:rPr lang="en-US" sz="1400" dirty="0" err="1">
                <a:solidFill>
                  <a:srgbClr val="9A0B09"/>
                </a:solidFill>
                <a:latin typeface="Courier New" pitchFamily="49" charset="0"/>
              </a:rPr>
              <a:t>neatstuff</a:t>
            </a:r>
            <a:r>
              <a:rPr lang="en-US" sz="1400" dirty="0">
                <a:solidFill>
                  <a:srgbClr val="9A0B09"/>
                </a:solidFill>
                <a:latin typeface="Courier New" pitchFamily="49" charset="0"/>
              </a:rPr>
              <a:t> {font-family: Comic Sans MS;}</a:t>
            </a:r>
          </a:p>
          <a:p>
            <a:pPr marL="457200" indent="-457200">
              <a:lnSpc>
                <a:spcPct val="90000"/>
              </a:lnSpc>
              <a:buFont typeface="Wingdings" pitchFamily="2" charset="2"/>
              <a:buNone/>
            </a:pPr>
            <a:r>
              <a:rPr lang="en-US" sz="1400" dirty="0">
                <a:solidFill>
                  <a:srgbClr val="9A0B09"/>
                </a:solidFill>
                <a:latin typeface="Courier New" pitchFamily="49" charset="0"/>
              </a:rPr>
              <a:t>		&lt;span class="</a:t>
            </a:r>
            <a:r>
              <a:rPr lang="en-US" sz="1400" dirty="0" err="1">
                <a:solidFill>
                  <a:srgbClr val="9A0B09"/>
                </a:solidFill>
                <a:latin typeface="Courier New" pitchFamily="49" charset="0"/>
              </a:rPr>
              <a:t>neatstuff</a:t>
            </a:r>
            <a:r>
              <a:rPr lang="en-US" sz="1400" dirty="0">
                <a:solidFill>
                  <a:srgbClr val="9A0B09"/>
                </a:solidFill>
                <a:latin typeface="Courier New" pitchFamily="49" charset="0"/>
              </a:rPr>
              <a:t>"&gt;This is in Comic Sans&lt;/span&gt;</a:t>
            </a:r>
          </a:p>
        </p:txBody>
      </p:sp>
      <p:pic>
        <p:nvPicPr>
          <p:cNvPr id="7" name="Picture 2" descr="RIMT University">
            <a:extLst>
              <a:ext uri="{FF2B5EF4-FFF2-40B4-BE49-F238E27FC236}">
                <a16:creationId xmlns:a16="http://schemas.microsoft.com/office/drawing/2014/main" xmlns="" id="{B4E8E784-8F2B-A840-A113-9AC4CAE3D8DB}"/>
              </a:ext>
            </a:extLst>
          </p:cNvPr>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7173803" y="0"/>
            <a:ext cx="1970197" cy="895350"/>
          </a:xfrm>
          <a:prstGeom prst="rect">
            <a:avLst/>
          </a:prstGeom>
          <a:noFill/>
          <a:extLst>
            <a:ext uri="{909E8E84-426E-40DD-AFC4-6F175D3DCCD1}">
              <a14:hiddenFill xmlns="" xmlns:a14="http://schemas.microsoft.com/office/drawing/2010/main">
                <a:solidFill>
                  <a:srgbClr val="FFFFFF"/>
                </a:solidFill>
              </a14:hiddenFill>
            </a:ext>
          </a:extLst>
        </p:spPr>
      </p:pic>
      <p:sp>
        <p:nvSpPr>
          <p:cNvPr id="8" name="Rectangle 7">
            <a:extLst>
              <a:ext uri="{FF2B5EF4-FFF2-40B4-BE49-F238E27FC236}">
                <a16:creationId xmlns="" xmlns:a16="http://schemas.microsoft.com/office/drawing/2014/main" id="{04C86E98-25B0-4342-9987-EF3973486A7D}"/>
              </a:ext>
            </a:extLst>
          </p:cNvPr>
          <p:cNvSpPr/>
          <p:nvPr/>
        </p:nvSpPr>
        <p:spPr>
          <a:xfrm>
            <a:off x="0" y="6492875"/>
            <a:ext cx="47244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600" b="1" dirty="0" smtClean="0">
                <a:ln w="22225">
                  <a:noFill/>
                  <a:prstDash val="solid"/>
                </a:ln>
                <a:solidFill>
                  <a:schemeClr val="bg1"/>
                </a:solidFill>
              </a:rPr>
              <a:t>education for life                   www.rimt.ac.in</a:t>
            </a:r>
            <a:endParaRPr lang="en-GB" sz="1400" b="1" dirty="0">
              <a:ln w="22225">
                <a:noFill/>
                <a:prstDash val="solid"/>
              </a:ln>
              <a:solidFill>
                <a:schemeClr val="bg1"/>
              </a:solidFill>
            </a:endParaRPr>
          </a:p>
        </p:txBody>
      </p:sp>
      <p:pic>
        <p:nvPicPr>
          <p:cNvPr id="9" name="Picture 2" descr="RIMT University">
            <a:extLst>
              <a:ext uri="{FF2B5EF4-FFF2-40B4-BE49-F238E27FC236}">
                <a16:creationId xmlns:a16="http://schemas.microsoft.com/office/drawing/2014/main" xmlns="" id="{B4E8E784-8F2B-A840-A113-9AC4CAE3D8DB}"/>
              </a:ext>
            </a:extLst>
          </p:cNvPr>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7326203" y="152400"/>
            <a:ext cx="1970197" cy="895350"/>
          </a:xfrm>
          <a:prstGeom prst="rect">
            <a:avLst/>
          </a:prstGeom>
          <a:noFill/>
          <a:extLst>
            <a:ext uri="{909E8E84-426E-40DD-AFC4-6F175D3DCCD1}">
              <a14:hiddenFill xmlns="" xmlns:a14="http://schemas.microsoft.com/office/drawing/2010/main">
                <a:solidFill>
                  <a:srgbClr val="FFFFFF"/>
                </a:solidFill>
              </a14:hiddenFill>
            </a:ext>
          </a:ex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72707">
                                            <p:bg/>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2707">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72707">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72707">
                                            <p:txEl>
                                              <p:pRg st="2" end="2"/>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72707">
                                            <p:txEl>
                                              <p:pRg st="3" end="3"/>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72707">
                                            <p:txEl>
                                              <p:pRg st="4" end="4"/>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72707">
                                            <p:txEl>
                                              <p:pRg st="5" end="5"/>
                                            </p:txEl>
                                          </p:spTgt>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72707">
                                            <p:txEl>
                                              <p:pRg st="6" end="6"/>
                                            </p:txEl>
                                          </p:spTgt>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72707">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72707">
                                            <p:txEl>
                                              <p:pRg st="8" end="8"/>
                                            </p:txEl>
                                          </p:spTgt>
                                        </p:tgtEl>
                                        <p:attrNameLst>
                                          <p:attrName>style.visibility</p:attrName>
                                        </p:attrNameLst>
                                      </p:cBhvr>
                                      <p:to>
                                        <p:strVal val="visible"/>
                                      </p:to>
                                    </p:set>
                                  </p:childTnLst>
                                </p:cTn>
                              </p:par>
                              <p:par>
                                <p:cTn id="39" presetID="1" presetClass="entr" presetSubtype="0" fill="hold" grpId="0" nodeType="withEffect">
                                  <p:stCondLst>
                                    <p:cond delay="0"/>
                                  </p:stCondLst>
                                  <p:childTnLst>
                                    <p:set>
                                      <p:cBhvr>
                                        <p:cTn id="40" dur="1" fill="hold">
                                          <p:stCondLst>
                                            <p:cond delay="0"/>
                                          </p:stCondLst>
                                        </p:cTn>
                                        <p:tgtEl>
                                          <p:spTgt spid="72707">
                                            <p:txEl>
                                              <p:pRg st="9" end="9"/>
                                            </p:txEl>
                                          </p:spTgt>
                                        </p:tgtEl>
                                        <p:attrNameLst>
                                          <p:attrName>style.visibility</p:attrName>
                                        </p:attrNameLst>
                                      </p:cBhvr>
                                      <p:to>
                                        <p:strVal val="visible"/>
                                      </p:to>
                                    </p:set>
                                  </p:childTnLst>
                                </p:cTn>
                              </p:par>
                              <p:par>
                                <p:cTn id="41" presetID="1" presetClass="entr" presetSubtype="0" fill="hold" grpId="0" nodeType="withEffect">
                                  <p:stCondLst>
                                    <p:cond delay="0"/>
                                  </p:stCondLst>
                                  <p:childTnLst>
                                    <p:set>
                                      <p:cBhvr>
                                        <p:cTn id="42" dur="1" fill="hold">
                                          <p:stCondLst>
                                            <p:cond delay="0"/>
                                          </p:stCondLst>
                                        </p:cTn>
                                        <p:tgtEl>
                                          <p:spTgt spid="72707">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2707" grpId="0" build="p"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FA8B93B8-47B5-427D-87A4-0E91D4F311A8}" type="datetime1">
              <a:rPr lang="en-US"/>
              <a:pPr/>
              <a:t>6/20/2023</a:t>
            </a:fld>
            <a:endParaRPr lang="en-US">
              <a:solidFill>
                <a:schemeClr val="tx1"/>
              </a:solidFill>
            </a:endParaRPr>
          </a:p>
        </p:txBody>
      </p:sp>
      <p:sp>
        <p:nvSpPr>
          <p:cNvPr id="75778" name="Rectangle 2"/>
          <p:cNvSpPr>
            <a:spLocks noGrp="1" noChangeArrowheads="1"/>
          </p:cNvSpPr>
          <p:nvPr>
            <p:ph type="title"/>
          </p:nvPr>
        </p:nvSpPr>
        <p:spPr>
          <a:ln/>
        </p:spPr>
        <p:txBody>
          <a:bodyPr/>
          <a:lstStyle/>
          <a:p>
            <a:pPr algn="l"/>
            <a:r>
              <a:rPr lang="en-US" dirty="0"/>
              <a:t>Modifying List Elements</a:t>
            </a:r>
          </a:p>
        </p:txBody>
      </p:sp>
      <p:sp>
        <p:nvSpPr>
          <p:cNvPr id="75779" name="Rectangle 3"/>
          <p:cNvSpPr>
            <a:spLocks noGrp="1" noChangeArrowheads="1"/>
          </p:cNvSpPr>
          <p:nvPr>
            <p:ph type="body" idx="1"/>
          </p:nvPr>
        </p:nvSpPr>
        <p:spPr>
          <a:ln/>
        </p:spPr>
        <p:txBody>
          <a:bodyPr/>
          <a:lstStyle/>
          <a:p>
            <a:r>
              <a:rPr lang="en-US" sz="2000"/>
              <a:t>By default, unordered lists (</a:t>
            </a:r>
            <a:r>
              <a:rPr lang="en-US" sz="2000">
                <a:latin typeface="Courier New" pitchFamily="49" charset="0"/>
              </a:rPr>
              <a:t>&lt;ul&gt;</a:t>
            </a:r>
            <a:r>
              <a:rPr lang="en-US" sz="2000"/>
              <a:t>) appear as bullets and ordered lists (</a:t>
            </a:r>
            <a:r>
              <a:rPr lang="en-US" sz="2000">
                <a:latin typeface="Courier New" pitchFamily="49" charset="0"/>
              </a:rPr>
              <a:t>&lt;ol&gt;</a:t>
            </a:r>
            <a:r>
              <a:rPr lang="en-US" sz="2000"/>
              <a:t>) appear as numbers in HTML.</a:t>
            </a:r>
          </a:p>
          <a:p>
            <a:r>
              <a:rPr lang="en-US" sz="2000"/>
              <a:t>Using CSS, you can modify how list items will appear:</a:t>
            </a:r>
          </a:p>
          <a:p>
            <a:pPr lvl="1"/>
            <a:r>
              <a:rPr lang="en-US" sz="1600"/>
              <a:t>Properties:</a:t>
            </a:r>
            <a:br>
              <a:rPr lang="en-US" sz="1600"/>
            </a:br>
            <a:r>
              <a:rPr lang="en-US" sz="1400">
                <a:solidFill>
                  <a:srgbClr val="9A0B09"/>
                </a:solidFill>
                <a:latin typeface="Courier New" pitchFamily="49" charset="0"/>
              </a:rPr>
              <a:t>list-style</a:t>
            </a:r>
            <a:r>
              <a:rPr lang="en-US" sz="1400"/>
              <a:t>,</a:t>
            </a:r>
            <a:r>
              <a:rPr lang="en-US" sz="1400">
                <a:solidFill>
                  <a:srgbClr val="9A0B09"/>
                </a:solidFill>
              </a:rPr>
              <a:t> </a:t>
            </a:r>
            <a:r>
              <a:rPr lang="en-US" sz="1400">
                <a:solidFill>
                  <a:srgbClr val="9A0B09"/>
                </a:solidFill>
                <a:latin typeface="Courier New" pitchFamily="49" charset="0"/>
              </a:rPr>
              <a:t>list-style-type</a:t>
            </a:r>
            <a:r>
              <a:rPr lang="en-US" sz="1400"/>
              <a:t>,</a:t>
            </a:r>
            <a:r>
              <a:rPr lang="en-US" sz="1400">
                <a:solidFill>
                  <a:srgbClr val="9A0B09"/>
                </a:solidFill>
              </a:rPr>
              <a:t> </a:t>
            </a:r>
            <a:r>
              <a:rPr lang="en-US" sz="1400">
                <a:solidFill>
                  <a:srgbClr val="9A0B09"/>
                </a:solidFill>
                <a:latin typeface="Courier New" pitchFamily="49" charset="0"/>
              </a:rPr>
              <a:t>list-style-image</a:t>
            </a:r>
            <a:r>
              <a:rPr lang="en-US" sz="1400"/>
              <a:t>,</a:t>
            </a:r>
            <a:r>
              <a:rPr lang="en-US" sz="1400">
                <a:solidFill>
                  <a:srgbClr val="9A0B09"/>
                </a:solidFill>
              </a:rPr>
              <a:t> </a:t>
            </a:r>
            <a:r>
              <a:rPr lang="en-US" sz="1400">
                <a:solidFill>
                  <a:srgbClr val="9A0B09"/>
                </a:solidFill>
                <a:latin typeface="Courier New" pitchFamily="49" charset="0"/>
              </a:rPr>
              <a:t>list-style-position</a:t>
            </a:r>
          </a:p>
          <a:p>
            <a:pPr lvl="1"/>
            <a:r>
              <a:rPr lang="en-US" sz="1600"/>
              <a:t>Values:</a:t>
            </a:r>
            <a:br>
              <a:rPr lang="en-US" sz="1600"/>
            </a:br>
            <a:r>
              <a:rPr lang="en-US" sz="1400">
                <a:solidFill>
                  <a:srgbClr val="9A0B09"/>
                </a:solidFill>
                <a:latin typeface="Courier New" pitchFamily="49" charset="0"/>
              </a:rPr>
              <a:t>disc</a:t>
            </a:r>
            <a:r>
              <a:rPr lang="en-US" sz="1400"/>
              <a:t>,</a:t>
            </a:r>
            <a:r>
              <a:rPr lang="en-US" sz="1400">
                <a:solidFill>
                  <a:srgbClr val="9A0B09"/>
                </a:solidFill>
              </a:rPr>
              <a:t> </a:t>
            </a:r>
            <a:r>
              <a:rPr lang="en-US" sz="1400">
                <a:solidFill>
                  <a:srgbClr val="9A0B09"/>
                </a:solidFill>
                <a:latin typeface="Courier New" pitchFamily="49" charset="0"/>
              </a:rPr>
              <a:t>circle</a:t>
            </a:r>
            <a:r>
              <a:rPr lang="en-US" sz="1400"/>
              <a:t>,</a:t>
            </a:r>
            <a:r>
              <a:rPr lang="en-US" sz="1400">
                <a:solidFill>
                  <a:srgbClr val="9A0B09"/>
                </a:solidFill>
              </a:rPr>
              <a:t> </a:t>
            </a:r>
            <a:r>
              <a:rPr lang="en-US" sz="1400">
                <a:solidFill>
                  <a:srgbClr val="9A0B09"/>
                </a:solidFill>
                <a:latin typeface="Courier New" pitchFamily="49" charset="0"/>
              </a:rPr>
              <a:t>square</a:t>
            </a:r>
            <a:r>
              <a:rPr lang="en-US" sz="1400"/>
              <a:t>,</a:t>
            </a:r>
            <a:r>
              <a:rPr lang="en-US" sz="1400">
                <a:solidFill>
                  <a:srgbClr val="9A0B09"/>
                </a:solidFill>
              </a:rPr>
              <a:t> </a:t>
            </a:r>
            <a:r>
              <a:rPr lang="en-US" sz="1400">
                <a:solidFill>
                  <a:srgbClr val="9A0B09"/>
                </a:solidFill>
                <a:latin typeface="Courier New" pitchFamily="49" charset="0"/>
              </a:rPr>
              <a:t>decimal</a:t>
            </a:r>
            <a:r>
              <a:rPr lang="en-US" sz="1400"/>
              <a:t>,</a:t>
            </a:r>
            <a:r>
              <a:rPr lang="en-US" sz="1400">
                <a:solidFill>
                  <a:srgbClr val="9A0B09"/>
                </a:solidFill>
              </a:rPr>
              <a:t> </a:t>
            </a:r>
            <a:r>
              <a:rPr lang="en-US" sz="1400">
                <a:solidFill>
                  <a:srgbClr val="9A0B09"/>
                </a:solidFill>
                <a:latin typeface="Courier New" pitchFamily="49" charset="0"/>
              </a:rPr>
              <a:t>decimal-leading-zero</a:t>
            </a:r>
            <a:r>
              <a:rPr lang="en-US" sz="1400"/>
              <a:t>,</a:t>
            </a:r>
            <a:r>
              <a:rPr lang="en-US" sz="1400">
                <a:solidFill>
                  <a:srgbClr val="9A0B09"/>
                </a:solidFill>
              </a:rPr>
              <a:t> </a:t>
            </a:r>
            <a:r>
              <a:rPr lang="en-US" sz="1400">
                <a:solidFill>
                  <a:srgbClr val="9A0B09"/>
                </a:solidFill>
                <a:latin typeface="Courier New" pitchFamily="49" charset="0"/>
              </a:rPr>
              <a:t>lower-roman</a:t>
            </a:r>
            <a:r>
              <a:rPr lang="en-US" sz="1400"/>
              <a:t>,</a:t>
            </a:r>
            <a:r>
              <a:rPr lang="en-US" sz="1400">
                <a:solidFill>
                  <a:srgbClr val="9A0B09"/>
                </a:solidFill>
              </a:rPr>
              <a:t> </a:t>
            </a:r>
            <a:r>
              <a:rPr lang="en-US" sz="1400">
                <a:solidFill>
                  <a:srgbClr val="9A0B09"/>
                </a:solidFill>
                <a:latin typeface="Courier New" pitchFamily="49" charset="0"/>
              </a:rPr>
              <a:t>upper-roman</a:t>
            </a:r>
            <a:r>
              <a:rPr lang="en-US" sz="1400"/>
              <a:t>,</a:t>
            </a:r>
            <a:r>
              <a:rPr lang="en-US" sz="1400">
                <a:solidFill>
                  <a:srgbClr val="9A0B09"/>
                </a:solidFill>
              </a:rPr>
              <a:t> </a:t>
            </a:r>
            <a:r>
              <a:rPr lang="en-US" sz="1400">
                <a:solidFill>
                  <a:srgbClr val="9A0B09"/>
                </a:solidFill>
                <a:latin typeface="Courier New" pitchFamily="49" charset="0"/>
              </a:rPr>
              <a:t>lower-alpha</a:t>
            </a:r>
            <a:r>
              <a:rPr lang="en-US" sz="1400"/>
              <a:t>,</a:t>
            </a:r>
            <a:r>
              <a:rPr lang="en-US" sz="1400">
                <a:solidFill>
                  <a:srgbClr val="9A0B09"/>
                </a:solidFill>
              </a:rPr>
              <a:t> </a:t>
            </a:r>
            <a:r>
              <a:rPr lang="en-US" sz="1400">
                <a:solidFill>
                  <a:srgbClr val="9A0B09"/>
                </a:solidFill>
                <a:latin typeface="Courier New" pitchFamily="49" charset="0"/>
              </a:rPr>
              <a:t>upper-alpha</a:t>
            </a:r>
            <a:r>
              <a:rPr lang="en-US" sz="1400"/>
              <a:t>,</a:t>
            </a:r>
            <a:r>
              <a:rPr lang="en-US" sz="1400">
                <a:solidFill>
                  <a:srgbClr val="9A0B09"/>
                </a:solidFill>
              </a:rPr>
              <a:t> </a:t>
            </a:r>
            <a:r>
              <a:rPr lang="en-US" sz="1400">
                <a:solidFill>
                  <a:srgbClr val="9A0B09"/>
                </a:solidFill>
                <a:latin typeface="Courier New" pitchFamily="49" charset="0"/>
              </a:rPr>
              <a:t>lower-greek</a:t>
            </a:r>
            <a:r>
              <a:rPr lang="en-US" sz="1400"/>
              <a:t>,</a:t>
            </a:r>
            <a:r>
              <a:rPr lang="en-US" sz="1400">
                <a:solidFill>
                  <a:srgbClr val="9A0B09"/>
                </a:solidFill>
              </a:rPr>
              <a:t> </a:t>
            </a:r>
            <a:r>
              <a:rPr lang="en-US" sz="1400">
                <a:solidFill>
                  <a:srgbClr val="9A0B09"/>
                </a:solidFill>
                <a:latin typeface="Courier New" pitchFamily="49" charset="0"/>
              </a:rPr>
              <a:t>lower-latin</a:t>
            </a:r>
            <a:r>
              <a:rPr lang="en-US" sz="1400"/>
              <a:t>,</a:t>
            </a:r>
            <a:r>
              <a:rPr lang="en-US" sz="1400">
                <a:solidFill>
                  <a:srgbClr val="9A0B09"/>
                </a:solidFill>
              </a:rPr>
              <a:t> </a:t>
            </a:r>
            <a:r>
              <a:rPr lang="en-US" sz="1400">
                <a:solidFill>
                  <a:srgbClr val="9A0B09"/>
                </a:solidFill>
                <a:latin typeface="Courier New" pitchFamily="49" charset="0"/>
              </a:rPr>
              <a:t>upper-latin</a:t>
            </a:r>
            <a:r>
              <a:rPr lang="en-US" sz="1400"/>
              <a:t>,</a:t>
            </a:r>
            <a:r>
              <a:rPr lang="en-US" sz="1400">
                <a:solidFill>
                  <a:srgbClr val="9A0B09"/>
                </a:solidFill>
              </a:rPr>
              <a:t> </a:t>
            </a:r>
            <a:r>
              <a:rPr lang="en-US" sz="1400">
                <a:solidFill>
                  <a:srgbClr val="9A0B09"/>
                </a:solidFill>
                <a:latin typeface="Courier New" pitchFamily="49" charset="0"/>
              </a:rPr>
              <a:t>hebrew</a:t>
            </a:r>
            <a:r>
              <a:rPr lang="en-US" sz="1400"/>
              <a:t>,</a:t>
            </a:r>
            <a:r>
              <a:rPr lang="en-US" sz="1400">
                <a:solidFill>
                  <a:srgbClr val="9A0B09"/>
                </a:solidFill>
              </a:rPr>
              <a:t> </a:t>
            </a:r>
            <a:r>
              <a:rPr lang="en-US" sz="1400">
                <a:solidFill>
                  <a:srgbClr val="9A0B09"/>
                </a:solidFill>
                <a:latin typeface="Courier New" pitchFamily="49" charset="0"/>
              </a:rPr>
              <a:t>armenian</a:t>
            </a:r>
            <a:r>
              <a:rPr lang="en-US" sz="1400"/>
              <a:t>,</a:t>
            </a:r>
            <a:r>
              <a:rPr lang="en-US" sz="1400">
                <a:solidFill>
                  <a:srgbClr val="9A0B09"/>
                </a:solidFill>
              </a:rPr>
              <a:t> </a:t>
            </a:r>
            <a:r>
              <a:rPr lang="en-US" sz="1400">
                <a:solidFill>
                  <a:srgbClr val="9A0B09"/>
                </a:solidFill>
                <a:latin typeface="Courier New" pitchFamily="49" charset="0"/>
              </a:rPr>
              <a:t>georgian</a:t>
            </a:r>
            <a:r>
              <a:rPr lang="en-US" sz="1400"/>
              <a:t>,</a:t>
            </a:r>
            <a:r>
              <a:rPr lang="en-US" sz="1400">
                <a:solidFill>
                  <a:srgbClr val="9A0B09"/>
                </a:solidFill>
              </a:rPr>
              <a:t> </a:t>
            </a:r>
            <a:r>
              <a:rPr lang="en-US" sz="1400">
                <a:solidFill>
                  <a:srgbClr val="9A0B09"/>
                </a:solidFill>
                <a:latin typeface="Courier New" pitchFamily="49" charset="0"/>
              </a:rPr>
              <a:t>cjk-ideographic</a:t>
            </a:r>
            <a:r>
              <a:rPr lang="en-US" sz="1400"/>
              <a:t>,</a:t>
            </a:r>
            <a:r>
              <a:rPr lang="en-US" sz="1400">
                <a:solidFill>
                  <a:srgbClr val="9A0B09"/>
                </a:solidFill>
              </a:rPr>
              <a:t> </a:t>
            </a:r>
            <a:r>
              <a:rPr lang="en-US" sz="1400">
                <a:solidFill>
                  <a:srgbClr val="9A0B09"/>
                </a:solidFill>
                <a:latin typeface="Courier New" pitchFamily="49" charset="0"/>
              </a:rPr>
              <a:t>hiragana</a:t>
            </a:r>
            <a:r>
              <a:rPr lang="en-US" sz="1400"/>
              <a:t>,</a:t>
            </a:r>
            <a:r>
              <a:rPr lang="en-US" sz="1400">
                <a:solidFill>
                  <a:srgbClr val="9A0B09"/>
                </a:solidFill>
              </a:rPr>
              <a:t> </a:t>
            </a:r>
            <a:r>
              <a:rPr lang="en-US" sz="1400">
                <a:solidFill>
                  <a:srgbClr val="9A0B09"/>
                </a:solidFill>
                <a:latin typeface="Courier New" pitchFamily="49" charset="0"/>
              </a:rPr>
              <a:t>katakana</a:t>
            </a:r>
            <a:r>
              <a:rPr lang="en-US" sz="1400"/>
              <a:t>,</a:t>
            </a:r>
            <a:r>
              <a:rPr lang="en-US" sz="1400">
                <a:solidFill>
                  <a:srgbClr val="9A0B09"/>
                </a:solidFill>
              </a:rPr>
              <a:t> </a:t>
            </a:r>
            <a:r>
              <a:rPr lang="en-US" sz="1400">
                <a:solidFill>
                  <a:srgbClr val="9A0B09"/>
                </a:solidFill>
                <a:latin typeface="Courier New" pitchFamily="49" charset="0"/>
              </a:rPr>
              <a:t>hiragana-iroha</a:t>
            </a:r>
            <a:r>
              <a:rPr lang="en-US" sz="1400"/>
              <a:t>,</a:t>
            </a:r>
            <a:r>
              <a:rPr lang="en-US" sz="1400">
                <a:solidFill>
                  <a:srgbClr val="9A0B09"/>
                </a:solidFill>
              </a:rPr>
              <a:t> </a:t>
            </a:r>
            <a:r>
              <a:rPr lang="en-US" sz="1400">
                <a:solidFill>
                  <a:srgbClr val="9A0B09"/>
                </a:solidFill>
                <a:latin typeface="Courier New" pitchFamily="49" charset="0"/>
              </a:rPr>
              <a:t>katakana-iroha</a:t>
            </a:r>
            <a:r>
              <a:rPr lang="en-US" sz="1400"/>
              <a:t>,</a:t>
            </a:r>
            <a:r>
              <a:rPr lang="en-US" sz="1400">
                <a:solidFill>
                  <a:srgbClr val="9A0B09"/>
                </a:solidFill>
              </a:rPr>
              <a:t> </a:t>
            </a:r>
            <a:r>
              <a:rPr lang="en-US" sz="1400">
                <a:solidFill>
                  <a:srgbClr val="9A0B09"/>
                </a:solidFill>
                <a:latin typeface="Courier New" pitchFamily="49" charset="0"/>
              </a:rPr>
              <a:t>none</a:t>
            </a:r>
            <a:r>
              <a:rPr lang="en-US" sz="1400"/>
              <a:t>,</a:t>
            </a:r>
            <a:r>
              <a:rPr lang="en-US" sz="1400">
                <a:solidFill>
                  <a:srgbClr val="9A0B09"/>
                </a:solidFill>
              </a:rPr>
              <a:t> </a:t>
            </a:r>
            <a:r>
              <a:rPr lang="en-US" sz="1400">
                <a:solidFill>
                  <a:srgbClr val="9A0B09"/>
                </a:solidFill>
                <a:latin typeface="Courier New" pitchFamily="49" charset="0"/>
              </a:rPr>
              <a:t>url("graphic.gif")</a:t>
            </a:r>
          </a:p>
          <a:p>
            <a:r>
              <a:rPr lang="en-US" sz="2000"/>
              <a:t>Examples:</a:t>
            </a:r>
            <a:br>
              <a:rPr lang="en-US" sz="2000"/>
            </a:br>
            <a:r>
              <a:rPr lang="en-US" sz="2000">
                <a:solidFill>
                  <a:srgbClr val="9A0B09"/>
                </a:solidFill>
                <a:latin typeface="Courier New" pitchFamily="49" charset="0"/>
              </a:rPr>
              <a:t>ul { list-style: disc; }</a:t>
            </a:r>
            <a:br>
              <a:rPr lang="en-US" sz="2000">
                <a:solidFill>
                  <a:srgbClr val="9A0B09"/>
                </a:solidFill>
                <a:latin typeface="Courier New" pitchFamily="49" charset="0"/>
              </a:rPr>
            </a:br>
            <a:r>
              <a:rPr lang="en-US" sz="2000">
                <a:solidFill>
                  <a:srgbClr val="9A0B09"/>
                </a:solidFill>
                <a:latin typeface="Courier New" pitchFamily="49" charset="0"/>
              </a:rPr>
              <a:t>ol { list-style: upper-roman;}</a:t>
            </a:r>
            <a:br>
              <a:rPr lang="en-US" sz="2000">
                <a:solidFill>
                  <a:srgbClr val="9A0B09"/>
                </a:solidFill>
                <a:latin typeface="Courier New" pitchFamily="49" charset="0"/>
              </a:rPr>
            </a:br>
            <a:r>
              <a:rPr lang="en-US" sz="2000">
                <a:solidFill>
                  <a:srgbClr val="9A0B09"/>
                </a:solidFill>
                <a:latin typeface="Courier New" pitchFamily="49" charset="0"/>
              </a:rPr>
              <a:t>li { list-style: url("blackball.gif");}</a:t>
            </a:r>
            <a:br>
              <a:rPr lang="en-US" sz="2000">
                <a:solidFill>
                  <a:srgbClr val="9A0B09"/>
                </a:solidFill>
                <a:latin typeface="Courier New" pitchFamily="49" charset="0"/>
              </a:rPr>
            </a:br>
            <a:r>
              <a:rPr lang="en-US" sz="2000">
                <a:solidFill>
                  <a:srgbClr val="9A0B09"/>
                </a:solidFill>
                <a:latin typeface="Courier New" pitchFamily="49" charset="0"/>
              </a:rPr>
              <a:t>ul li { list-style-position: inside;}</a:t>
            </a:r>
          </a:p>
        </p:txBody>
      </p:sp>
      <p:pic>
        <p:nvPicPr>
          <p:cNvPr id="7" name="Picture 2" descr="RIMT University">
            <a:extLst>
              <a:ext uri="{FF2B5EF4-FFF2-40B4-BE49-F238E27FC236}">
                <a16:creationId xmlns:a16="http://schemas.microsoft.com/office/drawing/2014/main" xmlns="" id="{B4E8E784-8F2B-A840-A113-9AC4CAE3D8DB}"/>
              </a:ext>
            </a:extLst>
          </p:cNvPr>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7173803" y="0"/>
            <a:ext cx="1970197" cy="895350"/>
          </a:xfrm>
          <a:prstGeom prst="rect">
            <a:avLst/>
          </a:prstGeom>
          <a:noFill/>
          <a:extLst>
            <a:ext uri="{909E8E84-426E-40DD-AFC4-6F175D3DCCD1}">
              <a14:hiddenFill xmlns="" xmlns:a14="http://schemas.microsoft.com/office/drawing/2010/main">
                <a:solidFill>
                  <a:srgbClr val="FFFFFF"/>
                </a:solidFill>
              </a14:hiddenFill>
            </a:ext>
          </a:extLst>
        </p:spPr>
      </p:pic>
      <p:sp>
        <p:nvSpPr>
          <p:cNvPr id="8" name="Rectangle 7">
            <a:extLst>
              <a:ext uri="{FF2B5EF4-FFF2-40B4-BE49-F238E27FC236}">
                <a16:creationId xmlns="" xmlns:a16="http://schemas.microsoft.com/office/drawing/2014/main" id="{04C86E98-25B0-4342-9987-EF3973486A7D}"/>
              </a:ext>
            </a:extLst>
          </p:cNvPr>
          <p:cNvSpPr/>
          <p:nvPr/>
        </p:nvSpPr>
        <p:spPr>
          <a:xfrm>
            <a:off x="0" y="6492875"/>
            <a:ext cx="47244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600" b="1" dirty="0" smtClean="0">
                <a:ln w="22225">
                  <a:noFill/>
                  <a:prstDash val="solid"/>
                </a:ln>
                <a:solidFill>
                  <a:schemeClr val="bg1"/>
                </a:solidFill>
              </a:rPr>
              <a:t>education for life                   www.rimt.ac.in</a:t>
            </a:r>
            <a:endParaRPr lang="en-GB" sz="1400" b="1" dirty="0">
              <a:ln w="22225">
                <a:noFill/>
                <a:prstDash val="solid"/>
              </a:ln>
              <a:solidFill>
                <a:schemeClr val="bg1"/>
              </a:solidFill>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AEB15692-2F07-43CC-BAA5-BE7E66387124}" type="datetime1">
              <a:rPr lang="en-US"/>
              <a:pPr/>
              <a:t>6/20/2023</a:t>
            </a:fld>
            <a:endParaRPr lang="en-US">
              <a:solidFill>
                <a:schemeClr val="tx1"/>
              </a:solidFill>
            </a:endParaRPr>
          </a:p>
        </p:txBody>
      </p:sp>
      <p:sp>
        <p:nvSpPr>
          <p:cNvPr id="19458" name="Rectangle 2"/>
          <p:cNvSpPr>
            <a:spLocks noGrp="1" noChangeArrowheads="1"/>
          </p:cNvSpPr>
          <p:nvPr>
            <p:ph type="title"/>
          </p:nvPr>
        </p:nvSpPr>
        <p:spPr>
          <a:ln/>
        </p:spPr>
        <p:txBody>
          <a:bodyPr/>
          <a:lstStyle/>
          <a:p>
            <a:r>
              <a:rPr lang="en-US"/>
              <a:t>Resources</a:t>
            </a:r>
          </a:p>
        </p:txBody>
      </p:sp>
      <p:sp>
        <p:nvSpPr>
          <p:cNvPr id="19459" name="Rectangle 3"/>
          <p:cNvSpPr>
            <a:spLocks noGrp="1" noChangeArrowheads="1"/>
          </p:cNvSpPr>
          <p:nvPr>
            <p:ph type="body" idx="1"/>
          </p:nvPr>
        </p:nvSpPr>
        <p:spPr>
          <a:ln/>
        </p:spPr>
        <p:txBody>
          <a:bodyPr>
            <a:normAutofit lnSpcReduction="10000"/>
          </a:bodyPr>
          <a:lstStyle/>
          <a:p>
            <a:pPr>
              <a:lnSpc>
                <a:spcPct val="80000"/>
              </a:lnSpc>
              <a:spcBef>
                <a:spcPct val="15000"/>
              </a:spcBef>
              <a:spcAft>
                <a:spcPct val="20000"/>
              </a:spcAft>
            </a:pPr>
            <a:r>
              <a:rPr lang="en-US" sz="1200"/>
              <a:t>A List Apart – articles on practical issues and suggestions for working with CSS correctly</a:t>
            </a:r>
            <a:br>
              <a:rPr lang="en-US" sz="1200"/>
            </a:br>
            <a:r>
              <a:rPr lang="en-US" sz="1200"/>
              <a:t>	</a:t>
            </a:r>
            <a:r>
              <a:rPr lang="en-US" sz="1200">
                <a:latin typeface="Courier New" pitchFamily="49" charset="0"/>
              </a:rPr>
              <a:t>http://www.alistapart.com/topics/code/css</a:t>
            </a:r>
          </a:p>
          <a:p>
            <a:pPr>
              <a:lnSpc>
                <a:spcPct val="80000"/>
              </a:lnSpc>
              <a:spcBef>
                <a:spcPct val="15000"/>
              </a:spcBef>
              <a:spcAft>
                <a:spcPct val="20000"/>
              </a:spcAft>
            </a:pPr>
            <a:r>
              <a:rPr lang="en-US" sz="1200"/>
              <a:t>Example XHTML Pages, with and without the CSS Style Sheet:</a:t>
            </a:r>
            <a:br>
              <a:rPr lang="en-US" sz="1200"/>
            </a:br>
            <a:r>
              <a:rPr lang="en-US" sz="1200"/>
              <a:t>	</a:t>
            </a:r>
            <a:r>
              <a:rPr lang="en-US" sz="1200">
                <a:latin typeface="Courier New" pitchFamily="49" charset="0"/>
              </a:rPr>
              <a:t>http://techbriefings.stanford.edu/web_standards/example1.html</a:t>
            </a:r>
            <a:r>
              <a:rPr lang="en-US" sz="1200"/>
              <a:t>	</a:t>
            </a:r>
            <a:r>
              <a:rPr lang="en-US" sz="1200">
                <a:latin typeface="Courier New" pitchFamily="49" charset="0"/>
              </a:rPr>
              <a:t>http://techbriefings.stanford.edu/web_standards/example2.html</a:t>
            </a:r>
            <a:r>
              <a:rPr lang="en-US" sz="1200"/>
              <a:t> 	</a:t>
            </a:r>
            <a:r>
              <a:rPr lang="en-US" sz="1200">
                <a:latin typeface="Courier New" pitchFamily="49" charset="0"/>
              </a:rPr>
              <a:t>http://techbriefings.stanford.edu/web_standards/example.css</a:t>
            </a:r>
            <a:r>
              <a:rPr lang="en-US" sz="1200"/>
              <a:t> </a:t>
            </a:r>
          </a:p>
          <a:p>
            <a:pPr>
              <a:lnSpc>
                <a:spcPct val="80000"/>
              </a:lnSpc>
              <a:spcBef>
                <a:spcPct val="15000"/>
              </a:spcBef>
              <a:spcAft>
                <a:spcPct val="20000"/>
              </a:spcAft>
            </a:pPr>
            <a:r>
              <a:rPr lang="en-US" altLang="en-US" sz="1200"/>
              <a:t>The </a:t>
            </a:r>
            <a:r>
              <a:rPr lang="en-US" altLang="en-US" sz="1200" i="1"/>
              <a:t>CSS Zen Garden</a:t>
            </a:r>
            <a:r>
              <a:rPr lang="en-US" altLang="en-US" sz="1200"/>
              <a:t> shows some of the most advanced uses of CSS:  	</a:t>
            </a:r>
            <a:r>
              <a:rPr lang="en-US" altLang="en-US" sz="1200">
                <a:latin typeface="Courier New" pitchFamily="49" charset="0"/>
              </a:rPr>
              <a:t>http://www.csszengarden.com/</a:t>
            </a:r>
          </a:p>
          <a:p>
            <a:pPr>
              <a:lnSpc>
                <a:spcPct val="80000"/>
              </a:lnSpc>
              <a:spcBef>
                <a:spcPct val="15000"/>
              </a:spcBef>
              <a:spcAft>
                <a:spcPct val="20000"/>
              </a:spcAft>
            </a:pPr>
            <a:r>
              <a:rPr lang="en-US" sz="1200" i="1"/>
              <a:t>CSS in the real world: ajc.com's 'News Break':  	</a:t>
            </a:r>
            <a:r>
              <a:rPr lang="en-US" sz="1200">
                <a:latin typeface="Courier New" pitchFamily="49" charset="0"/>
              </a:rPr>
              <a:t>http://www.holovaty.com/blog/archive/2002/09/28/2340</a:t>
            </a:r>
          </a:p>
          <a:p>
            <a:pPr>
              <a:lnSpc>
                <a:spcPct val="80000"/>
              </a:lnSpc>
              <a:spcBef>
                <a:spcPct val="15000"/>
              </a:spcBef>
              <a:spcAft>
                <a:spcPct val="20000"/>
              </a:spcAft>
            </a:pPr>
            <a:r>
              <a:rPr lang="en-US" sz="1200"/>
              <a:t>Microsoft's CSS Information:  	</a:t>
            </a:r>
            <a:r>
              <a:rPr lang="en-US" sz="1200">
                <a:latin typeface="Courier New" pitchFamily="49" charset="0"/>
              </a:rPr>
              <a:t>http://msdn.microsoft.com/workshop/author/css/reference/attributes.asp</a:t>
            </a:r>
            <a:r>
              <a:rPr lang="en-US" sz="1200"/>
              <a:t> </a:t>
            </a:r>
          </a:p>
          <a:p>
            <a:pPr>
              <a:lnSpc>
                <a:spcPct val="80000"/>
              </a:lnSpc>
              <a:spcBef>
                <a:spcPct val="15000"/>
              </a:spcBef>
              <a:spcAft>
                <a:spcPct val="20000"/>
              </a:spcAft>
            </a:pPr>
            <a:r>
              <a:rPr lang="en-US" sz="1200"/>
              <a:t>Microsoft's Style Sheet Demonstrations:  	</a:t>
            </a:r>
            <a:r>
              <a:rPr lang="en-US" sz="1200">
                <a:latin typeface="Courier New" pitchFamily="49" charset="0"/>
              </a:rPr>
              <a:t>http://www.microsoft.com/typography/css/gallery/extract1.htm</a:t>
            </a:r>
            <a:r>
              <a:rPr lang="en-US" sz="1200"/>
              <a:t> 	</a:t>
            </a:r>
            <a:r>
              <a:rPr lang="en-US" sz="1200">
                <a:latin typeface="Courier New" pitchFamily="49" charset="0"/>
              </a:rPr>
              <a:t>http://www.microsoft.com/typography/css/gallery/slide1.htm</a:t>
            </a:r>
            <a:r>
              <a:rPr lang="en-US" sz="1200"/>
              <a:t> </a:t>
            </a:r>
          </a:p>
          <a:p>
            <a:pPr>
              <a:lnSpc>
                <a:spcPct val="80000"/>
              </a:lnSpc>
              <a:spcBef>
                <a:spcPct val="15000"/>
              </a:spcBef>
              <a:spcAft>
                <a:spcPct val="20000"/>
              </a:spcAft>
            </a:pPr>
            <a:r>
              <a:rPr lang="en-US" sz="1200"/>
              <a:t>W3C Style Examples</a:t>
            </a:r>
            <a:br>
              <a:rPr lang="en-US" sz="1200"/>
            </a:br>
            <a:r>
              <a:rPr lang="en-US" sz="1200"/>
              <a:t>	</a:t>
            </a:r>
            <a:r>
              <a:rPr lang="en-US" sz="1200">
                <a:latin typeface="Courier New" pitchFamily="49" charset="0"/>
              </a:rPr>
              <a:t>http://www.w3.org/Style/Examples/007</a:t>
            </a:r>
          </a:p>
          <a:p>
            <a:pPr>
              <a:lnSpc>
                <a:spcPct val="80000"/>
              </a:lnSpc>
              <a:spcBef>
                <a:spcPct val="15000"/>
              </a:spcBef>
              <a:spcAft>
                <a:spcPct val="20000"/>
              </a:spcAft>
            </a:pPr>
            <a:r>
              <a:rPr lang="en-US" sz="1200"/>
              <a:t>W3C CSS 2.1 Specifications:</a:t>
            </a:r>
            <a:br>
              <a:rPr lang="en-US" sz="1200"/>
            </a:br>
            <a:r>
              <a:rPr lang="en-US" sz="1200"/>
              <a:t>	</a:t>
            </a:r>
            <a:r>
              <a:rPr lang="en-US" sz="1200">
                <a:latin typeface="Courier New" pitchFamily="49" charset="0"/>
              </a:rPr>
              <a:t>http://www.w3.org/TR/CSS21/</a:t>
            </a:r>
          </a:p>
          <a:p>
            <a:pPr>
              <a:lnSpc>
                <a:spcPct val="80000"/>
              </a:lnSpc>
              <a:spcBef>
                <a:spcPct val="15000"/>
              </a:spcBef>
              <a:spcAft>
                <a:spcPct val="20000"/>
              </a:spcAft>
            </a:pPr>
            <a:r>
              <a:rPr lang="en-US" sz="1200"/>
              <a:t>W3Schools CSS Tutorial:</a:t>
            </a:r>
            <a:r>
              <a:rPr lang="en-US" sz="1200">
                <a:latin typeface="Courier New" pitchFamily="49" charset="0"/>
              </a:rPr>
              <a:t/>
            </a:r>
            <a:br>
              <a:rPr lang="en-US" sz="1200">
                <a:latin typeface="Courier New" pitchFamily="49" charset="0"/>
              </a:rPr>
            </a:br>
            <a:r>
              <a:rPr lang="en-US" sz="1200">
                <a:latin typeface="Courier New" pitchFamily="49" charset="0"/>
              </a:rPr>
              <a:t>	http://www.w3schools.com/css</a:t>
            </a:r>
          </a:p>
          <a:p>
            <a:pPr>
              <a:lnSpc>
                <a:spcPct val="80000"/>
              </a:lnSpc>
              <a:spcBef>
                <a:spcPct val="15000"/>
              </a:spcBef>
              <a:spcAft>
                <a:spcPct val="20000"/>
              </a:spcAft>
            </a:pPr>
            <a:r>
              <a:rPr lang="en-US" sz="1200"/>
              <a:t>W3Schools CSS Reference:</a:t>
            </a:r>
            <a:br>
              <a:rPr lang="en-US" sz="1200"/>
            </a:br>
            <a:r>
              <a:rPr lang="en-US" sz="1200">
                <a:latin typeface="Courier New" pitchFamily="49" charset="0"/>
              </a:rPr>
              <a:t>	http://www.w3schools.com/css/css_reference.asp</a:t>
            </a:r>
          </a:p>
          <a:p>
            <a:pPr>
              <a:lnSpc>
                <a:spcPct val="80000"/>
              </a:lnSpc>
              <a:spcBef>
                <a:spcPct val="15000"/>
              </a:spcBef>
              <a:spcAft>
                <a:spcPct val="20000"/>
              </a:spcAft>
            </a:pPr>
            <a:r>
              <a:rPr lang="en-US" sz="1200"/>
              <a:t>Webmonkey’s Cascading Style Sheet Guide:  	</a:t>
            </a:r>
            <a:br>
              <a:rPr lang="en-US" sz="1200"/>
            </a:br>
            <a:r>
              <a:rPr lang="en-US" sz="1200"/>
              <a:t>	</a:t>
            </a:r>
            <a:r>
              <a:rPr lang="en-US" sz="1200">
                <a:latin typeface="Courier New" pitchFamily="49" charset="0"/>
              </a:rPr>
              <a:t>http://www.webmonkey.com/reference/stylesheet_guide</a:t>
            </a:r>
            <a:r>
              <a:rPr lang="en-US" sz="1200"/>
              <a:t>/</a:t>
            </a:r>
          </a:p>
          <a:p>
            <a:pPr>
              <a:lnSpc>
                <a:spcPct val="80000"/>
              </a:lnSpc>
              <a:spcBef>
                <a:spcPct val="15000"/>
              </a:spcBef>
              <a:spcAft>
                <a:spcPct val="20000"/>
              </a:spcAft>
            </a:pPr>
            <a:r>
              <a:rPr lang="en-US" sz="1200"/>
              <a:t>Brian Wilson’s Cascading Style Sheet Reference Guide:  	</a:t>
            </a:r>
            <a:r>
              <a:rPr lang="en-US" sz="1200">
                <a:latin typeface="Courier New" pitchFamily="49" charset="0"/>
              </a:rPr>
              <a:t>http://www.blooberry.com/indexdot/css/index.html</a:t>
            </a:r>
            <a:r>
              <a:rPr lang="en-US" sz="1200"/>
              <a:t> </a:t>
            </a:r>
          </a:p>
        </p:txBody>
      </p:sp>
      <p:pic>
        <p:nvPicPr>
          <p:cNvPr id="7" name="Picture 2" descr="RIMT University">
            <a:extLst>
              <a:ext uri="{FF2B5EF4-FFF2-40B4-BE49-F238E27FC236}">
                <a16:creationId xmlns:a16="http://schemas.microsoft.com/office/drawing/2014/main" xmlns="" id="{B4E8E784-8F2B-A840-A113-9AC4CAE3D8DB}"/>
              </a:ext>
            </a:extLst>
          </p:cNvPr>
          <p:cNvPicPr>
            <a:picLocks noChangeAspect="1"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a:off x="7173803" y="0"/>
            <a:ext cx="1970197" cy="895350"/>
          </a:xfrm>
          <a:prstGeom prst="rect">
            <a:avLst/>
          </a:prstGeom>
          <a:noFill/>
          <a:extLst>
            <a:ext uri="{909E8E84-426E-40DD-AFC4-6F175D3DCCD1}">
              <a14:hiddenFill xmlns="" xmlns:a14="http://schemas.microsoft.com/office/drawing/2010/main">
                <a:solidFill>
                  <a:srgbClr val="FFFFFF"/>
                </a:solidFill>
              </a14:hiddenFill>
            </a:ext>
          </a:extLst>
        </p:spPr>
      </p:pic>
      <p:sp>
        <p:nvSpPr>
          <p:cNvPr id="8" name="Rectangle 7">
            <a:extLst>
              <a:ext uri="{FF2B5EF4-FFF2-40B4-BE49-F238E27FC236}">
                <a16:creationId xmlns="" xmlns:a16="http://schemas.microsoft.com/office/drawing/2014/main" id="{04C86E98-25B0-4342-9987-EF3973486A7D}"/>
              </a:ext>
            </a:extLst>
          </p:cNvPr>
          <p:cNvSpPr/>
          <p:nvPr/>
        </p:nvSpPr>
        <p:spPr>
          <a:xfrm>
            <a:off x="0" y="6492875"/>
            <a:ext cx="47244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600" b="1" dirty="0" smtClean="0">
                <a:ln w="22225">
                  <a:noFill/>
                  <a:prstDash val="solid"/>
                </a:ln>
                <a:solidFill>
                  <a:schemeClr val="bg1"/>
                </a:solidFill>
              </a:rPr>
              <a:t>education for life                   www.rimt.ac.in</a:t>
            </a:r>
            <a:endParaRPr lang="en-GB" sz="1400" b="1" dirty="0">
              <a:ln w="22225">
                <a:noFill/>
                <a:prstDash val="solid"/>
              </a:ln>
              <a:solidFill>
                <a:schemeClr val="bg1"/>
              </a:solidFill>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TotalTime>
  <Words>285</Words>
  <Application>Microsoft Office PowerPoint</Application>
  <PresentationFormat>On-screen Show (4:3)</PresentationFormat>
  <Paragraphs>53</Paragraphs>
  <Slides>5</Slides>
  <Notes>1</Notes>
  <HiddenSlides>0</HiddenSlides>
  <MMClips>0</MMClips>
  <ScaleCrop>false</ScaleCrop>
  <HeadingPairs>
    <vt:vector size="4" baseType="variant">
      <vt:variant>
        <vt:lpstr>Theme</vt:lpstr>
      </vt:variant>
      <vt:variant>
        <vt:i4>1</vt:i4>
      </vt:variant>
      <vt:variant>
        <vt:lpstr>Slide Titles</vt:lpstr>
      </vt:variant>
      <vt:variant>
        <vt:i4>5</vt:i4>
      </vt:variant>
    </vt:vector>
  </HeadingPairs>
  <TitlesOfParts>
    <vt:vector size="6" baseType="lpstr">
      <vt:lpstr>Office Theme</vt:lpstr>
      <vt:lpstr> Web Development/BTCS-2410</vt:lpstr>
      <vt:lpstr>Unit Measurements</vt:lpstr>
      <vt:lpstr>Font and Text Styling</vt:lpstr>
      <vt:lpstr>Modifying List Elements</vt:lpstr>
      <vt:lpstr>Resources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Web Development/BTCS-2410</dc:title>
  <dc:creator>Yogesh</dc:creator>
  <cp:lastModifiedBy>Yogesh</cp:lastModifiedBy>
  <cp:revision>2</cp:revision>
  <dcterms:created xsi:type="dcterms:W3CDTF">2023-06-20T06:21:41Z</dcterms:created>
  <dcterms:modified xsi:type="dcterms:W3CDTF">2023-06-20T07:58:24Z</dcterms:modified>
</cp:coreProperties>
</file>