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746" r:id="rId1"/>
  </p:sldMasterIdLst>
  <p:notesMasterIdLst>
    <p:notesMasterId r:id="rId28"/>
  </p:notesMasterIdLst>
  <p:handoutMasterIdLst>
    <p:handoutMasterId r:id="rId29"/>
  </p:handoutMasterIdLst>
  <p:sldIdLst>
    <p:sldId id="328" r:id="rId2"/>
    <p:sldId id="316" r:id="rId3"/>
    <p:sldId id="261" r:id="rId4"/>
    <p:sldId id="322" r:id="rId5"/>
    <p:sldId id="262" r:id="rId6"/>
    <p:sldId id="263" r:id="rId7"/>
    <p:sldId id="265" r:id="rId8"/>
    <p:sldId id="268" r:id="rId9"/>
    <p:sldId id="269" r:id="rId10"/>
    <p:sldId id="272" r:id="rId11"/>
    <p:sldId id="273" r:id="rId12"/>
    <p:sldId id="274" r:id="rId13"/>
    <p:sldId id="276" r:id="rId14"/>
    <p:sldId id="281" r:id="rId15"/>
    <p:sldId id="282" r:id="rId16"/>
    <p:sldId id="323" r:id="rId17"/>
    <p:sldId id="295" r:id="rId18"/>
    <p:sldId id="299" r:id="rId19"/>
    <p:sldId id="300" r:id="rId20"/>
    <p:sldId id="305" r:id="rId21"/>
    <p:sldId id="306" r:id="rId22"/>
    <p:sldId id="307" r:id="rId23"/>
    <p:sldId id="310" r:id="rId24"/>
    <p:sldId id="325" r:id="rId25"/>
    <p:sldId id="327" r:id="rId26"/>
    <p:sldId id="326" r:id="rId27"/>
  </p:sldIdLst>
  <p:sldSz cx="13716000" cy="9144000"/>
  <p:notesSz cx="6997700" cy="92837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charset="0"/>
        <a:ea typeface="ＭＳ Ｐゴシック" charset="-128"/>
        <a:cs typeface="+mn-cs"/>
      </a:defRPr>
    </a:lvl1pPr>
    <a:lvl2pPr marL="652365" indent="-195233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charset="0"/>
        <a:ea typeface="ＭＳ Ｐゴシック" charset="-128"/>
        <a:cs typeface="+mn-cs"/>
      </a:defRPr>
    </a:lvl2pPr>
    <a:lvl3pPr marL="1304730" indent="-390466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charset="0"/>
        <a:ea typeface="ＭＳ Ｐゴシック" charset="-128"/>
        <a:cs typeface="+mn-cs"/>
      </a:defRPr>
    </a:lvl3pPr>
    <a:lvl4pPr marL="1958683" indent="-587286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charset="0"/>
        <a:ea typeface="ＭＳ Ｐゴシック" charset="-128"/>
        <a:cs typeface="+mn-cs"/>
      </a:defRPr>
    </a:lvl4pPr>
    <a:lvl5pPr marL="2611048" indent="-782519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charset="0"/>
        <a:ea typeface="ＭＳ Ｐゴシック" charset="-128"/>
        <a:cs typeface="+mn-cs"/>
      </a:defRPr>
    </a:lvl5pPr>
    <a:lvl6pPr marL="2285657" algn="l" defTabSz="914263" rtl="0" eaLnBrk="1" latinLnBrk="0" hangingPunct="1">
      <a:defRPr kern="1200">
        <a:solidFill>
          <a:schemeClr val="tx1"/>
        </a:solidFill>
        <a:latin typeface="Verdana" charset="0"/>
        <a:ea typeface="ＭＳ Ｐゴシック" charset="-128"/>
        <a:cs typeface="+mn-cs"/>
      </a:defRPr>
    </a:lvl6pPr>
    <a:lvl7pPr marL="2742789" algn="l" defTabSz="914263" rtl="0" eaLnBrk="1" latinLnBrk="0" hangingPunct="1">
      <a:defRPr kern="1200">
        <a:solidFill>
          <a:schemeClr val="tx1"/>
        </a:solidFill>
        <a:latin typeface="Verdana" charset="0"/>
        <a:ea typeface="ＭＳ Ｐゴシック" charset="-128"/>
        <a:cs typeface="+mn-cs"/>
      </a:defRPr>
    </a:lvl7pPr>
    <a:lvl8pPr marL="3199920" algn="l" defTabSz="914263" rtl="0" eaLnBrk="1" latinLnBrk="0" hangingPunct="1">
      <a:defRPr kern="1200">
        <a:solidFill>
          <a:schemeClr val="tx1"/>
        </a:solidFill>
        <a:latin typeface="Verdana" charset="0"/>
        <a:ea typeface="ＭＳ Ｐゴシック" charset="-128"/>
        <a:cs typeface="+mn-cs"/>
      </a:defRPr>
    </a:lvl8pPr>
    <a:lvl9pPr marL="3657051" algn="l" defTabSz="914263" rtl="0" eaLnBrk="1" latinLnBrk="0" hangingPunct="1">
      <a:defRPr kern="1200">
        <a:solidFill>
          <a:schemeClr val="tx1"/>
        </a:solidFill>
        <a:latin typeface="Verdana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clrMru>
    <a:srgbClr val="CC66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>
      <p:cViewPr varScale="1">
        <p:scale>
          <a:sx n="51" d="100"/>
          <a:sy n="51" d="100"/>
        </p:scale>
        <p:origin x="-1194" y="-90"/>
      </p:cViewPr>
      <p:guideLst>
        <p:guide orient="horz" pos="1531"/>
        <p:guide pos="1973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24174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67050" cy="44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88134" tIns="44067" rIns="88134" bIns="44067" numCol="1" anchor="ctr" anchorCtr="0" compatLnSpc="1">
            <a:prstTxWarp prst="textNoShape">
              <a:avLst/>
            </a:prstTxWarp>
          </a:bodyPr>
          <a:lstStyle>
            <a:lvl1pPr defTabSz="881063">
              <a:defRPr sz="1200">
                <a:latin typeface="Helvetica" charset="0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13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43350" y="0"/>
            <a:ext cx="3067050" cy="44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88134" tIns="44067" rIns="88134" bIns="44067" numCol="1" anchor="ctr" anchorCtr="0" compatLnSpc="1">
            <a:prstTxWarp prst="textNoShape">
              <a:avLst/>
            </a:prstTxWarp>
          </a:bodyPr>
          <a:lstStyle>
            <a:lvl1pPr algn="r" defTabSz="881063">
              <a:defRPr sz="1200">
                <a:latin typeface="Helvetica" charset="0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13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53488"/>
            <a:ext cx="3067050" cy="442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88134" tIns="44067" rIns="88134" bIns="44067" numCol="1" anchor="b" anchorCtr="0" compatLnSpc="1">
            <a:prstTxWarp prst="textNoShape">
              <a:avLst/>
            </a:prstTxWarp>
          </a:bodyPr>
          <a:lstStyle>
            <a:lvl1pPr defTabSz="881063">
              <a:defRPr sz="1200">
                <a:latin typeface="Helvetica" charset="0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13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43350" y="8853488"/>
            <a:ext cx="3067050" cy="442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88134" tIns="44067" rIns="88134" bIns="44067" numCol="1" anchor="b" anchorCtr="0" compatLnSpc="1">
            <a:prstTxWarp prst="textNoShape">
              <a:avLst/>
            </a:prstTxWarp>
          </a:bodyPr>
          <a:lstStyle>
            <a:lvl1pPr algn="r" defTabSz="881063">
              <a:defRPr sz="1200">
                <a:latin typeface="Helvetica" charset="0"/>
              </a:defRPr>
            </a:lvl1pPr>
          </a:lstStyle>
          <a:p>
            <a:pPr>
              <a:defRPr/>
            </a:pPr>
            <a:fld id="{A5C9FCB5-6428-4233-9FC3-F91AFDC27A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0538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3026" tIns="46512" rIns="93026" bIns="46512" numCol="1" anchor="ctr" anchorCtr="0" compatLnSpc="1">
            <a:prstTxWarp prst="textNoShape">
              <a:avLst/>
            </a:prstTxWarp>
          </a:bodyPr>
          <a:lstStyle>
            <a:lvl1pPr defTabSz="930275">
              <a:defRPr sz="1300">
                <a:latin typeface="Helvetica" charset="0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93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67163" y="0"/>
            <a:ext cx="3030537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3026" tIns="46512" rIns="93026" bIns="46512" numCol="1" anchor="ctr" anchorCtr="0" compatLnSpc="1">
            <a:prstTxWarp prst="textNoShape">
              <a:avLst/>
            </a:prstTxWarp>
          </a:bodyPr>
          <a:lstStyle>
            <a:lvl1pPr algn="r" defTabSz="930275">
              <a:defRPr sz="1300">
                <a:latin typeface="Helvetica" charset="0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65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89000" y="696913"/>
            <a:ext cx="5219700" cy="34813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93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1863" y="4410075"/>
            <a:ext cx="5133975" cy="417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3026" tIns="46512" rIns="93026" bIns="46512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93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0150"/>
            <a:ext cx="3030538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3026" tIns="46512" rIns="93026" bIns="46512" numCol="1" anchor="b" anchorCtr="0" compatLnSpc="1">
            <a:prstTxWarp prst="textNoShape">
              <a:avLst/>
            </a:prstTxWarp>
          </a:bodyPr>
          <a:lstStyle>
            <a:lvl1pPr defTabSz="930275">
              <a:defRPr sz="1300">
                <a:latin typeface="Helvetica" charset="0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93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67163" y="8820150"/>
            <a:ext cx="3030537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3026" tIns="46512" rIns="93026" bIns="46512" numCol="1" anchor="b" anchorCtr="0" compatLnSpc="1">
            <a:prstTxWarp prst="textNoShape">
              <a:avLst/>
            </a:prstTxWarp>
          </a:bodyPr>
          <a:lstStyle>
            <a:lvl1pPr algn="r" defTabSz="930275">
              <a:defRPr sz="1300">
                <a:latin typeface="Helvetica" charset="0"/>
              </a:defRPr>
            </a:lvl1pPr>
          </a:lstStyle>
          <a:p>
            <a:pPr>
              <a:defRPr/>
            </a:pPr>
            <a:fld id="{55AF08EE-A194-4FDA-9948-656360F112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700" kern="1200">
        <a:solidFill>
          <a:schemeClr val="tx1"/>
        </a:solidFill>
        <a:latin typeface="Times New Roman" charset="0"/>
        <a:ea typeface="ＭＳ Ｐゴシック" charset="-128"/>
        <a:cs typeface="ＭＳ Ｐゴシック" charset="-128"/>
      </a:defRPr>
    </a:lvl1pPr>
    <a:lvl2pPr marL="652365" algn="l" rtl="0" eaLnBrk="0" fontAlgn="base" hangingPunct="0">
      <a:spcBef>
        <a:spcPct val="30000"/>
      </a:spcBef>
      <a:spcAft>
        <a:spcPct val="0"/>
      </a:spcAft>
      <a:defRPr sz="17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1304730" algn="l" rtl="0" eaLnBrk="0" fontAlgn="base" hangingPunct="0">
      <a:spcBef>
        <a:spcPct val="30000"/>
      </a:spcBef>
      <a:spcAft>
        <a:spcPct val="0"/>
      </a:spcAft>
      <a:defRPr sz="17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958683" algn="l" rtl="0" eaLnBrk="0" fontAlgn="base" hangingPunct="0">
      <a:spcBef>
        <a:spcPct val="30000"/>
      </a:spcBef>
      <a:spcAft>
        <a:spcPct val="0"/>
      </a:spcAft>
      <a:defRPr sz="17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2611048" algn="l" rtl="0" eaLnBrk="0" fontAlgn="base" hangingPunct="0">
      <a:spcBef>
        <a:spcPct val="30000"/>
      </a:spcBef>
      <a:spcAft>
        <a:spcPct val="0"/>
      </a:spcAft>
      <a:defRPr sz="17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3265062" algn="l" defTabSz="65301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6pPr>
    <a:lvl7pPr marL="3918074" algn="l" defTabSz="65301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7pPr>
    <a:lvl8pPr marL="4571086" algn="l" defTabSz="65301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8pPr>
    <a:lvl9pPr marL="5224097" algn="l" defTabSz="65301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5428596-CB5C-40E4-8035-FCB81921401A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67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0" y="696913"/>
            <a:ext cx="5219700" cy="3481387"/>
          </a:xfrm>
          <a:ln/>
        </p:spPr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347A965-0E7A-4840-8916-6B2906AF787D}" type="slidenum">
              <a:rPr lang="en-US" smtClean="0"/>
              <a:pPr/>
              <a:t>11</a:t>
            </a:fld>
            <a:endParaRPr lang="en-US" smtClean="0"/>
          </a:p>
        </p:txBody>
      </p:sp>
      <p:sp>
        <p:nvSpPr>
          <p:cNvPr id="819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0" y="696913"/>
            <a:ext cx="5219700" cy="3481387"/>
          </a:xfrm>
          <a:ln/>
        </p:spPr>
      </p:sp>
      <p:sp>
        <p:nvSpPr>
          <p:cNvPr id="819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30D2BC9-C8CC-490A-A7EE-9E716EC9CE78}" type="slidenum">
              <a:rPr lang="en-US" smtClean="0"/>
              <a:pPr/>
              <a:t>12</a:t>
            </a:fld>
            <a:endParaRPr lang="en-US" smtClean="0"/>
          </a:p>
        </p:txBody>
      </p:sp>
      <p:sp>
        <p:nvSpPr>
          <p:cNvPr id="829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0" y="696913"/>
            <a:ext cx="5219700" cy="3481387"/>
          </a:xfrm>
          <a:ln/>
        </p:spPr>
      </p:sp>
      <p:sp>
        <p:nvSpPr>
          <p:cNvPr id="829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AB96087-04F1-4A48-AF3D-E8F76E4261BB}" type="slidenum">
              <a:rPr lang="en-US" smtClean="0"/>
              <a:pPr/>
              <a:t>13</a:t>
            </a:fld>
            <a:endParaRPr lang="en-US" smtClean="0"/>
          </a:p>
        </p:txBody>
      </p:sp>
      <p:sp>
        <p:nvSpPr>
          <p:cNvPr id="849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0" y="696913"/>
            <a:ext cx="5219700" cy="3481387"/>
          </a:xfrm>
          <a:ln/>
        </p:spPr>
      </p:sp>
      <p:sp>
        <p:nvSpPr>
          <p:cNvPr id="849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3706528-C3C2-4F68-861E-DD268E27239A}" type="slidenum">
              <a:rPr lang="en-US" smtClean="0"/>
              <a:pPr/>
              <a:t>14</a:t>
            </a:fld>
            <a:endParaRPr lang="en-US" smtClean="0"/>
          </a:p>
        </p:txBody>
      </p:sp>
      <p:sp>
        <p:nvSpPr>
          <p:cNvPr id="901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0" y="696913"/>
            <a:ext cx="5219700" cy="3481387"/>
          </a:xfrm>
          <a:ln/>
        </p:spPr>
      </p:sp>
      <p:sp>
        <p:nvSpPr>
          <p:cNvPr id="901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08AD781-C627-45AB-BB13-2445B596D1C7}" type="slidenum">
              <a:rPr lang="en-US" smtClean="0"/>
              <a:pPr/>
              <a:t>15</a:t>
            </a:fld>
            <a:endParaRPr lang="en-US" smtClean="0"/>
          </a:p>
        </p:txBody>
      </p:sp>
      <p:sp>
        <p:nvSpPr>
          <p:cNvPr id="911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0" y="696913"/>
            <a:ext cx="5219700" cy="3481387"/>
          </a:xfrm>
          <a:ln/>
        </p:spPr>
      </p:sp>
      <p:sp>
        <p:nvSpPr>
          <p:cNvPr id="911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02CA361-8B6F-4A6F-A3F7-B6424E64A34E}" type="slidenum">
              <a:rPr lang="en-US" smtClean="0"/>
              <a:pPr/>
              <a:t>16</a:t>
            </a:fld>
            <a:endParaRPr lang="en-US" smtClean="0"/>
          </a:p>
        </p:txBody>
      </p:sp>
      <p:sp>
        <p:nvSpPr>
          <p:cNvPr id="921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0" y="696913"/>
            <a:ext cx="5219700" cy="3481387"/>
          </a:xfrm>
          <a:ln/>
        </p:spPr>
      </p:sp>
      <p:sp>
        <p:nvSpPr>
          <p:cNvPr id="921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AFDAB7E-4901-432F-B8A6-35009B62BACD}" type="slidenum">
              <a:rPr lang="en-US" smtClean="0"/>
              <a:pPr/>
              <a:t>17</a:t>
            </a:fld>
            <a:endParaRPr lang="en-US" smtClean="0"/>
          </a:p>
        </p:txBody>
      </p:sp>
      <p:sp>
        <p:nvSpPr>
          <p:cNvPr id="942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0" y="696913"/>
            <a:ext cx="5219700" cy="3481387"/>
          </a:xfrm>
          <a:ln/>
        </p:spPr>
      </p:sp>
      <p:sp>
        <p:nvSpPr>
          <p:cNvPr id="942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3135379-A355-48F3-8B58-27F5C4690EB7}" type="slidenum">
              <a:rPr lang="en-US" smtClean="0"/>
              <a:pPr/>
              <a:t>18</a:t>
            </a:fld>
            <a:endParaRPr lang="en-US" smtClean="0"/>
          </a:p>
        </p:txBody>
      </p:sp>
      <p:sp>
        <p:nvSpPr>
          <p:cNvPr id="1136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0" y="696913"/>
            <a:ext cx="5219700" cy="3481387"/>
          </a:xfrm>
          <a:ln/>
        </p:spPr>
      </p:sp>
      <p:sp>
        <p:nvSpPr>
          <p:cNvPr id="1136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9F38B20-BA10-4EA2-AB93-ED331DE189B7}" type="slidenum">
              <a:rPr lang="en-US" smtClean="0"/>
              <a:pPr/>
              <a:t>19</a:t>
            </a:fld>
            <a:endParaRPr lang="en-US" smtClean="0"/>
          </a:p>
        </p:txBody>
      </p:sp>
      <p:sp>
        <p:nvSpPr>
          <p:cNvPr id="1146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0" y="696913"/>
            <a:ext cx="5219700" cy="3481387"/>
          </a:xfrm>
          <a:ln/>
        </p:spPr>
      </p:sp>
      <p:sp>
        <p:nvSpPr>
          <p:cNvPr id="1146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D02EBC3-94CA-4108-8AED-EBC8BE0A4A07}" type="slidenum">
              <a:rPr lang="en-US" smtClean="0"/>
              <a:pPr/>
              <a:t>20</a:t>
            </a:fld>
            <a:endParaRPr lang="en-US" smtClean="0"/>
          </a:p>
        </p:txBody>
      </p:sp>
      <p:sp>
        <p:nvSpPr>
          <p:cNvPr id="1208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0" y="696913"/>
            <a:ext cx="5219700" cy="3481387"/>
          </a:xfrm>
          <a:ln/>
        </p:spPr>
      </p:sp>
      <p:sp>
        <p:nvSpPr>
          <p:cNvPr id="1208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33831C-B928-47E5-9776-00568B4CFA4B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686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0" y="696913"/>
            <a:ext cx="5219700" cy="3481387"/>
          </a:xfrm>
          <a:ln/>
        </p:spPr>
      </p:sp>
      <p:sp>
        <p:nvSpPr>
          <p:cNvPr id="686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DAD3C62-B90D-4517-994F-67D7C5BF75FA}" type="slidenum">
              <a:rPr lang="en-US" smtClean="0"/>
              <a:pPr/>
              <a:t>21</a:t>
            </a:fld>
            <a:endParaRPr lang="en-US" smtClean="0"/>
          </a:p>
        </p:txBody>
      </p:sp>
      <p:sp>
        <p:nvSpPr>
          <p:cNvPr id="1218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0" y="696913"/>
            <a:ext cx="5219700" cy="3481387"/>
          </a:xfrm>
          <a:ln/>
        </p:spPr>
      </p:sp>
      <p:sp>
        <p:nvSpPr>
          <p:cNvPr id="1218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4CC30C4-15F6-48A4-9337-6E59D9160021}" type="slidenum">
              <a:rPr lang="en-US" smtClean="0"/>
              <a:pPr/>
              <a:t>22</a:t>
            </a:fld>
            <a:endParaRPr lang="en-US" smtClean="0"/>
          </a:p>
        </p:txBody>
      </p:sp>
      <p:sp>
        <p:nvSpPr>
          <p:cNvPr id="1228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0" y="696913"/>
            <a:ext cx="5219700" cy="3481387"/>
          </a:xfrm>
          <a:ln/>
        </p:spPr>
      </p:sp>
      <p:sp>
        <p:nvSpPr>
          <p:cNvPr id="1228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2D8DAE1-1D82-40EF-A9AC-8A492C1A7D8E}" type="slidenum">
              <a:rPr lang="en-US" smtClean="0"/>
              <a:pPr/>
              <a:t>23</a:t>
            </a:fld>
            <a:endParaRPr lang="en-US" smtClean="0"/>
          </a:p>
        </p:txBody>
      </p:sp>
      <p:sp>
        <p:nvSpPr>
          <p:cNvPr id="1259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0" y="696913"/>
            <a:ext cx="5219700" cy="3481387"/>
          </a:xfrm>
          <a:ln/>
        </p:spPr>
      </p:sp>
      <p:sp>
        <p:nvSpPr>
          <p:cNvPr id="1259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191D9B3E-E162-4943-A1DB-7CC7555BAFDA}" type="slidenum">
              <a:rPr lang="en-US"/>
              <a:pPr/>
              <a:t>25</a:t>
            </a:fld>
            <a:endParaRPr lang="en-US"/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98DDF54-2CEE-4CE6-931E-0418763BFA38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696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0" y="696913"/>
            <a:ext cx="5219700" cy="3481387"/>
          </a:xfrm>
          <a:ln/>
        </p:spPr>
      </p:sp>
      <p:sp>
        <p:nvSpPr>
          <p:cNvPr id="696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7A8D0F6-BF43-46FC-96D7-8D663CC7EBEE}" type="slidenum">
              <a:rPr lang="en-US" smtClean="0"/>
              <a:pPr/>
              <a:t>5</a:t>
            </a:fld>
            <a:endParaRPr lang="en-US" smtClean="0"/>
          </a:p>
        </p:txBody>
      </p:sp>
      <p:sp>
        <p:nvSpPr>
          <p:cNvPr id="706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0" y="696913"/>
            <a:ext cx="5219700" cy="3481387"/>
          </a:xfrm>
          <a:ln/>
        </p:spPr>
      </p:sp>
      <p:sp>
        <p:nvSpPr>
          <p:cNvPr id="706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61C5D9D-3B06-4006-9069-7ADDFA9E465A}" type="slidenum">
              <a:rPr lang="en-US" smtClean="0"/>
              <a:pPr/>
              <a:t>6</a:t>
            </a:fld>
            <a:endParaRPr lang="en-US" smtClean="0"/>
          </a:p>
        </p:txBody>
      </p:sp>
      <p:sp>
        <p:nvSpPr>
          <p:cNvPr id="716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0" y="696913"/>
            <a:ext cx="5219700" cy="3481387"/>
          </a:xfrm>
          <a:ln/>
        </p:spPr>
      </p:sp>
      <p:sp>
        <p:nvSpPr>
          <p:cNvPr id="716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160ECF6-9722-4F15-82B4-899596A6B793}" type="slidenum">
              <a:rPr lang="en-US" smtClean="0"/>
              <a:pPr/>
              <a:t>7</a:t>
            </a:fld>
            <a:endParaRPr lang="en-US" smtClean="0"/>
          </a:p>
        </p:txBody>
      </p:sp>
      <p:sp>
        <p:nvSpPr>
          <p:cNvPr id="737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0" y="696913"/>
            <a:ext cx="5219700" cy="3481387"/>
          </a:xfrm>
          <a:ln/>
        </p:spPr>
      </p:sp>
      <p:sp>
        <p:nvSpPr>
          <p:cNvPr id="737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1833486-63C5-44B0-9C7C-96E32E56FFDF}" type="slidenum">
              <a:rPr lang="en-US" smtClean="0"/>
              <a:pPr/>
              <a:t>8</a:t>
            </a:fld>
            <a:endParaRPr lang="en-US" smtClean="0"/>
          </a:p>
        </p:txBody>
      </p:sp>
      <p:sp>
        <p:nvSpPr>
          <p:cNvPr id="768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0" y="696913"/>
            <a:ext cx="5219700" cy="3481387"/>
          </a:xfrm>
          <a:ln/>
        </p:spPr>
      </p:sp>
      <p:sp>
        <p:nvSpPr>
          <p:cNvPr id="768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BD3240B-4CDF-444F-AA44-EFC0B6E553D8}" type="slidenum">
              <a:rPr lang="en-US" smtClean="0"/>
              <a:pPr/>
              <a:t>9</a:t>
            </a:fld>
            <a:endParaRPr lang="en-US" smtClean="0"/>
          </a:p>
        </p:txBody>
      </p:sp>
      <p:sp>
        <p:nvSpPr>
          <p:cNvPr id="778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0" y="696913"/>
            <a:ext cx="5219700" cy="3481387"/>
          </a:xfrm>
          <a:ln/>
        </p:spPr>
      </p:sp>
      <p:sp>
        <p:nvSpPr>
          <p:cNvPr id="778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C3D591E-0998-4CDA-94BF-3950EE846420}" type="slidenum">
              <a:rPr lang="en-US" smtClean="0"/>
              <a:pPr/>
              <a:t>10</a:t>
            </a:fld>
            <a:endParaRPr lang="en-US" smtClean="0"/>
          </a:p>
        </p:txBody>
      </p:sp>
      <p:sp>
        <p:nvSpPr>
          <p:cNvPr id="808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0" y="696913"/>
            <a:ext cx="5219700" cy="3481387"/>
          </a:xfrm>
          <a:ln/>
        </p:spPr>
      </p:sp>
      <p:sp>
        <p:nvSpPr>
          <p:cNvPr id="809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28700" y="2840572"/>
            <a:ext cx="116586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57400" y="5181600"/>
            <a:ext cx="96012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48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972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459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1945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2918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84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3891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20/06/2023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20/06/2023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944100" y="366189"/>
            <a:ext cx="3086100" cy="7802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66189"/>
            <a:ext cx="9029700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20/06/2023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028700" y="914400"/>
            <a:ext cx="11658600" cy="2836333"/>
          </a:xfrm>
        </p:spPr>
        <p:txBody>
          <a:bodyPr/>
          <a:lstStyle>
            <a:lvl1pPr>
              <a:defRPr sz="6100"/>
            </a:lvl1pPr>
          </a:lstStyle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20/06/2023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3470" y="5875871"/>
            <a:ext cx="11658600" cy="1816100"/>
          </a:xfrm>
        </p:spPr>
        <p:txBody>
          <a:bodyPr anchor="t"/>
          <a:lstStyle>
            <a:lvl1pPr algn="l">
              <a:defRPr sz="48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83470" y="3875618"/>
            <a:ext cx="11658600" cy="2000249"/>
          </a:xfrm>
        </p:spPr>
        <p:txBody>
          <a:bodyPr anchor="b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54864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2pPr>
            <a:lvl3pPr marL="109728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3pPr>
            <a:lvl4pPr marL="164592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4pPr>
            <a:lvl5pPr marL="219456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5pPr>
            <a:lvl6pPr marL="274320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6pPr>
            <a:lvl7pPr marL="329184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7pPr>
            <a:lvl8pPr marL="384048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8pPr>
            <a:lvl9pPr marL="438912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20/06/2023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33605"/>
            <a:ext cx="6057900" cy="6034617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4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72300" y="2133605"/>
            <a:ext cx="6057900" cy="6034617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4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20/06/2023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046817"/>
            <a:ext cx="6060282" cy="853016"/>
          </a:xfrm>
        </p:spPr>
        <p:txBody>
          <a:bodyPr anchor="b"/>
          <a:lstStyle>
            <a:lvl1pPr marL="0" indent="0">
              <a:buNone/>
              <a:defRPr sz="2900" b="1"/>
            </a:lvl1pPr>
            <a:lvl2pPr marL="548640" indent="0">
              <a:buNone/>
              <a:defRPr sz="2400" b="1"/>
            </a:lvl2pPr>
            <a:lvl3pPr marL="1097280" indent="0">
              <a:buNone/>
              <a:defRPr sz="2200" b="1"/>
            </a:lvl3pPr>
            <a:lvl4pPr marL="1645920" indent="0">
              <a:buNone/>
              <a:defRPr sz="1900" b="1"/>
            </a:lvl4pPr>
            <a:lvl5pPr marL="2194560" indent="0">
              <a:buNone/>
              <a:defRPr sz="1900" b="1"/>
            </a:lvl5pPr>
            <a:lvl6pPr marL="2743200" indent="0">
              <a:buNone/>
              <a:defRPr sz="1900" b="1"/>
            </a:lvl6pPr>
            <a:lvl7pPr marL="3291840" indent="0">
              <a:buNone/>
              <a:defRPr sz="1900" b="1"/>
            </a:lvl7pPr>
            <a:lvl8pPr marL="3840480" indent="0">
              <a:buNone/>
              <a:defRPr sz="1900" b="1"/>
            </a:lvl8pPr>
            <a:lvl9pPr marL="4389120" indent="0">
              <a:buNone/>
              <a:defRPr sz="19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2899833"/>
            <a:ext cx="6060282" cy="5268384"/>
          </a:xfrm>
        </p:spPr>
        <p:txBody>
          <a:bodyPr/>
          <a:lstStyle>
            <a:lvl1pPr>
              <a:defRPr sz="2900"/>
            </a:lvl1pPr>
            <a:lvl2pPr>
              <a:defRPr sz="2400"/>
            </a:lvl2pPr>
            <a:lvl3pPr>
              <a:defRPr sz="22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967541" y="2046817"/>
            <a:ext cx="6062662" cy="853016"/>
          </a:xfrm>
        </p:spPr>
        <p:txBody>
          <a:bodyPr anchor="b"/>
          <a:lstStyle>
            <a:lvl1pPr marL="0" indent="0">
              <a:buNone/>
              <a:defRPr sz="2900" b="1"/>
            </a:lvl1pPr>
            <a:lvl2pPr marL="548640" indent="0">
              <a:buNone/>
              <a:defRPr sz="2400" b="1"/>
            </a:lvl2pPr>
            <a:lvl3pPr marL="1097280" indent="0">
              <a:buNone/>
              <a:defRPr sz="2200" b="1"/>
            </a:lvl3pPr>
            <a:lvl4pPr marL="1645920" indent="0">
              <a:buNone/>
              <a:defRPr sz="1900" b="1"/>
            </a:lvl4pPr>
            <a:lvl5pPr marL="2194560" indent="0">
              <a:buNone/>
              <a:defRPr sz="1900" b="1"/>
            </a:lvl5pPr>
            <a:lvl6pPr marL="2743200" indent="0">
              <a:buNone/>
              <a:defRPr sz="1900" b="1"/>
            </a:lvl6pPr>
            <a:lvl7pPr marL="3291840" indent="0">
              <a:buNone/>
              <a:defRPr sz="1900" b="1"/>
            </a:lvl7pPr>
            <a:lvl8pPr marL="3840480" indent="0">
              <a:buNone/>
              <a:defRPr sz="1900" b="1"/>
            </a:lvl8pPr>
            <a:lvl9pPr marL="4389120" indent="0">
              <a:buNone/>
              <a:defRPr sz="19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967541" y="2899833"/>
            <a:ext cx="6062662" cy="5268384"/>
          </a:xfrm>
        </p:spPr>
        <p:txBody>
          <a:bodyPr/>
          <a:lstStyle>
            <a:lvl1pPr>
              <a:defRPr sz="2900"/>
            </a:lvl1pPr>
            <a:lvl2pPr>
              <a:defRPr sz="2400"/>
            </a:lvl2pPr>
            <a:lvl3pPr>
              <a:defRPr sz="22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20/06/2023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20/06/2023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20/06/2023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64067"/>
            <a:ext cx="4512470" cy="1549400"/>
          </a:xfrm>
        </p:spPr>
        <p:txBody>
          <a:bodyPr anchor="b"/>
          <a:lstStyle>
            <a:lvl1pPr algn="l">
              <a:defRPr sz="24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62575" y="364071"/>
            <a:ext cx="7667625" cy="7804151"/>
          </a:xfrm>
        </p:spPr>
        <p:txBody>
          <a:bodyPr/>
          <a:lstStyle>
            <a:lvl1pPr>
              <a:defRPr sz="3800"/>
            </a:lvl1pPr>
            <a:lvl2pPr>
              <a:defRPr sz="3400"/>
            </a:lvl2pPr>
            <a:lvl3pPr>
              <a:defRPr sz="29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2" y="1913471"/>
            <a:ext cx="4512470" cy="6254751"/>
          </a:xfrm>
        </p:spPr>
        <p:txBody>
          <a:bodyPr/>
          <a:lstStyle>
            <a:lvl1pPr marL="0" indent="0">
              <a:buNone/>
              <a:defRPr sz="1700"/>
            </a:lvl1pPr>
            <a:lvl2pPr marL="548640" indent="0">
              <a:buNone/>
              <a:defRPr sz="1400"/>
            </a:lvl2pPr>
            <a:lvl3pPr marL="1097280" indent="0">
              <a:buNone/>
              <a:defRPr sz="1200"/>
            </a:lvl3pPr>
            <a:lvl4pPr marL="1645920" indent="0">
              <a:buNone/>
              <a:defRPr sz="1100"/>
            </a:lvl4pPr>
            <a:lvl5pPr marL="2194560" indent="0">
              <a:buNone/>
              <a:defRPr sz="1100"/>
            </a:lvl5pPr>
            <a:lvl6pPr marL="2743200" indent="0">
              <a:buNone/>
              <a:defRPr sz="1100"/>
            </a:lvl6pPr>
            <a:lvl7pPr marL="3291840" indent="0">
              <a:buNone/>
              <a:defRPr sz="1100"/>
            </a:lvl7pPr>
            <a:lvl8pPr marL="3840480" indent="0">
              <a:buNone/>
              <a:defRPr sz="1100"/>
            </a:lvl8pPr>
            <a:lvl9pPr marL="4389120" indent="0">
              <a:buNone/>
              <a:defRPr sz="11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20/06/2023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88432" y="6400800"/>
            <a:ext cx="8229600" cy="755651"/>
          </a:xfrm>
        </p:spPr>
        <p:txBody>
          <a:bodyPr anchor="b"/>
          <a:lstStyle>
            <a:lvl1pPr algn="l">
              <a:defRPr sz="24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688432" y="817033"/>
            <a:ext cx="8229600" cy="5486400"/>
          </a:xfrm>
        </p:spPr>
        <p:txBody>
          <a:bodyPr/>
          <a:lstStyle>
            <a:lvl1pPr marL="0" indent="0">
              <a:buNone/>
              <a:defRPr sz="3800"/>
            </a:lvl1pPr>
            <a:lvl2pPr marL="548640" indent="0">
              <a:buNone/>
              <a:defRPr sz="3400"/>
            </a:lvl2pPr>
            <a:lvl3pPr marL="1097280" indent="0">
              <a:buNone/>
              <a:defRPr sz="2900"/>
            </a:lvl3pPr>
            <a:lvl4pPr marL="1645920" indent="0">
              <a:buNone/>
              <a:defRPr sz="2400"/>
            </a:lvl4pPr>
            <a:lvl5pPr marL="2194560" indent="0">
              <a:buNone/>
              <a:defRPr sz="2400"/>
            </a:lvl5pPr>
            <a:lvl6pPr marL="2743200" indent="0">
              <a:buNone/>
              <a:defRPr sz="2400"/>
            </a:lvl6pPr>
            <a:lvl7pPr marL="3291840" indent="0">
              <a:buNone/>
              <a:defRPr sz="2400"/>
            </a:lvl7pPr>
            <a:lvl8pPr marL="3840480" indent="0">
              <a:buNone/>
              <a:defRPr sz="2400"/>
            </a:lvl8pPr>
            <a:lvl9pPr marL="4389120" indent="0">
              <a:buNone/>
              <a:defRPr sz="24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688432" y="7156451"/>
            <a:ext cx="8229600" cy="1073149"/>
          </a:xfrm>
        </p:spPr>
        <p:txBody>
          <a:bodyPr/>
          <a:lstStyle>
            <a:lvl1pPr marL="0" indent="0">
              <a:buNone/>
              <a:defRPr sz="1700"/>
            </a:lvl1pPr>
            <a:lvl2pPr marL="548640" indent="0">
              <a:buNone/>
              <a:defRPr sz="1400"/>
            </a:lvl2pPr>
            <a:lvl3pPr marL="1097280" indent="0">
              <a:buNone/>
              <a:defRPr sz="1200"/>
            </a:lvl3pPr>
            <a:lvl4pPr marL="1645920" indent="0">
              <a:buNone/>
              <a:defRPr sz="1100"/>
            </a:lvl4pPr>
            <a:lvl5pPr marL="2194560" indent="0">
              <a:buNone/>
              <a:defRPr sz="1100"/>
            </a:lvl5pPr>
            <a:lvl6pPr marL="2743200" indent="0">
              <a:buNone/>
              <a:defRPr sz="1100"/>
            </a:lvl6pPr>
            <a:lvl7pPr marL="3291840" indent="0">
              <a:buNone/>
              <a:defRPr sz="1100"/>
            </a:lvl7pPr>
            <a:lvl8pPr marL="3840480" indent="0">
              <a:buNone/>
              <a:defRPr sz="1100"/>
            </a:lvl8pPr>
            <a:lvl9pPr marL="4389120" indent="0">
              <a:buNone/>
              <a:defRPr sz="11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20/06/2023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366184"/>
            <a:ext cx="12344400" cy="1524000"/>
          </a:xfrm>
          <a:prstGeom prst="rect">
            <a:avLst/>
          </a:prstGeom>
        </p:spPr>
        <p:txBody>
          <a:bodyPr vert="horz" lIns="109728" tIns="54864" rIns="109728" bIns="54864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33605"/>
            <a:ext cx="12344400" cy="6034617"/>
          </a:xfrm>
          <a:prstGeom prst="rect">
            <a:avLst/>
          </a:prstGeom>
        </p:spPr>
        <p:txBody>
          <a:bodyPr vert="horz" lIns="109728" tIns="54864" rIns="109728" bIns="54864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8475138"/>
            <a:ext cx="3200400" cy="486833"/>
          </a:xfrm>
          <a:prstGeom prst="rect">
            <a:avLst/>
          </a:prstGeom>
        </p:spPr>
        <p:txBody>
          <a:bodyPr vert="horz" lIns="109728" tIns="54864" rIns="109728" bIns="54864" rtlCol="0" anchor="ctr"/>
          <a:lstStyle>
            <a:lvl1pPr algn="l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C9B81F-C347-4BEF-BFDF-29C42F48304A}" type="datetimeFigureOut">
              <a:rPr lang="en-US" smtClean="0"/>
              <a:pPr/>
              <a:t>20/06/2023</a:t>
            </a:fld>
            <a:endParaRPr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86300" y="8475138"/>
            <a:ext cx="4343400" cy="486833"/>
          </a:xfrm>
          <a:prstGeom prst="rect">
            <a:avLst/>
          </a:prstGeom>
        </p:spPr>
        <p:txBody>
          <a:bodyPr vert="horz" lIns="109728" tIns="54864" rIns="109728" bIns="54864" rtlCol="0" anchor="ctr"/>
          <a:lstStyle>
            <a:lvl1pPr algn="ct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l" eaLnBrk="1" latinLnBrk="0" hangingPunct="1"/>
            <a:endParaRPr kumimoji="0"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829800" y="8475138"/>
            <a:ext cx="3200400" cy="486833"/>
          </a:xfrm>
          <a:prstGeom prst="rect">
            <a:avLst/>
          </a:prstGeom>
        </p:spPr>
        <p:txBody>
          <a:bodyPr vert="horz" lIns="109728" tIns="54864" rIns="109728" bIns="54864" rtlCol="0" anchor="ctr"/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 dirty="0">
              <a:solidFill>
                <a:schemeClr val="tx2">
                  <a:shade val="90000"/>
                </a:scheme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  <p:sldLayoutId id="2147483751" r:id="rId5"/>
    <p:sldLayoutId id="2147483752" r:id="rId6"/>
    <p:sldLayoutId id="2147483753" r:id="rId7"/>
    <p:sldLayoutId id="2147483754" r:id="rId8"/>
    <p:sldLayoutId id="2147483755" r:id="rId9"/>
    <p:sldLayoutId id="2147483756" r:id="rId10"/>
    <p:sldLayoutId id="2147483757" r:id="rId11"/>
    <p:sldLayoutId id="2147483758" r:id="rId12"/>
  </p:sldLayoutIdLst>
  <p:txStyles>
    <p:titleStyle>
      <a:lvl1pPr algn="ctr" defTabSz="1097280" rtl="0" eaLnBrk="1" latinLnBrk="0" hangingPunct="1">
        <a:spcBef>
          <a:spcPct val="0"/>
        </a:spcBef>
        <a:buNone/>
        <a:defRPr sz="5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11480" indent="-411480" algn="l" defTabSz="1097280" rtl="0" eaLnBrk="1" latinLnBrk="0" hangingPunct="1">
        <a:spcBef>
          <a:spcPct val="20000"/>
        </a:spcBef>
        <a:buFont typeface="Arial" pitchFamily="34" charset="0"/>
        <a:buChar char="•"/>
        <a:defRPr sz="3800" kern="1200">
          <a:solidFill>
            <a:schemeClr val="tx1"/>
          </a:solidFill>
          <a:latin typeface="+mn-lt"/>
          <a:ea typeface="+mn-ea"/>
          <a:cs typeface="+mn-cs"/>
        </a:defRPr>
      </a:lvl1pPr>
      <a:lvl2pPr marL="891540" indent="-342900" algn="l" defTabSz="1097280" rtl="0" eaLnBrk="1" latinLnBrk="0" hangingPunct="1">
        <a:spcBef>
          <a:spcPct val="20000"/>
        </a:spcBef>
        <a:buFont typeface="Arial" pitchFamily="34" charset="0"/>
        <a:buChar char="–"/>
        <a:defRPr sz="34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indent="-274320" algn="l" defTabSz="1097280" rtl="0" eaLnBrk="1" latinLnBrk="0" hangingPunct="1">
        <a:spcBef>
          <a:spcPct val="20000"/>
        </a:spcBef>
        <a:buFont typeface="Arial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indent="-274320" algn="l" defTabSz="109728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68880" indent="-274320" algn="l" defTabSz="1097280" rtl="0" eaLnBrk="1" latinLnBrk="0" hangingPunct="1">
        <a:spcBef>
          <a:spcPct val="20000"/>
        </a:spcBef>
        <a:buFont typeface="Arial" pitchFamily="34" charset="0"/>
        <a:buChar char="»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17520" indent="-274320" algn="l" defTabSz="109728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566160" indent="-274320" algn="l" defTabSz="109728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114800" indent="-274320" algn="l" defTabSz="109728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663440" indent="-274320" algn="l" defTabSz="109728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97280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algn="l" defTabSz="1097280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097280" algn="l" defTabSz="1097280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645920" algn="l" defTabSz="1097280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194560" algn="l" defTabSz="1097280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743200" algn="l" defTabSz="1097280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291840" algn="l" defTabSz="1097280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40480" algn="l" defTabSz="1097280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89120" algn="l" defTabSz="1097280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942975" y="1016000"/>
            <a:ext cx="11827314" cy="3048000"/>
          </a:xfrm>
        </p:spPr>
        <p:txBody>
          <a:bodyPr>
            <a:normAutofit fontScale="90000"/>
          </a:bodyPr>
          <a:lstStyle/>
          <a:p>
            <a:r>
              <a:rPr lang="en-IN" sz="57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57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5700" dirty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5700" dirty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57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57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US" sz="57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>Operating System/ BTCS-2401</a:t>
            </a:r>
            <a:r>
              <a:rPr lang="en-IN" b="1" dirty="0" smtClean="0"/>
              <a:t/>
            </a:r>
            <a:br>
              <a:rPr lang="en-IN" b="1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1</a:t>
            </a:fld>
            <a:endParaRPr kumimoji="0" lang="en-US"/>
          </a:p>
        </p:txBody>
      </p:sp>
      <p:pic>
        <p:nvPicPr>
          <p:cNvPr id="12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229975" y="12700"/>
            <a:ext cx="2216472" cy="1193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7688167" y="8523818"/>
            <a:ext cx="6027836" cy="486833"/>
          </a:xfrm>
          <a:prstGeom prst="rect">
            <a:avLst/>
          </a:prstGeom>
        </p:spPr>
        <p:txBody>
          <a:bodyPr vert="horz" lIns="130615" tIns="65308" rIns="130615" bIns="65308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dirty="0" smtClean="0">
                <a:solidFill>
                  <a:schemeClr val="tx1"/>
                </a:solidFill>
              </a:rPr>
              <a:t>Department of Computer Science &amp; Engineering</a:t>
            </a:r>
            <a:endParaRPr lang="en-US" sz="2000" b="1" dirty="0">
              <a:solidFill>
                <a:schemeClr val="tx1"/>
              </a:solidFill>
            </a:endParaRPr>
          </a:p>
        </p:txBody>
      </p:sp>
      <p:sp>
        <p:nvSpPr>
          <p:cNvPr id="10" name="Title 3"/>
          <p:cNvSpPr txBox="1">
            <a:spLocks/>
          </p:cNvSpPr>
          <p:nvPr/>
        </p:nvSpPr>
        <p:spPr>
          <a:xfrm>
            <a:off x="8201025" y="5384800"/>
            <a:ext cx="5204424" cy="1930400"/>
          </a:xfrm>
          <a:prstGeom prst="rect">
            <a:avLst/>
          </a:prstGeom>
        </p:spPr>
        <p:txBody>
          <a:bodyPr vert="horz" lIns="130615" tIns="65308" rIns="130615" bIns="65308" rtlCol="0" anchor="ctr">
            <a:normAutofit fontScale="5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IN" sz="57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57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57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57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5700" dirty="0"/>
              <a:t>Prepared by</a:t>
            </a:r>
            <a:r>
              <a:rPr lang="en-IN" sz="5700" dirty="0" smtClean="0"/>
              <a:t>: Er. Jasdeep Singh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1114425" y="3454400"/>
            <a:ext cx="7672401" cy="1930400"/>
          </a:xfrm>
          <a:prstGeom prst="rect">
            <a:avLst/>
          </a:prstGeom>
        </p:spPr>
        <p:txBody>
          <a:bodyPr vert="horz" lIns="130615" tIns="65308" rIns="130615" bIns="65308" rtlCol="0"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70000"/>
              </a:lnSpc>
            </a:pPr>
            <a:r>
              <a:rPr lang="en-IN" sz="57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57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13700" dirty="0" smtClean="0">
                <a:solidFill>
                  <a:srgbClr val="7030A0"/>
                </a:solidFill>
                <a:latin typeface="+mn-lt"/>
              </a:rPr>
              <a:t/>
            </a:r>
            <a:br>
              <a:rPr lang="en-IN" sz="13700" dirty="0" smtClean="0">
                <a:solidFill>
                  <a:srgbClr val="7030A0"/>
                </a:solidFill>
                <a:latin typeface="+mn-lt"/>
              </a:rPr>
            </a:br>
            <a:r>
              <a:rPr lang="en-US" sz="13700" dirty="0">
                <a:latin typeface="+mn-lt"/>
              </a:rPr>
              <a:t>Course Name</a:t>
            </a:r>
            <a:r>
              <a:rPr lang="en-US" sz="13700" dirty="0" smtClean="0">
                <a:latin typeface="+mn-lt"/>
              </a:rPr>
              <a:t>: B.Tech CSE</a:t>
            </a:r>
            <a:r>
              <a:rPr lang="en-US" sz="13700" dirty="0">
                <a:latin typeface="+mn-lt"/>
              </a:rPr>
              <a:t/>
            </a:r>
            <a:br>
              <a:rPr lang="en-US" sz="13700" dirty="0">
                <a:latin typeface="+mn-lt"/>
              </a:rPr>
            </a:br>
            <a:r>
              <a:rPr lang="en-US" sz="13700" dirty="0">
                <a:latin typeface="+mn-lt"/>
              </a:rPr>
              <a:t>Semester</a:t>
            </a:r>
            <a:r>
              <a:rPr lang="en-US" sz="13700" dirty="0" smtClean="0">
                <a:latin typeface="+mn-lt"/>
              </a:rPr>
              <a:t>: 4th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11570" y="8523818"/>
            <a:ext cx="7489373" cy="486833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15" tIns="65308" rIns="130615" bIns="65308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9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66980"/>
            <a:ext cx="12344400" cy="1524000"/>
          </a:xfrm>
        </p:spPr>
        <p:txBody>
          <a:bodyPr/>
          <a:lstStyle/>
          <a:p>
            <a:pPr eaLnBrk="1" hangingPunct="1"/>
            <a:r>
              <a:rPr lang="en-US" dirty="0" smtClean="0"/>
              <a:t>Kernel Modules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>
          <a:xfrm>
            <a:off x="1270002" y="1965553"/>
            <a:ext cx="11515725" cy="6786563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Sections of kernel code that can be compiled, loaded, and unloaded independent of the rest of the kernel.</a:t>
            </a:r>
          </a:p>
          <a:p>
            <a:endParaRPr lang="en-US" sz="1100" dirty="0" smtClean="0"/>
          </a:p>
          <a:p>
            <a:r>
              <a:rPr lang="en-US" dirty="0" smtClean="0"/>
              <a:t>A kernel module may typically implement a device driver, a file system, or a networking protocol.</a:t>
            </a:r>
          </a:p>
          <a:p>
            <a:endParaRPr lang="en-US" sz="1100" dirty="0" smtClean="0"/>
          </a:p>
          <a:p>
            <a:r>
              <a:rPr lang="en-US" dirty="0" smtClean="0"/>
              <a:t>The module interface allows third parties to write and distribute, on their own terms, device drivers or file systems that could not be distributed under the GPL.</a:t>
            </a:r>
          </a:p>
          <a:p>
            <a:endParaRPr lang="en-US" sz="1100" dirty="0" smtClean="0"/>
          </a:p>
          <a:p>
            <a:r>
              <a:rPr lang="en-US" dirty="0" smtClean="0"/>
              <a:t>Kernel modules allow a Linux system to be set up with a standard, minimal kernel, without any extra device drivers built in.</a:t>
            </a:r>
          </a:p>
          <a:p>
            <a:endParaRPr lang="en-US" sz="1100" dirty="0" smtClean="0"/>
          </a:p>
          <a:p>
            <a:r>
              <a:rPr lang="en-US" dirty="0" smtClean="0"/>
              <a:t>Three components to Linux module support:</a:t>
            </a:r>
          </a:p>
          <a:p>
            <a:pPr lvl="1"/>
            <a:r>
              <a:rPr lang="en-US" dirty="0" smtClean="0"/>
              <a:t>module management </a:t>
            </a:r>
          </a:p>
          <a:p>
            <a:pPr lvl="1"/>
            <a:r>
              <a:rPr lang="en-US" dirty="0" smtClean="0"/>
              <a:t>driver registration</a:t>
            </a:r>
          </a:p>
          <a:p>
            <a:pPr lvl="1"/>
            <a:r>
              <a:rPr lang="en-US" dirty="0" smtClean="0"/>
              <a:t>conflict resolution</a:t>
            </a:r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229975" y="12700"/>
            <a:ext cx="2216472" cy="1193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11570" y="8523818"/>
            <a:ext cx="7489373" cy="486833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15" tIns="65308" rIns="130615" bIns="65308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9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1081091" y="369891"/>
            <a:ext cx="11949113" cy="768351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mtClean="0"/>
              <a:t>Module Management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>
          <a:xfrm>
            <a:off x="1270004" y="1714501"/>
            <a:ext cx="11522075" cy="5976939"/>
          </a:xfrm>
        </p:spPr>
        <p:txBody>
          <a:bodyPr>
            <a:normAutofit fontScale="92500" lnSpcReduction="10000"/>
          </a:bodyPr>
          <a:lstStyle/>
          <a:p>
            <a:r>
              <a:rPr lang="en-US" smtClean="0"/>
              <a:t>Supports loading modules into memory and letting them talk to the rest of the kernel</a:t>
            </a:r>
          </a:p>
          <a:p>
            <a:endParaRPr lang="en-US" smtClean="0"/>
          </a:p>
          <a:p>
            <a:r>
              <a:rPr lang="en-US" smtClean="0"/>
              <a:t>Module loading is split into two separate sections:</a:t>
            </a:r>
          </a:p>
          <a:p>
            <a:pPr lvl="1"/>
            <a:r>
              <a:rPr lang="en-US" smtClean="0"/>
              <a:t>Managing sections of module code in kernel memory</a:t>
            </a:r>
          </a:p>
          <a:p>
            <a:pPr lvl="1"/>
            <a:r>
              <a:rPr lang="en-US" smtClean="0"/>
              <a:t>Handling symbols that modules are allowed to reference</a:t>
            </a:r>
          </a:p>
          <a:p>
            <a:pPr lvl="1"/>
            <a:endParaRPr lang="en-US" smtClean="0"/>
          </a:p>
          <a:p>
            <a:r>
              <a:rPr lang="en-US" smtClean="0"/>
              <a:t>The module requestor manages loading requested, but currently unloaded, modules; it also regularly queries the kernel to see whether a dynamically loaded module is still in use, and will unload it when it is no longer actively needed</a:t>
            </a:r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229975" y="12700"/>
            <a:ext cx="2216472" cy="1193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11570" y="8523818"/>
            <a:ext cx="7489373" cy="486833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15" tIns="65308" rIns="130615" bIns="65308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9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928397" y="285643"/>
            <a:ext cx="12344400" cy="1524000"/>
          </a:xfrm>
        </p:spPr>
        <p:txBody>
          <a:bodyPr/>
          <a:lstStyle/>
          <a:p>
            <a:pPr eaLnBrk="1" hangingPunct="1"/>
            <a:r>
              <a:rPr lang="en-US" dirty="0" smtClean="0"/>
              <a:t>Driver Registration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1"/>
          </p:nvPr>
        </p:nvSpPr>
        <p:spPr>
          <a:xfrm>
            <a:off x="1139373" y="2292997"/>
            <a:ext cx="11553825" cy="5976939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Allows modules to tell the rest of the kernel that a new driver has become available</a:t>
            </a:r>
          </a:p>
          <a:p>
            <a:endParaRPr lang="en-US" dirty="0" smtClean="0"/>
          </a:p>
          <a:p>
            <a:r>
              <a:rPr lang="en-US" dirty="0" smtClean="0"/>
              <a:t>The kernel maintains dynamic tables of all known drivers, and provides a set of routines to allow drivers to be added to or removed from these tables at any time</a:t>
            </a:r>
          </a:p>
          <a:p>
            <a:endParaRPr lang="en-US" dirty="0" smtClean="0"/>
          </a:p>
          <a:p>
            <a:r>
              <a:rPr lang="en-US" dirty="0" smtClean="0"/>
              <a:t>Registration tables include the following items:  </a:t>
            </a:r>
          </a:p>
          <a:p>
            <a:pPr lvl="1"/>
            <a:r>
              <a:rPr lang="en-US" dirty="0" smtClean="0"/>
              <a:t>Device drivers</a:t>
            </a:r>
          </a:p>
          <a:p>
            <a:pPr lvl="1"/>
            <a:r>
              <a:rPr lang="en-US" dirty="0" smtClean="0"/>
              <a:t>File systems </a:t>
            </a:r>
          </a:p>
          <a:p>
            <a:pPr lvl="1"/>
            <a:r>
              <a:rPr lang="en-US" dirty="0" smtClean="0"/>
              <a:t>Network protocols</a:t>
            </a:r>
          </a:p>
          <a:p>
            <a:pPr lvl="1"/>
            <a:r>
              <a:rPr lang="en-US" dirty="0" smtClean="0"/>
              <a:t>Binary format</a:t>
            </a:r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229975" y="12700"/>
            <a:ext cx="2216472" cy="1193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11570" y="8523818"/>
            <a:ext cx="7489373" cy="486833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15" tIns="65308" rIns="130615" bIns="65308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9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1270004" y="369891"/>
            <a:ext cx="11760200" cy="768351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mtClean="0"/>
              <a:t>Process Management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idx="1"/>
          </p:nvPr>
        </p:nvSpPr>
        <p:spPr>
          <a:xfrm>
            <a:off x="1270004" y="1714501"/>
            <a:ext cx="11026775" cy="5976939"/>
          </a:xfrm>
        </p:spPr>
        <p:txBody>
          <a:bodyPr>
            <a:normAutofit fontScale="92500" lnSpcReduction="20000"/>
          </a:bodyPr>
          <a:lstStyle/>
          <a:p>
            <a:r>
              <a:rPr lang="en-US" smtClean="0"/>
              <a:t>UNIX process management separates the creation of processes and the running of a new program into two distinct operations.</a:t>
            </a:r>
          </a:p>
          <a:p>
            <a:pPr lvl="1"/>
            <a:r>
              <a:rPr lang="en-US" smtClean="0"/>
              <a:t>The </a:t>
            </a:r>
            <a:r>
              <a:rPr lang="en-US" smtClean="0">
                <a:latin typeface="Courier New" charset="0"/>
                <a:cs typeface="Courier New" charset="0"/>
              </a:rPr>
              <a:t>fork </a:t>
            </a:r>
            <a:r>
              <a:rPr lang="en-US" smtClean="0"/>
              <a:t>system call creates a new process</a:t>
            </a:r>
          </a:p>
          <a:p>
            <a:pPr lvl="1"/>
            <a:r>
              <a:rPr lang="en-US" smtClean="0"/>
              <a:t>A new program is run after a call to </a:t>
            </a:r>
            <a:r>
              <a:rPr lang="en-US" smtClean="0">
                <a:latin typeface="Courier New" charset="0"/>
                <a:cs typeface="Courier New" charset="0"/>
              </a:rPr>
              <a:t>execve</a:t>
            </a:r>
          </a:p>
          <a:p>
            <a:pPr lvl="1"/>
            <a:endParaRPr lang="en-US" smtClean="0">
              <a:latin typeface="Courier New" charset="0"/>
              <a:cs typeface="Courier New" charset="0"/>
            </a:endParaRPr>
          </a:p>
          <a:p>
            <a:r>
              <a:rPr lang="en-US" smtClean="0"/>
              <a:t>Under UNIX, a process encompasses all the information that the operating system must maintain to track the context of a single execution of a single program</a:t>
            </a:r>
          </a:p>
          <a:p>
            <a:endParaRPr lang="en-US" smtClean="0"/>
          </a:p>
          <a:p>
            <a:r>
              <a:rPr lang="en-US" smtClean="0"/>
              <a:t>Under Linux, process properties fall into three groups:  the process’s identity, environment, and context</a:t>
            </a:r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229975" y="12700"/>
            <a:ext cx="2216472" cy="1193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11570" y="8523818"/>
            <a:ext cx="7489373" cy="486833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15" tIns="65308" rIns="130615" bIns="65308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9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1562100" y="369891"/>
            <a:ext cx="11468100" cy="768351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mtClean="0"/>
              <a:t>Processes and Threads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mtClean="0"/>
              <a:t>Linux uses the same internal representation for processes and threads; a thread is simply a new process that happens to share the same address space as its parent.</a:t>
            </a:r>
          </a:p>
          <a:p>
            <a:endParaRPr lang="en-US" smtClean="0"/>
          </a:p>
          <a:p>
            <a:r>
              <a:rPr lang="en-US" smtClean="0"/>
              <a:t>A distinction is only made when a new thread is created by the </a:t>
            </a:r>
            <a:r>
              <a:rPr lang="en-US" smtClean="0">
                <a:latin typeface="Courier New" charset="0"/>
                <a:cs typeface="Courier New" charset="0"/>
              </a:rPr>
              <a:t>clone</a:t>
            </a:r>
            <a:r>
              <a:rPr lang="en-US" smtClean="0"/>
              <a:t> system call.</a:t>
            </a:r>
          </a:p>
          <a:p>
            <a:pPr lvl="1"/>
            <a:r>
              <a:rPr lang="en-US" smtClean="0">
                <a:latin typeface="Courier New" charset="0"/>
                <a:cs typeface="Courier New" charset="0"/>
              </a:rPr>
              <a:t>fork</a:t>
            </a:r>
            <a:r>
              <a:rPr lang="en-US" smtClean="0"/>
              <a:t> creates a new process with its own entirely new process context</a:t>
            </a:r>
          </a:p>
          <a:p>
            <a:pPr lvl="1"/>
            <a:r>
              <a:rPr lang="en-US" smtClean="0">
                <a:latin typeface="Courier New" charset="0"/>
                <a:cs typeface="Courier New" charset="0"/>
              </a:rPr>
              <a:t>clone</a:t>
            </a:r>
            <a:r>
              <a:rPr lang="en-US" smtClean="0"/>
              <a:t> creates a new process with its own identity, but that is allowed to share the data structures of its parent</a:t>
            </a:r>
          </a:p>
          <a:p>
            <a:pPr lvl="1"/>
            <a:endParaRPr lang="en-US" smtClean="0"/>
          </a:p>
          <a:p>
            <a:r>
              <a:rPr lang="en-US" smtClean="0"/>
              <a:t>Using </a:t>
            </a:r>
            <a:r>
              <a:rPr lang="en-US" smtClean="0">
                <a:latin typeface="Courier New" charset="0"/>
                <a:cs typeface="Courier New" charset="0"/>
              </a:rPr>
              <a:t>clone</a:t>
            </a:r>
            <a:r>
              <a:rPr lang="en-US" smtClean="0"/>
              <a:t> gives an application fine-grained control over exactly what is shared between two threads.</a:t>
            </a:r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229975" y="12700"/>
            <a:ext cx="2216472" cy="1193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11570" y="8523818"/>
            <a:ext cx="7489373" cy="486833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15" tIns="65308" rIns="130615" bIns="65308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9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741784" y="416269"/>
            <a:ext cx="12344400" cy="1524000"/>
          </a:xfrm>
        </p:spPr>
        <p:txBody>
          <a:bodyPr/>
          <a:lstStyle/>
          <a:p>
            <a:pPr eaLnBrk="1" hangingPunct="1"/>
            <a:r>
              <a:rPr lang="en-US" dirty="0" smtClean="0"/>
              <a:t>Scheduling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>
          <a:xfrm>
            <a:off x="1041728" y="2297797"/>
            <a:ext cx="11557001" cy="6040439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The job of allocating CPU time to different tasks within an operating system.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While scheduling is normally thought of as the running and interrupting of processes, in Linux, scheduling also includes the running of the various kernel tasks.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Running kernel tasks encompasses both tasks that are requested by a running process and tasks that execute internally on behalf of a device driver.</a:t>
            </a:r>
          </a:p>
          <a:p>
            <a:endParaRPr lang="en-US" dirty="0" smtClean="0"/>
          </a:p>
          <a:p>
            <a:r>
              <a:rPr lang="en-US" dirty="0" smtClean="0"/>
              <a:t>As of 2.5, new scheduling algorithm – preemptive, priority-based</a:t>
            </a:r>
          </a:p>
          <a:p>
            <a:pPr lvl="1"/>
            <a:r>
              <a:rPr lang="en-US" dirty="0" smtClean="0"/>
              <a:t>Real-time range</a:t>
            </a:r>
          </a:p>
          <a:p>
            <a:pPr lvl="1"/>
            <a:r>
              <a:rPr lang="en-US" dirty="0" smtClean="0"/>
              <a:t>nice value</a:t>
            </a:r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229975" y="12700"/>
            <a:ext cx="2216472" cy="1193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11570" y="8523818"/>
            <a:ext cx="7489373" cy="486833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15" tIns="65308" rIns="130615" bIns="65308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9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1028700" y="420691"/>
            <a:ext cx="12344400" cy="768351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z="4000" dirty="0" smtClean="0"/>
              <a:t>Relationship Between Priorities and </a:t>
            </a:r>
            <a:br>
              <a:rPr lang="en-US" sz="4000" dirty="0" smtClean="0"/>
            </a:br>
            <a:r>
              <a:rPr lang="en-US" sz="4000" dirty="0" smtClean="0"/>
              <a:t>Time-slice Length</a:t>
            </a:r>
          </a:p>
        </p:txBody>
      </p:sp>
      <p:pic>
        <p:nvPicPr>
          <p:cNvPr id="28675" name="Picture 3"/>
          <p:cNvPicPr>
            <a:picLocks noChangeAspect="1" noChangeArrowheads="1"/>
          </p:cNvPicPr>
          <p:nvPr/>
        </p:nvPicPr>
        <p:blipFill>
          <a:blip r:embed="rId3"/>
          <a:srcRect l="1009" t="12630" r="1009" b="13162"/>
          <a:stretch>
            <a:fillRect/>
          </a:stretch>
        </p:blipFill>
        <p:spPr bwMode="auto">
          <a:xfrm>
            <a:off x="1417638" y="1484316"/>
            <a:ext cx="11107737" cy="5608637"/>
          </a:xfrm>
          <a:prstGeom prst="rect">
            <a:avLst/>
          </a:prstGeom>
          <a:noFill/>
          <a:ln w="38100" cmpd="dbl">
            <a:noFill/>
            <a:miter lim="800000"/>
            <a:headEnd/>
            <a:tailEnd/>
          </a:ln>
        </p:spPr>
      </p:pic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229975" y="12700"/>
            <a:ext cx="2216472" cy="1193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11570" y="8523818"/>
            <a:ext cx="7489373" cy="486833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15" tIns="65308" rIns="130615" bIns="65308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9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1026"/>
          <p:cNvSpPr>
            <a:spLocks noGrp="1" noChangeArrowheads="1"/>
          </p:cNvSpPr>
          <p:nvPr>
            <p:ph type="title"/>
          </p:nvPr>
        </p:nvSpPr>
        <p:spPr>
          <a:xfrm>
            <a:off x="1169988" y="369891"/>
            <a:ext cx="11860212" cy="768351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mtClean="0"/>
              <a:t>Kernel Synchronization</a:t>
            </a:r>
          </a:p>
        </p:txBody>
      </p:sp>
      <p:sp>
        <p:nvSpPr>
          <p:cNvPr id="30723" name="Rectangle 1027"/>
          <p:cNvSpPr>
            <a:spLocks noGrp="1" noChangeArrowheads="1"/>
          </p:cNvSpPr>
          <p:nvPr>
            <p:ph idx="1"/>
          </p:nvPr>
        </p:nvSpPr>
        <p:spPr>
          <a:xfrm>
            <a:off x="1209675" y="1644653"/>
            <a:ext cx="11439525" cy="6040439"/>
          </a:xfrm>
        </p:spPr>
        <p:txBody>
          <a:bodyPr>
            <a:normAutofit fontScale="92500"/>
          </a:bodyPr>
          <a:lstStyle/>
          <a:p>
            <a:r>
              <a:rPr lang="en-US" smtClean="0"/>
              <a:t>A request for kernel-mode execution can occur in two ways:</a:t>
            </a:r>
          </a:p>
          <a:p>
            <a:pPr lvl="1"/>
            <a:r>
              <a:rPr lang="en-US" smtClean="0"/>
              <a:t>A running program may request an operating system service, either explicitly via a system call, or implicitly, for example, when a page fault occurs</a:t>
            </a:r>
          </a:p>
          <a:p>
            <a:pPr lvl="1"/>
            <a:r>
              <a:rPr lang="en-US" smtClean="0"/>
              <a:t>A device driver may deliver a hardware interrupt that causes the CPU to start executing a kernel-defined handler for that interrupt</a:t>
            </a:r>
          </a:p>
          <a:p>
            <a:pPr lvl="1"/>
            <a:endParaRPr lang="en-US" smtClean="0"/>
          </a:p>
          <a:p>
            <a:r>
              <a:rPr lang="en-US" smtClean="0"/>
              <a:t>Kernel synchronization requires a framework that will allow the kernel’s critical sections to run without interruption by another critical section.</a:t>
            </a:r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229975" y="12700"/>
            <a:ext cx="2216472" cy="1193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11570" y="8523818"/>
            <a:ext cx="7489373" cy="486833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15" tIns="65308" rIns="130615" bIns="65308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9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>
          <a:xfrm>
            <a:off x="1212854" y="369891"/>
            <a:ext cx="11817350" cy="768351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mtClean="0"/>
              <a:t>Static and Dynamic Linking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idx="1"/>
          </p:nvPr>
        </p:nvSpPr>
        <p:spPr>
          <a:xfrm>
            <a:off x="1209675" y="1644653"/>
            <a:ext cx="11571288" cy="6040439"/>
          </a:xfrm>
        </p:spPr>
        <p:txBody>
          <a:bodyPr>
            <a:normAutofit fontScale="92500" lnSpcReduction="10000"/>
          </a:bodyPr>
          <a:lstStyle/>
          <a:p>
            <a:r>
              <a:rPr lang="en-US" smtClean="0"/>
              <a:t>A program whose necessary library functions are embedded directly in the program’s executable binary file is </a:t>
            </a:r>
            <a:r>
              <a:rPr lang="en-US" i="1" smtClean="0"/>
              <a:t>statically</a:t>
            </a:r>
            <a:r>
              <a:rPr lang="en-US" smtClean="0"/>
              <a:t> linked to its libraries.</a:t>
            </a:r>
            <a:br>
              <a:rPr lang="en-US" smtClean="0"/>
            </a:br>
            <a:endParaRPr lang="en-US" smtClean="0"/>
          </a:p>
          <a:p>
            <a:r>
              <a:rPr lang="en-US" smtClean="0"/>
              <a:t>The main disadvantage of static linkage is that every program generated must contain copies of exactly the same common system library functions.</a:t>
            </a:r>
            <a:br>
              <a:rPr lang="en-US" smtClean="0"/>
            </a:br>
            <a:endParaRPr lang="en-US" smtClean="0"/>
          </a:p>
          <a:p>
            <a:r>
              <a:rPr lang="en-US" i="1" smtClean="0"/>
              <a:t>Dynamic</a:t>
            </a:r>
            <a:r>
              <a:rPr lang="en-US" smtClean="0"/>
              <a:t> linking is more efficient in terms of both physical memory and disk-space usage because it loads the system libraries into memory only once.</a:t>
            </a:r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229975" y="12700"/>
            <a:ext cx="2216472" cy="1193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11570" y="8523818"/>
            <a:ext cx="7489373" cy="486833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15" tIns="65308" rIns="130615" bIns="65308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9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>
          <a:xfrm>
            <a:off x="723122" y="285641"/>
            <a:ext cx="12344400" cy="1524000"/>
          </a:xfrm>
        </p:spPr>
        <p:txBody>
          <a:bodyPr/>
          <a:lstStyle/>
          <a:p>
            <a:pPr eaLnBrk="1" hangingPunct="1"/>
            <a:r>
              <a:rPr lang="en-US" dirty="0" smtClean="0"/>
              <a:t>File Systems</a:t>
            </a:r>
          </a:p>
        </p:txBody>
      </p:sp>
      <p:sp>
        <p:nvSpPr>
          <p:cNvPr id="50179" name="Rectangle 3"/>
          <p:cNvSpPr>
            <a:spLocks noGrp="1" noChangeArrowheads="1"/>
          </p:cNvSpPr>
          <p:nvPr>
            <p:ph idx="1"/>
          </p:nvPr>
        </p:nvSpPr>
        <p:spPr>
          <a:xfrm>
            <a:off x="1116368" y="1807547"/>
            <a:ext cx="11514138" cy="68326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To the user, </a:t>
            </a:r>
            <a:r>
              <a:rPr lang="en-US" dirty="0" err="1" smtClean="0"/>
              <a:t>Linux’s</a:t>
            </a:r>
            <a:r>
              <a:rPr lang="en-US" dirty="0" smtClean="0"/>
              <a:t> file system appears as a hierarchical directory tree obeying UNIX semantics.</a:t>
            </a:r>
          </a:p>
          <a:p>
            <a:endParaRPr lang="en-US" dirty="0" smtClean="0"/>
          </a:p>
          <a:p>
            <a:r>
              <a:rPr lang="en-US" dirty="0" smtClean="0"/>
              <a:t>Internally, the kernel hides implementation details and manages the multiple different file systems via an abstraction layer, that is, the </a:t>
            </a:r>
            <a:r>
              <a:rPr lang="en-US" i="1" dirty="0" smtClean="0"/>
              <a:t>virtual file system (VFS).</a:t>
            </a:r>
          </a:p>
          <a:p>
            <a:endParaRPr lang="en-US" dirty="0" smtClean="0"/>
          </a:p>
          <a:p>
            <a:r>
              <a:rPr lang="en-US" dirty="0" smtClean="0"/>
              <a:t>The Linux VFS is designed around object-oriented principles and is composed of two components:</a:t>
            </a:r>
          </a:p>
          <a:p>
            <a:pPr lvl="1"/>
            <a:r>
              <a:rPr lang="en-US" dirty="0" smtClean="0"/>
              <a:t>A set of definitions that define what a file object is allowed to look like</a:t>
            </a:r>
          </a:p>
          <a:p>
            <a:pPr lvl="2"/>
            <a:r>
              <a:rPr lang="en-US" dirty="0" smtClean="0"/>
              <a:t>The </a:t>
            </a:r>
            <a:r>
              <a:rPr lang="en-US" i="1" dirty="0" err="1" smtClean="0"/>
              <a:t>inode</a:t>
            </a:r>
            <a:r>
              <a:rPr lang="en-US" i="1" dirty="0" smtClean="0"/>
              <a:t>-object</a:t>
            </a:r>
            <a:r>
              <a:rPr lang="en-US" dirty="0" smtClean="0"/>
              <a:t> and the </a:t>
            </a:r>
            <a:r>
              <a:rPr lang="en-US" i="1" dirty="0" smtClean="0"/>
              <a:t>file-object</a:t>
            </a:r>
            <a:r>
              <a:rPr lang="en-US" dirty="0" smtClean="0"/>
              <a:t> structures represent individual files</a:t>
            </a:r>
          </a:p>
          <a:p>
            <a:pPr lvl="2"/>
            <a:r>
              <a:rPr lang="en-US" dirty="0" smtClean="0"/>
              <a:t>the </a:t>
            </a:r>
            <a:r>
              <a:rPr lang="en-US" i="1" dirty="0" smtClean="0"/>
              <a:t>file system</a:t>
            </a:r>
            <a:r>
              <a:rPr lang="en-US" dirty="0" smtClean="0"/>
              <a:t> </a:t>
            </a:r>
            <a:r>
              <a:rPr lang="en-US" i="1" dirty="0" smtClean="0"/>
              <a:t>object</a:t>
            </a:r>
            <a:r>
              <a:rPr lang="en-US" dirty="0" smtClean="0"/>
              <a:t> represents an entire file system</a:t>
            </a:r>
          </a:p>
          <a:p>
            <a:pPr lvl="1"/>
            <a:r>
              <a:rPr lang="en-US" dirty="0" smtClean="0"/>
              <a:t>A layer of software to manipulate those objects.</a:t>
            </a:r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229975" y="12700"/>
            <a:ext cx="2216472" cy="1193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11570" y="8523818"/>
            <a:ext cx="7489373" cy="486833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15" tIns="65308" rIns="130615" bIns="65308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9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  </a:t>
            </a:r>
            <a:r>
              <a:rPr lang="en-US" dirty="0" smtClean="0"/>
              <a:t>Topic 28</a:t>
            </a:r>
            <a:r>
              <a:rPr lang="en-US" baseline="30000" dirty="0" smtClean="0"/>
              <a:t>th</a:t>
            </a:r>
            <a:r>
              <a:rPr lang="en-US" dirty="0" smtClean="0"/>
              <a:t> : The </a:t>
            </a:r>
            <a:r>
              <a:rPr lang="en-US" dirty="0" smtClean="0"/>
              <a:t>Linux System</a:t>
            </a:r>
          </a:p>
        </p:txBody>
      </p:sp>
      <p:pic>
        <p:nvPicPr>
          <p:cNvPr id="5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229975" y="12700"/>
            <a:ext cx="2216472" cy="1193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11570" y="8523818"/>
            <a:ext cx="7489373" cy="486833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15" tIns="65308" rIns="130615" bIns="65308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9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78947"/>
            <a:ext cx="12344400" cy="1524000"/>
          </a:xfrm>
        </p:spPr>
        <p:txBody>
          <a:bodyPr/>
          <a:lstStyle/>
          <a:p>
            <a:pPr eaLnBrk="1" hangingPunct="1"/>
            <a:r>
              <a:rPr lang="en-US" dirty="0" smtClean="0"/>
              <a:t>Block Devices</a:t>
            </a:r>
          </a:p>
        </p:txBody>
      </p:sp>
      <p:sp>
        <p:nvSpPr>
          <p:cNvPr id="56323" name="Rectangle 3"/>
          <p:cNvSpPr>
            <a:spLocks noGrp="1" noChangeArrowheads="1"/>
          </p:cNvSpPr>
          <p:nvPr>
            <p:ph idx="1"/>
          </p:nvPr>
        </p:nvSpPr>
        <p:spPr>
          <a:xfrm>
            <a:off x="1191019" y="2167167"/>
            <a:ext cx="11453813" cy="6040439"/>
          </a:xfrm>
        </p:spPr>
        <p:txBody>
          <a:bodyPr>
            <a:normAutofit/>
          </a:bodyPr>
          <a:lstStyle/>
          <a:p>
            <a:r>
              <a:rPr lang="en-US" dirty="0" smtClean="0"/>
              <a:t>Provide the main interface to all disk devices in a system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The </a:t>
            </a:r>
            <a:r>
              <a:rPr lang="en-US" i="1" dirty="0" smtClean="0"/>
              <a:t>block buffer</a:t>
            </a:r>
            <a:r>
              <a:rPr lang="en-US" dirty="0" smtClean="0"/>
              <a:t> cache serves two main purposes:</a:t>
            </a:r>
          </a:p>
          <a:p>
            <a:pPr lvl="1"/>
            <a:r>
              <a:rPr lang="en-US" dirty="0" smtClean="0"/>
              <a:t>it acts as a pool of buffers for active I/O</a:t>
            </a:r>
          </a:p>
          <a:p>
            <a:pPr lvl="1"/>
            <a:r>
              <a:rPr lang="en-US" dirty="0" smtClean="0"/>
              <a:t>it serves as a cache for completed I/O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The </a:t>
            </a:r>
            <a:r>
              <a:rPr lang="en-US" i="1" dirty="0" smtClean="0"/>
              <a:t>request manager</a:t>
            </a:r>
            <a:r>
              <a:rPr lang="en-US" dirty="0" smtClean="0"/>
              <a:t> manages the reading and writing of buffer contents to and from a block device driver</a:t>
            </a:r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229975" y="12700"/>
            <a:ext cx="2216472" cy="1193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11570" y="8523818"/>
            <a:ext cx="7489373" cy="486833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15" tIns="65308" rIns="130615" bIns="65308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9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>
          <a:xfrm>
            <a:off x="667139" y="434931"/>
            <a:ext cx="12344400" cy="1524000"/>
          </a:xfrm>
        </p:spPr>
        <p:txBody>
          <a:bodyPr/>
          <a:lstStyle/>
          <a:p>
            <a:pPr eaLnBrk="1" hangingPunct="1"/>
            <a:r>
              <a:rPr lang="en-US" dirty="0" smtClean="0"/>
              <a:t>Character Devices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idx="1"/>
          </p:nvPr>
        </p:nvSpPr>
        <p:spPr>
          <a:xfrm>
            <a:off x="1135031" y="2297797"/>
            <a:ext cx="11468100" cy="6040439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A device driver which does not offer random access to fixed blocks of data.</a:t>
            </a:r>
          </a:p>
          <a:p>
            <a:endParaRPr lang="en-US" dirty="0" smtClean="0"/>
          </a:p>
          <a:p>
            <a:r>
              <a:rPr lang="en-US" dirty="0" smtClean="0"/>
              <a:t>A character device driver must register a set of functions which implement the driver’s various file I/O operations.</a:t>
            </a:r>
          </a:p>
          <a:p>
            <a:endParaRPr lang="en-US" dirty="0" smtClean="0"/>
          </a:p>
          <a:p>
            <a:r>
              <a:rPr lang="en-US" dirty="0" smtClean="0"/>
              <a:t>The kernel performs almost no preprocessing of a file read or write request to a character device, but simply passes on the request to the device.</a:t>
            </a:r>
          </a:p>
          <a:p>
            <a:endParaRPr lang="en-US" dirty="0" smtClean="0"/>
          </a:p>
          <a:p>
            <a:r>
              <a:rPr lang="en-US" dirty="0" smtClean="0"/>
              <a:t>The main exception to this rule is the special subset of character device drivers which implement terminal devices, for which the kernel maintains a standard interface.</a:t>
            </a:r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229975" y="12700"/>
            <a:ext cx="2216472" cy="1193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11570" y="8523818"/>
            <a:ext cx="7489373" cy="486833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15" tIns="65308" rIns="130615" bIns="65308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9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>
          <a:xfrm>
            <a:off x="1489079" y="369891"/>
            <a:ext cx="11541125" cy="768351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mtClean="0"/>
              <a:t>Interprocess Communication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idx="1"/>
          </p:nvPr>
        </p:nvSpPr>
        <p:spPr>
          <a:xfrm>
            <a:off x="1209679" y="1644653"/>
            <a:ext cx="11585576" cy="6040439"/>
          </a:xfrm>
        </p:spPr>
        <p:txBody>
          <a:bodyPr>
            <a:normAutofit fontScale="92500" lnSpcReduction="10000"/>
          </a:bodyPr>
          <a:lstStyle/>
          <a:p>
            <a:r>
              <a:rPr lang="en-US" smtClean="0"/>
              <a:t>Like UNIX, Linux informs processes that an event has occurred via signals</a:t>
            </a:r>
          </a:p>
          <a:p>
            <a:endParaRPr lang="en-US" smtClean="0"/>
          </a:p>
          <a:p>
            <a:r>
              <a:rPr lang="en-US" smtClean="0"/>
              <a:t>There is a limited number of signals, and they cannot carry information:  Only the fact that a signal occurred is available to a process.</a:t>
            </a:r>
          </a:p>
          <a:p>
            <a:endParaRPr lang="en-US" smtClean="0"/>
          </a:p>
          <a:p>
            <a:r>
              <a:rPr lang="en-US" smtClean="0"/>
              <a:t>The Linux kernel does not use signals to communicate with processes with are running in kernel mode, rather, communication within the kernel is accomplished via scheduling states and </a:t>
            </a:r>
            <a:r>
              <a:rPr lang="en-US" b="1" smtClean="0"/>
              <a:t>wait.queue</a:t>
            </a:r>
            <a:r>
              <a:rPr lang="en-US" smtClean="0"/>
              <a:t> structures.</a:t>
            </a:r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229975" y="12700"/>
            <a:ext cx="2216472" cy="1193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11570" y="8523818"/>
            <a:ext cx="7489373" cy="486833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15" tIns="65308" rIns="130615" bIns="65308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9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>
          <a:xfrm>
            <a:off x="1169988" y="369891"/>
            <a:ext cx="11860212" cy="768351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mtClean="0"/>
              <a:t>Network Structure</a:t>
            </a:r>
          </a:p>
        </p:txBody>
      </p:sp>
      <p:sp>
        <p:nvSpPr>
          <p:cNvPr id="61443" name="Rectangle 3"/>
          <p:cNvSpPr>
            <a:spLocks noGrp="1" noChangeArrowheads="1"/>
          </p:cNvSpPr>
          <p:nvPr>
            <p:ph idx="1"/>
          </p:nvPr>
        </p:nvSpPr>
        <p:spPr>
          <a:xfrm>
            <a:off x="1209679" y="1644653"/>
            <a:ext cx="11366501" cy="6040439"/>
          </a:xfrm>
        </p:spPr>
        <p:txBody>
          <a:bodyPr>
            <a:normAutofit fontScale="92500" lnSpcReduction="10000"/>
          </a:bodyPr>
          <a:lstStyle/>
          <a:p>
            <a:r>
              <a:rPr lang="en-US" smtClean="0"/>
              <a:t>Networking is a key area of functionality for Linux.</a:t>
            </a:r>
          </a:p>
          <a:p>
            <a:pPr lvl="1"/>
            <a:r>
              <a:rPr lang="en-US" smtClean="0"/>
              <a:t>It supports the standard Internet protocols for UNIX to UNIX communications</a:t>
            </a:r>
          </a:p>
          <a:p>
            <a:pPr lvl="1"/>
            <a:r>
              <a:rPr lang="en-US" smtClean="0"/>
              <a:t>It also implements protocols native to nonUNIX operating systems, in particular, protocols used on PC networks, such as Appletalk and IPX</a:t>
            </a:r>
            <a:br>
              <a:rPr lang="en-US" smtClean="0"/>
            </a:br>
            <a:endParaRPr lang="en-US" smtClean="0"/>
          </a:p>
          <a:p>
            <a:r>
              <a:rPr lang="en-US" smtClean="0"/>
              <a:t>Internally, networking in the Linux kernel is implemented by three layers of software:</a:t>
            </a:r>
          </a:p>
          <a:p>
            <a:pPr lvl="1"/>
            <a:r>
              <a:rPr lang="en-US" smtClean="0"/>
              <a:t>The socket interface</a:t>
            </a:r>
          </a:p>
          <a:p>
            <a:pPr lvl="1"/>
            <a:r>
              <a:rPr lang="en-US" smtClean="0"/>
              <a:t>Protocol drivers</a:t>
            </a:r>
          </a:p>
          <a:p>
            <a:pPr lvl="1"/>
            <a:r>
              <a:rPr lang="en-US" smtClean="0"/>
              <a:t>Network device drivers</a:t>
            </a:r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229975" y="12700"/>
            <a:ext cx="2216472" cy="1193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11570" y="8523818"/>
            <a:ext cx="7489373" cy="486833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15" tIns="65308" rIns="130615" bIns="65308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9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3600" dirty="0" smtClean="0"/>
              <a:t>Linux History </a:t>
            </a:r>
          </a:p>
          <a:p>
            <a:r>
              <a:rPr lang="en-US" sz="3600" dirty="0" smtClean="0"/>
              <a:t>Design Principles</a:t>
            </a:r>
          </a:p>
          <a:p>
            <a:r>
              <a:rPr lang="en-US" sz="3600" dirty="0" smtClean="0"/>
              <a:t>Kernel Modules</a:t>
            </a:r>
          </a:p>
          <a:p>
            <a:r>
              <a:rPr lang="en-US" sz="3600" dirty="0" smtClean="0"/>
              <a:t>Process Management</a:t>
            </a:r>
          </a:p>
          <a:p>
            <a:r>
              <a:rPr lang="en-US" sz="3600" dirty="0" smtClean="0"/>
              <a:t>Scheduling </a:t>
            </a:r>
          </a:p>
          <a:p>
            <a:r>
              <a:rPr lang="en-US" sz="3600" dirty="0" smtClean="0"/>
              <a:t>Memory Management </a:t>
            </a:r>
          </a:p>
          <a:p>
            <a:r>
              <a:rPr lang="en-US" sz="3600" dirty="0" smtClean="0"/>
              <a:t>File Systems</a:t>
            </a:r>
          </a:p>
          <a:p>
            <a:r>
              <a:rPr lang="en-US" sz="3600" dirty="0" smtClean="0"/>
              <a:t>Input and Output </a:t>
            </a:r>
          </a:p>
          <a:p>
            <a:r>
              <a:rPr lang="en-US" sz="3600" dirty="0" smtClean="0"/>
              <a:t>Inter process Communication</a:t>
            </a:r>
          </a:p>
          <a:p>
            <a:r>
              <a:rPr lang="en-US" sz="3600" dirty="0" smtClean="0"/>
              <a:t>Network Structure</a:t>
            </a:r>
          </a:p>
          <a:p>
            <a:r>
              <a:rPr lang="en-US" sz="3600" dirty="0" smtClean="0"/>
              <a:t>Security</a:t>
            </a:r>
          </a:p>
          <a:p>
            <a:endParaRPr lang="en-US" sz="3400" dirty="0" smtClean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229975" y="12700"/>
            <a:ext cx="2216472" cy="1193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11570" y="8523818"/>
            <a:ext cx="7489373" cy="486833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15" tIns="65308" rIns="130615" bIns="65308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9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1547813" y="370418"/>
            <a:ext cx="11482388" cy="768349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dirty="0" smtClean="0"/>
              <a:t>Topics To </a:t>
            </a:r>
            <a:r>
              <a:rPr lang="en-US" smtClean="0"/>
              <a:t>Be Next </a:t>
            </a:r>
            <a:r>
              <a:rPr lang="en-US" dirty="0" smtClean="0"/>
              <a:t>Covered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History</a:t>
            </a:r>
          </a:p>
          <a:p>
            <a:r>
              <a:rPr lang="en-US" dirty="0" smtClean="0"/>
              <a:t>Design Principles</a:t>
            </a:r>
          </a:p>
          <a:p>
            <a:r>
              <a:rPr lang="en-US" dirty="0" smtClean="0"/>
              <a:t>System Components</a:t>
            </a:r>
          </a:p>
          <a:p>
            <a:r>
              <a:rPr lang="en-US" dirty="0" smtClean="0"/>
              <a:t>Environmental Subsystems </a:t>
            </a:r>
          </a:p>
          <a:p>
            <a:r>
              <a:rPr lang="en-US" dirty="0" smtClean="0"/>
              <a:t>File system</a:t>
            </a:r>
          </a:p>
          <a:p>
            <a:r>
              <a:rPr lang="en-US" dirty="0" smtClean="0"/>
              <a:t>Networking</a:t>
            </a:r>
          </a:p>
          <a:p>
            <a:r>
              <a:rPr lang="en-US" dirty="0" smtClean="0"/>
              <a:t>Programmer Interface</a:t>
            </a:r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229975" y="12700"/>
            <a:ext cx="2216472" cy="1193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11570" y="8523818"/>
            <a:ext cx="7489373" cy="486833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15" tIns="65308" rIns="130615" bIns="65308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9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u="sng" dirty="0" smtClean="0">
                <a:solidFill>
                  <a:schemeClr val="tx1"/>
                </a:solidFill>
              </a:rPr>
              <a:t>References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sz="3400" dirty="0" err="1" smtClean="0"/>
              <a:t>Silberschatz</a:t>
            </a:r>
            <a:r>
              <a:rPr lang="en-US" sz="3400" dirty="0" smtClean="0"/>
              <a:t> and Peter B. Calvin, “Operating System Concepts" Addison Wesley Publishing Company</a:t>
            </a:r>
          </a:p>
          <a:p>
            <a:pPr>
              <a:defRPr/>
            </a:pPr>
            <a:r>
              <a:rPr lang="en-US" sz="3400" dirty="0" smtClean="0"/>
              <a:t> </a:t>
            </a:r>
            <a:r>
              <a:rPr lang="en-US" sz="3400" dirty="0" err="1" smtClean="0"/>
              <a:t>Dhamdhere</a:t>
            </a:r>
            <a:r>
              <a:rPr lang="en-US" sz="3400" dirty="0" smtClean="0"/>
              <a:t>, “Systems Programming &amp; Operating Systems Tata McGraw Hill</a:t>
            </a:r>
          </a:p>
          <a:p>
            <a:pPr>
              <a:buFont typeface="Wingdings 2" charset="2"/>
              <a:buNone/>
              <a:defRPr/>
            </a:pPr>
            <a:r>
              <a:rPr lang="en-US" cap="all" dirty="0" smtClean="0"/>
              <a:t> </a:t>
            </a:r>
            <a:endParaRPr lang="en-US" dirty="0" smtClean="0"/>
          </a:p>
          <a:p>
            <a:pPr>
              <a:defRPr/>
            </a:pPr>
            <a:endParaRPr lang="en-US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229975" y="12700"/>
            <a:ext cx="2216472" cy="1193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11570" y="8523818"/>
            <a:ext cx="7489373" cy="486833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15" tIns="65308" rIns="130615" bIns="65308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9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2151063" y="369891"/>
            <a:ext cx="10231437" cy="768351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dirty="0" smtClean="0"/>
              <a:t>Topics To Be Covered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>
          <a:xfrm>
            <a:off x="1270002" y="1714503"/>
            <a:ext cx="9877425" cy="6457951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Linux History </a:t>
            </a:r>
          </a:p>
          <a:p>
            <a:r>
              <a:rPr lang="en-US" dirty="0" smtClean="0"/>
              <a:t>Design Principles</a:t>
            </a:r>
          </a:p>
          <a:p>
            <a:r>
              <a:rPr lang="en-US" dirty="0" smtClean="0"/>
              <a:t>Kernel Modules</a:t>
            </a:r>
          </a:p>
          <a:p>
            <a:r>
              <a:rPr lang="en-US" dirty="0" smtClean="0"/>
              <a:t>Process Management</a:t>
            </a:r>
          </a:p>
          <a:p>
            <a:r>
              <a:rPr lang="en-US" dirty="0" smtClean="0"/>
              <a:t>Scheduling </a:t>
            </a:r>
          </a:p>
          <a:p>
            <a:r>
              <a:rPr lang="en-US" dirty="0" smtClean="0"/>
              <a:t>Memory Management </a:t>
            </a:r>
          </a:p>
          <a:p>
            <a:r>
              <a:rPr lang="en-US" dirty="0" smtClean="0"/>
              <a:t>File Systems</a:t>
            </a:r>
          </a:p>
          <a:p>
            <a:r>
              <a:rPr lang="en-US" dirty="0" smtClean="0"/>
              <a:t>Input and Output </a:t>
            </a:r>
          </a:p>
          <a:p>
            <a:r>
              <a:rPr lang="en-US" dirty="0" smtClean="0"/>
              <a:t>Inter process Communication</a:t>
            </a:r>
          </a:p>
          <a:p>
            <a:r>
              <a:rPr lang="en-US" dirty="0" smtClean="0"/>
              <a:t>Network Structure</a:t>
            </a:r>
          </a:p>
          <a:p>
            <a:r>
              <a:rPr lang="en-US" dirty="0" smtClean="0"/>
              <a:t>Security</a:t>
            </a:r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229975" y="12700"/>
            <a:ext cx="2216472" cy="1193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11570" y="8523818"/>
            <a:ext cx="7489373" cy="486833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15" tIns="65308" rIns="130615" bIns="65308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9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704462" y="677527"/>
            <a:ext cx="12344400" cy="1524000"/>
          </a:xfrm>
        </p:spPr>
        <p:txBody>
          <a:bodyPr/>
          <a:lstStyle/>
          <a:p>
            <a:pPr eaLnBrk="1" hangingPunct="1"/>
            <a:r>
              <a:rPr lang="en-US" dirty="0" smtClean="0"/>
              <a:t>Objectives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xfrm>
            <a:off x="948421" y="2465747"/>
            <a:ext cx="11528426" cy="6040439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To explore the history of the UNIX operating system from which Linux is derived and the principles which Linux is designed upon</a:t>
            </a:r>
          </a:p>
          <a:p>
            <a:endParaRPr lang="en-US" dirty="0" smtClean="0"/>
          </a:p>
          <a:p>
            <a:r>
              <a:rPr lang="en-US" dirty="0" smtClean="0"/>
              <a:t>To examine the Linux process model and illustrate how Linux schedules processes and provides </a:t>
            </a:r>
            <a:r>
              <a:rPr lang="en-US" dirty="0" err="1" smtClean="0"/>
              <a:t>interprocess</a:t>
            </a:r>
            <a:r>
              <a:rPr lang="en-US" dirty="0" smtClean="0"/>
              <a:t> communication</a:t>
            </a:r>
          </a:p>
          <a:p>
            <a:endParaRPr lang="en-US" dirty="0" smtClean="0"/>
          </a:p>
          <a:p>
            <a:r>
              <a:rPr lang="en-US" dirty="0" smtClean="0"/>
              <a:t>To look at memory management in Linux</a:t>
            </a:r>
          </a:p>
          <a:p>
            <a:endParaRPr lang="en-US" dirty="0" smtClean="0"/>
          </a:p>
          <a:p>
            <a:r>
              <a:rPr lang="en-US" dirty="0" smtClean="0"/>
              <a:t>To explore how Linux implements file systems and manages I/O devices</a:t>
            </a:r>
          </a:p>
          <a:p>
            <a:endParaRPr lang="en-US" dirty="0" smtClean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229975" y="12700"/>
            <a:ext cx="2216472" cy="1193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11570" y="8523818"/>
            <a:ext cx="7489373" cy="486833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15" tIns="65308" rIns="130615" bIns="65308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9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629816" y="360287"/>
            <a:ext cx="12344400" cy="1524000"/>
          </a:xfrm>
        </p:spPr>
        <p:txBody>
          <a:bodyPr/>
          <a:lstStyle/>
          <a:p>
            <a:pPr eaLnBrk="1" hangingPunct="1"/>
            <a:r>
              <a:rPr lang="en-US" dirty="0" smtClean="0"/>
              <a:t>History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998833" y="1802850"/>
            <a:ext cx="11482388" cy="6538718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90000"/>
              </a:lnSpc>
            </a:pPr>
            <a:r>
              <a:rPr lang="en-US" dirty="0" smtClean="0"/>
              <a:t>Linux is a modern, free operating system based on UNIX standards</a:t>
            </a:r>
          </a:p>
          <a:p>
            <a:pPr>
              <a:lnSpc>
                <a:spcPct val="90000"/>
              </a:lnSpc>
            </a:pPr>
            <a:endParaRPr lang="en-US" sz="1400" dirty="0" smtClean="0"/>
          </a:p>
          <a:p>
            <a:pPr>
              <a:lnSpc>
                <a:spcPct val="90000"/>
              </a:lnSpc>
            </a:pPr>
            <a:r>
              <a:rPr lang="en-US" dirty="0" smtClean="0"/>
              <a:t>First developed as a small but self-contained kernel in 1991 by </a:t>
            </a:r>
            <a:r>
              <a:rPr lang="en-US" dirty="0" err="1" smtClean="0"/>
              <a:t>Linus</a:t>
            </a:r>
            <a:r>
              <a:rPr lang="en-US" dirty="0" smtClean="0"/>
              <a:t> </a:t>
            </a:r>
            <a:r>
              <a:rPr lang="en-US" dirty="0" err="1" smtClean="0"/>
              <a:t>Torvalds</a:t>
            </a:r>
            <a:r>
              <a:rPr lang="en-US" dirty="0" smtClean="0"/>
              <a:t>, with the major design goal of UNIX compatibility</a:t>
            </a:r>
          </a:p>
          <a:p>
            <a:pPr>
              <a:lnSpc>
                <a:spcPct val="90000"/>
              </a:lnSpc>
            </a:pPr>
            <a:endParaRPr lang="en-US" sz="1400" dirty="0" smtClean="0"/>
          </a:p>
          <a:p>
            <a:pPr>
              <a:lnSpc>
                <a:spcPct val="90000"/>
              </a:lnSpc>
            </a:pPr>
            <a:r>
              <a:rPr lang="en-US" dirty="0" smtClean="0"/>
              <a:t>Its history has been one of collaboration by many users from all around the world, corresponding almost exclusively over the Internet</a:t>
            </a:r>
          </a:p>
          <a:p>
            <a:pPr>
              <a:lnSpc>
                <a:spcPct val="90000"/>
              </a:lnSpc>
            </a:pPr>
            <a:endParaRPr lang="en-US" sz="1400" dirty="0" smtClean="0"/>
          </a:p>
          <a:p>
            <a:pPr>
              <a:lnSpc>
                <a:spcPct val="90000"/>
              </a:lnSpc>
            </a:pPr>
            <a:r>
              <a:rPr lang="en-US" dirty="0" smtClean="0"/>
              <a:t>It has been designed to run efficiently and reliably on common PC hardware, but also runs on a variety of other platforms</a:t>
            </a:r>
          </a:p>
          <a:p>
            <a:pPr>
              <a:lnSpc>
                <a:spcPct val="90000"/>
              </a:lnSpc>
            </a:pPr>
            <a:endParaRPr lang="en-US" sz="1400" dirty="0" smtClean="0"/>
          </a:p>
          <a:p>
            <a:pPr>
              <a:lnSpc>
                <a:spcPct val="90000"/>
              </a:lnSpc>
            </a:pPr>
            <a:r>
              <a:rPr lang="en-US" dirty="0" smtClean="0"/>
              <a:t>The core Linux operating system kernel is entirely original, but it can run much existing free UNIX software, resulting in an entire UNIX-compatible operating system free from proprietary code</a:t>
            </a:r>
          </a:p>
          <a:p>
            <a:pPr>
              <a:lnSpc>
                <a:spcPct val="90000"/>
              </a:lnSpc>
            </a:pPr>
            <a:endParaRPr lang="en-US" sz="1400" dirty="0" smtClean="0"/>
          </a:p>
          <a:p>
            <a:pPr>
              <a:lnSpc>
                <a:spcPct val="90000"/>
              </a:lnSpc>
            </a:pPr>
            <a:r>
              <a:rPr lang="en-US" dirty="0" smtClean="0"/>
              <a:t>Many, varying </a:t>
            </a:r>
            <a:r>
              <a:rPr lang="en-US" b="1" dirty="0" smtClean="0"/>
              <a:t>Linux Distributions</a:t>
            </a:r>
            <a:r>
              <a:rPr lang="en-US" dirty="0" smtClean="0"/>
              <a:t> including the kernel, applications, and management tools</a:t>
            </a:r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229975" y="12700"/>
            <a:ext cx="2216472" cy="1193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11570" y="8523818"/>
            <a:ext cx="7489373" cy="486833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15" tIns="65308" rIns="130615" bIns="65308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9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1026"/>
          <p:cNvSpPr>
            <a:spLocks noGrp="1" noChangeArrowheads="1"/>
          </p:cNvSpPr>
          <p:nvPr>
            <p:ph type="title"/>
          </p:nvPr>
        </p:nvSpPr>
        <p:spPr>
          <a:xfrm>
            <a:off x="685800" y="453592"/>
            <a:ext cx="12344400" cy="1524000"/>
          </a:xfrm>
        </p:spPr>
        <p:txBody>
          <a:bodyPr/>
          <a:lstStyle/>
          <a:p>
            <a:pPr eaLnBrk="1" hangingPunct="1"/>
            <a:r>
              <a:rPr lang="en-US" dirty="0" smtClean="0"/>
              <a:t>The Linux Kernel</a:t>
            </a:r>
          </a:p>
        </p:txBody>
      </p:sp>
      <p:sp>
        <p:nvSpPr>
          <p:cNvPr id="8195" name="Rectangle 1027"/>
          <p:cNvSpPr>
            <a:spLocks noGrp="1" noChangeArrowheads="1"/>
          </p:cNvSpPr>
          <p:nvPr>
            <p:ph idx="1"/>
          </p:nvPr>
        </p:nvSpPr>
        <p:spPr>
          <a:xfrm>
            <a:off x="1166785" y="2302556"/>
            <a:ext cx="11541125" cy="6299200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90000"/>
              </a:lnSpc>
            </a:pPr>
            <a:r>
              <a:rPr lang="en-US" dirty="0" smtClean="0"/>
              <a:t>Version 0.01 (May 1991) had no networking, ran only on 80386-compatible Intel processors and on PC hardware, had extremely limited device-drive support, and supported only the </a:t>
            </a:r>
            <a:r>
              <a:rPr lang="en-US" dirty="0" err="1" smtClean="0"/>
              <a:t>Minix</a:t>
            </a:r>
            <a:r>
              <a:rPr lang="en-US" dirty="0" smtClean="0"/>
              <a:t> file system</a:t>
            </a:r>
          </a:p>
          <a:p>
            <a:pPr>
              <a:lnSpc>
                <a:spcPct val="90000"/>
              </a:lnSpc>
            </a:pPr>
            <a:endParaRPr lang="en-US" dirty="0" smtClean="0"/>
          </a:p>
          <a:p>
            <a:pPr>
              <a:lnSpc>
                <a:spcPct val="90000"/>
              </a:lnSpc>
            </a:pPr>
            <a:r>
              <a:rPr lang="en-US" dirty="0" smtClean="0"/>
              <a:t>Linux 1.0 (March 1994) included these new features: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Support for UNIX’s standard TCP/IP networking protocols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BSD-compatible socket interface for networking programming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Device-driver support for running IP over an Ethernet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Enhanced file system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Support for a range of SCSI controllers for </a:t>
            </a:r>
            <a:br>
              <a:rPr lang="en-US" dirty="0" smtClean="0"/>
            </a:br>
            <a:r>
              <a:rPr lang="en-US" dirty="0" smtClean="0"/>
              <a:t>high-performance disk access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Extra hardware support</a:t>
            </a:r>
          </a:p>
          <a:p>
            <a:pPr lvl="1">
              <a:lnSpc>
                <a:spcPct val="90000"/>
              </a:lnSpc>
            </a:pPr>
            <a:endParaRPr lang="en-US" dirty="0" smtClean="0"/>
          </a:p>
          <a:p>
            <a:pPr>
              <a:lnSpc>
                <a:spcPct val="90000"/>
              </a:lnSpc>
            </a:pPr>
            <a:r>
              <a:rPr lang="en-US" dirty="0" smtClean="0"/>
              <a:t>Version 1.2 (March 1995) was the final PC-only Linux kernel</a:t>
            </a:r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229975" y="12700"/>
            <a:ext cx="2216472" cy="1193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11570" y="8523818"/>
            <a:ext cx="7489373" cy="486833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15" tIns="65308" rIns="130615" bIns="65308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9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648479" y="490915"/>
            <a:ext cx="12344400" cy="1524000"/>
          </a:xfrm>
        </p:spPr>
        <p:txBody>
          <a:bodyPr/>
          <a:lstStyle/>
          <a:p>
            <a:pPr eaLnBrk="1" hangingPunct="1"/>
            <a:r>
              <a:rPr lang="en-US" dirty="0" smtClean="0"/>
              <a:t>The Linux System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>
          <a:xfrm>
            <a:off x="1214021" y="2330321"/>
            <a:ext cx="11026775" cy="6586539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Linux uses many tools developed as part of Berkeley’s BSD operating system, MIT’s X  Window System, and the Free Software Foundation's GNU project</a:t>
            </a:r>
          </a:p>
          <a:p>
            <a:endParaRPr lang="en-US" dirty="0" smtClean="0"/>
          </a:p>
          <a:p>
            <a:r>
              <a:rPr lang="en-US" dirty="0" smtClean="0"/>
              <a:t>The min system libraries were started by the GNU project, with improvements provided by the Linux community</a:t>
            </a:r>
          </a:p>
          <a:p>
            <a:endParaRPr lang="en-US" dirty="0" smtClean="0"/>
          </a:p>
          <a:p>
            <a:r>
              <a:rPr lang="en-US" dirty="0" smtClean="0"/>
              <a:t>Linux networking-administration tools were derived from 4.3BSD code; recent BSD derivatives such as Free BSD have borrowed code from Linux in return</a:t>
            </a:r>
          </a:p>
          <a:p>
            <a:endParaRPr lang="en-US" dirty="0" smtClean="0"/>
          </a:p>
          <a:p>
            <a:r>
              <a:rPr lang="en-US" dirty="0" smtClean="0"/>
              <a:t>The Linux system is maintained by a loose network of developers collaborating over the Internet, with a small number of public ftp sites acting as de facto standard repositories</a:t>
            </a:r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229975" y="12700"/>
            <a:ext cx="2216472" cy="1193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11570" y="8523818"/>
            <a:ext cx="7489373" cy="486833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15" tIns="65308" rIns="130615" bIns="65308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9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723122" y="229657"/>
            <a:ext cx="12344400" cy="1524000"/>
          </a:xfrm>
        </p:spPr>
        <p:txBody>
          <a:bodyPr/>
          <a:lstStyle/>
          <a:p>
            <a:pPr eaLnBrk="1" hangingPunct="1"/>
            <a:r>
              <a:rPr lang="en-US" dirty="0" smtClean="0"/>
              <a:t>Design Principles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>
          <a:xfrm>
            <a:off x="1027409" y="1799548"/>
            <a:ext cx="11026775" cy="6691313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Linux is a multiuser, multitasking system with a full set of UNIX-compatible tools</a:t>
            </a:r>
          </a:p>
          <a:p>
            <a:endParaRPr lang="en-US" dirty="0" smtClean="0"/>
          </a:p>
          <a:p>
            <a:r>
              <a:rPr lang="en-US" dirty="0" smtClean="0"/>
              <a:t>Its file system adheres to traditional UNIX semantics, and it fully implements the standard UNIX networking model</a:t>
            </a:r>
          </a:p>
          <a:p>
            <a:endParaRPr lang="en-US" dirty="0" smtClean="0"/>
          </a:p>
          <a:p>
            <a:r>
              <a:rPr lang="en-US" dirty="0" smtClean="0"/>
              <a:t>Main design goals are speed, efficiency, and standardization</a:t>
            </a:r>
          </a:p>
          <a:p>
            <a:endParaRPr lang="en-US" dirty="0" smtClean="0"/>
          </a:p>
          <a:p>
            <a:r>
              <a:rPr lang="en-US" dirty="0" smtClean="0"/>
              <a:t>Linux is designed to be compliant with the relevant POSIX documents; at least two Linux distributions have achieved official POSIX certification</a:t>
            </a:r>
          </a:p>
          <a:p>
            <a:endParaRPr lang="en-US" dirty="0" smtClean="0"/>
          </a:p>
          <a:p>
            <a:r>
              <a:rPr lang="en-US" dirty="0" smtClean="0"/>
              <a:t>The Linux programming interface adheres to the SVR4 UNIX semantics, rather than to BSD behavior</a:t>
            </a:r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229975" y="12700"/>
            <a:ext cx="2216472" cy="1193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11570" y="8523818"/>
            <a:ext cx="7489373" cy="486833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15" tIns="65308" rIns="130615" bIns="65308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9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1136654" y="369891"/>
            <a:ext cx="11893550" cy="768351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mtClean="0"/>
              <a:t>Components of a Linux System</a:t>
            </a:r>
          </a:p>
        </p:txBody>
      </p:sp>
      <p:pic>
        <p:nvPicPr>
          <p:cNvPr id="14339" name="Picture 6"/>
          <p:cNvPicPr>
            <a:picLocks noChangeAspect="1" noChangeArrowheads="1"/>
          </p:cNvPicPr>
          <p:nvPr/>
        </p:nvPicPr>
        <p:blipFill>
          <a:blip r:embed="rId3"/>
          <a:srcRect l="677" t="26907" r="677" b="26907"/>
          <a:stretch>
            <a:fillRect/>
          </a:stretch>
        </p:blipFill>
        <p:spPr bwMode="auto">
          <a:xfrm>
            <a:off x="1912938" y="2716213"/>
            <a:ext cx="10715625" cy="3343275"/>
          </a:xfrm>
          <a:prstGeom prst="rect">
            <a:avLst/>
          </a:prstGeom>
          <a:noFill/>
          <a:ln w="38100" cmpd="dbl">
            <a:noFill/>
            <a:miter lim="800000"/>
            <a:headEnd/>
            <a:tailEnd/>
          </a:ln>
        </p:spPr>
      </p:pic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229975" y="12700"/>
            <a:ext cx="2216472" cy="1193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11570" y="8523818"/>
            <a:ext cx="7489373" cy="486833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15" tIns="65308" rIns="130615" bIns="65308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9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</Template>
  <TotalTime>2124</TotalTime>
  <Words>1587</Words>
  <Application>Microsoft Office PowerPoint</Application>
  <PresentationFormat>Custom</PresentationFormat>
  <Paragraphs>246</Paragraphs>
  <Slides>26</Slides>
  <Notes>23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Theme1</vt:lpstr>
      <vt:lpstr>   Operating System/ BTCS-2401    </vt:lpstr>
      <vt:lpstr>  Topic 28th : The Linux System</vt:lpstr>
      <vt:lpstr>Topics To Be Covered</vt:lpstr>
      <vt:lpstr>Objectives</vt:lpstr>
      <vt:lpstr>History</vt:lpstr>
      <vt:lpstr>The Linux Kernel</vt:lpstr>
      <vt:lpstr>The Linux System</vt:lpstr>
      <vt:lpstr>Design Principles</vt:lpstr>
      <vt:lpstr>Components of a Linux System</vt:lpstr>
      <vt:lpstr>Kernel Modules</vt:lpstr>
      <vt:lpstr>Module Management</vt:lpstr>
      <vt:lpstr>Driver Registration</vt:lpstr>
      <vt:lpstr>Process Management</vt:lpstr>
      <vt:lpstr>Processes and Threads</vt:lpstr>
      <vt:lpstr>Scheduling</vt:lpstr>
      <vt:lpstr>Relationship Between Priorities and  Time-slice Length</vt:lpstr>
      <vt:lpstr>Kernel Synchronization</vt:lpstr>
      <vt:lpstr>Static and Dynamic Linking</vt:lpstr>
      <vt:lpstr>File Systems</vt:lpstr>
      <vt:lpstr>Block Devices</vt:lpstr>
      <vt:lpstr>Character Devices</vt:lpstr>
      <vt:lpstr>Interprocess Communication</vt:lpstr>
      <vt:lpstr>Network Structure</vt:lpstr>
      <vt:lpstr>Summary</vt:lpstr>
      <vt:lpstr>Topics To Be Next Covered</vt:lpstr>
      <vt:lpstr>References</vt:lpstr>
    </vt:vector>
  </TitlesOfParts>
  <Company>Lucent Technologies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Marilyn Turnamian</dc:creator>
  <cp:lastModifiedBy>Admin</cp:lastModifiedBy>
  <cp:revision>174</cp:revision>
  <cp:lastPrinted>2011-05-01T21:19:35Z</cp:lastPrinted>
  <dcterms:created xsi:type="dcterms:W3CDTF">1999-08-24T19:54:22Z</dcterms:created>
  <dcterms:modified xsi:type="dcterms:W3CDTF">2023-06-20T04:51:02Z</dcterms:modified>
</cp:coreProperties>
</file>