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97958-7C58-4A6C-B470-05F1DF1E7766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76935-A70E-44F6-B671-392AA07C14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4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A4E3BD-3FD0-4167-A030-61F0BAF07920}" type="slidenum">
              <a:rPr lang="en-US" smtClean="0">
                <a:latin typeface="Times New Roman" charset="0"/>
                <a:ea typeface="ＭＳ Ｐゴシック" pitchFamily="34" charset="-128"/>
              </a:rPr>
              <a:pPr/>
              <a:t>5</a:t>
            </a:fld>
            <a:endParaRPr lang="en-US" smtClean="0">
              <a:latin typeface="Times New Roman" charset="0"/>
              <a:ea typeface="ＭＳ Ｐゴシック" pitchFamily="34" charset="-128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1209675" y="693738"/>
            <a:ext cx="443865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49156" name="Text Box 2"/>
          <p:cNvSpPr>
            <a:spLocks noGrp="1" noChangeArrowheads="1"/>
          </p:cNvSpPr>
          <p:nvPr>
            <p:ph type="body"/>
          </p:nvPr>
        </p:nvSpPr>
        <p:spPr>
          <a:xfrm>
            <a:off x="685800" y="4341813"/>
            <a:ext cx="5475288" cy="4103687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E3E91F-C5FC-42F6-B0A9-46EABD10FB58}" type="slidenum">
              <a:rPr lang="en-US" smtClean="0">
                <a:latin typeface="Times New Roman" charset="0"/>
                <a:ea typeface="ＭＳ Ｐゴシック" pitchFamily="34" charset="-128"/>
              </a:rPr>
              <a:pPr/>
              <a:t>6</a:t>
            </a:fld>
            <a:endParaRPr lang="en-US" smtClean="0">
              <a:latin typeface="Times New Roman" charset="0"/>
              <a:ea typeface="ＭＳ Ｐゴシック" pitchFamily="34" charset="-128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87388"/>
            <a:ext cx="4560887" cy="3421062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8163"/>
            <a:ext cx="5032375" cy="4111625"/>
          </a:xfrm>
          <a:noFill/>
          <a:ln/>
        </p:spPr>
        <p:txBody>
          <a:bodyPr/>
          <a:lstStyle/>
          <a:p>
            <a:endParaRPr lang="en-US" smtClean="0">
              <a:latin typeface="Times New Roman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83DEF-78E2-44BF-AD2C-D7CFF0416821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25938-D914-4500-870B-EBB81EDE8A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CLOUD COMPUTING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4712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2" y="6365232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2" y="6264277"/>
            <a:ext cx="3086100" cy="365125"/>
          </a:xfrm>
          <a:prstGeom prst="rect">
            <a:avLst/>
          </a:prstGeom>
        </p:spPr>
        <p:txBody>
          <a:bodyPr vert="horz" lIns="91420" tIns="45711" rIns="91420" bIns="4571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2" y="4038602"/>
            <a:ext cx="3469616" cy="1447800"/>
          </a:xfrm>
          <a:prstGeom prst="rect">
            <a:avLst/>
          </a:prstGeom>
        </p:spPr>
        <p:txBody>
          <a:bodyPr vert="horz" lIns="91420" tIns="45711" rIns="91420" bIns="45711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dirty="0"/>
              <a:t>Prepared by</a:t>
            </a:r>
            <a:r>
              <a:rPr lang="en-IN" dirty="0" smtClean="0"/>
              <a:t>: </a:t>
            </a:r>
            <a:r>
              <a:rPr lang="en-IN" dirty="0" err="1" smtClean="0"/>
              <a:t>Sahilpreet</a:t>
            </a:r>
            <a:r>
              <a:rPr lang="en-IN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2" y="2590800"/>
            <a:ext cx="3829048" cy="1447800"/>
          </a:xfrm>
          <a:prstGeom prst="rect">
            <a:avLst/>
          </a:prstGeom>
        </p:spPr>
        <p:txBody>
          <a:bodyPr vert="horz" lIns="91420" tIns="45711" rIns="91420" bIns="45711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err="1" smtClean="0">
                <a:latin typeface="+mn-lt"/>
              </a:rPr>
              <a:t>B</a:t>
            </a:r>
            <a:r>
              <a:rPr lang="en-US" sz="9600" smtClean="0">
                <a:latin typeface="+mn-lt"/>
              </a:rPr>
              <a:t>. Tech </a:t>
            </a:r>
            <a:r>
              <a:rPr lang="en-US" sz="9600" dirty="0" smtClean="0">
                <a:latin typeface="+mn-lt"/>
              </a:rPr>
              <a:t>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Topic:-Cloud Service Model</a:t>
            </a:r>
            <a:endParaRPr lang="en-US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2221920" y="1524000"/>
            <a:ext cx="5184000" cy="37529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189600" y="5502817"/>
            <a:ext cx="4147200" cy="360755"/>
          </a:xfrm>
          <a:prstGeom prst="rect">
            <a:avLst/>
          </a:prstGeom>
          <a:noFill/>
        </p:spPr>
        <p:txBody>
          <a:bodyPr wrap="square" lIns="82936" tIns="41469" rIns="82936" bIns="41469" rtlCol="0">
            <a:spAutoFit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Fig. 1  Cloud Computing Components [5]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3920" y="596092"/>
            <a:ext cx="8363520" cy="699309"/>
          </a:xfrm>
          <a:prstGeom prst="rect">
            <a:avLst/>
          </a:prstGeom>
          <a:noFill/>
        </p:spPr>
        <p:txBody>
          <a:bodyPr wrap="square" lIns="82936" tIns="41469" rIns="82936" bIns="41469" rtlCol="0">
            <a:spAutoFit/>
          </a:bodyPr>
          <a:lstStyle/>
          <a:p>
            <a:pPr algn="ctr"/>
            <a:r>
              <a:rPr lang="en-IN" sz="4000" dirty="0">
                <a:latin typeface="Times New Roman" pitchFamily="18" charset="0"/>
                <a:cs typeface="Times New Roman" pitchFamily="18" charset="0"/>
              </a:rPr>
              <a:t>Cloud Computing Components</a:t>
            </a:r>
            <a:endParaRPr lang="en-IN" sz="4000" dirty="0"/>
          </a:p>
        </p:txBody>
      </p:sp>
      <p:pic>
        <p:nvPicPr>
          <p:cNvPr id="6" name="Picture 5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678377"/>
            <a:ext cx="8229600" cy="769423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just">
              <a:buNone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Service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04799" y="1528801"/>
            <a:ext cx="4191001" cy="4871999"/>
          </a:xfrm>
        </p:spPr>
        <p:txBody>
          <a:bodyPr>
            <a:normAutofit lnSpcReduction="10000"/>
          </a:bodyPr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solidFill>
                  <a:srgbClr val="FFFFFF"/>
                </a:solidFill>
                <a:latin typeface="Arial" pitchFamily="18"/>
                <a:ea typeface="WenQuanYi Micro Hei" pitchFamily="2"/>
                <a:cs typeface="Lohit Hindi" pitchFamily="2"/>
              </a:defRPr>
            </a:lvl9pPr>
          </a:lstStyle>
          <a:p>
            <a:pPr lvl="0"/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Infrastructure as a Service (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IaaS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Basic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service users maintain software</a:t>
            </a:r>
          </a:p>
          <a:p>
            <a:pPr lvl="0"/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Platform as a Service (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PaaS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Users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given software and hardware automatically</a:t>
            </a:r>
          </a:p>
          <a:p>
            <a:pPr lvl="0"/>
            <a:r>
              <a:rPr lang="en-US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Software as a Service (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SaaS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software and hardware is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transparent</a:t>
            </a:r>
          </a:p>
          <a:p>
            <a:pPr lvl="1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User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only knows their own access point</a:t>
            </a:r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idx="4294967295"/>
          </p:nvPr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5218560" y="1524000"/>
            <a:ext cx="3087240" cy="4724400"/>
          </a:xfrm>
        </p:spPr>
      </p:pic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Different Cloud Computing Layers</a:t>
            </a:r>
            <a:r>
              <a:rPr lang="ar-SA" sz="4000" dirty="0"/>
              <a:t>‏</a:t>
            </a:r>
            <a:endParaRPr lang="en-US" sz="4000" dirty="0"/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fld id="{EC22637E-517E-419B-938E-D820EF2077CB}" type="slidenum">
              <a:rPr lang="en-GB"/>
              <a:pPr>
                <a:defRPr/>
              </a:pPr>
              <a:t>5</a:t>
            </a:fld>
            <a:endParaRPr lang="en-GB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00063" y="1785940"/>
            <a:ext cx="8077200" cy="4605337"/>
            <a:chOff x="685800" y="1524000"/>
            <a:chExt cx="7775575" cy="4224337"/>
          </a:xfrm>
        </p:grpSpPr>
        <p:sp>
          <p:nvSpPr>
            <p:cNvPr id="13318" name="AutoShape 2"/>
            <p:cNvSpPr>
              <a:spLocks noChangeArrowheads="1"/>
            </p:cNvSpPr>
            <p:nvPr/>
          </p:nvSpPr>
          <p:spPr bwMode="auto">
            <a:xfrm>
              <a:off x="685800" y="1524000"/>
              <a:ext cx="7775575" cy="4176713"/>
            </a:xfrm>
            <a:prstGeom prst="roundRect">
              <a:avLst>
                <a:gd name="adj" fmla="val 0"/>
              </a:avLst>
            </a:prstGeom>
            <a:solidFill>
              <a:srgbClr val="99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82945" tIns="41473" rIns="82945" bIns="41473" anchor="ctr"/>
            <a:lstStyle/>
            <a:p>
              <a:endParaRPr lang="en-US"/>
            </a:p>
          </p:txBody>
        </p:sp>
        <p:sp>
          <p:nvSpPr>
            <p:cNvPr id="13319" name="Line 3"/>
            <p:cNvSpPr>
              <a:spLocks noChangeShapeType="1"/>
            </p:cNvSpPr>
            <p:nvPr/>
          </p:nvSpPr>
          <p:spPr bwMode="auto">
            <a:xfrm flipH="1">
              <a:off x="4457700" y="1539875"/>
              <a:ext cx="38100" cy="4208462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13320" name="Line 4"/>
            <p:cNvSpPr>
              <a:spLocks noChangeShapeType="1"/>
            </p:cNvSpPr>
            <p:nvPr/>
          </p:nvSpPr>
          <p:spPr bwMode="auto">
            <a:xfrm>
              <a:off x="931862" y="2757487"/>
              <a:ext cx="7312025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13321" name="Line 5"/>
            <p:cNvSpPr>
              <a:spLocks noChangeShapeType="1"/>
            </p:cNvSpPr>
            <p:nvPr/>
          </p:nvSpPr>
          <p:spPr bwMode="auto">
            <a:xfrm>
              <a:off x="996950" y="3910012"/>
              <a:ext cx="7312025" cy="0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13322" name="Text Box 6"/>
            <p:cNvSpPr txBox="1">
              <a:spLocks noChangeArrowheads="1"/>
            </p:cNvSpPr>
            <p:nvPr/>
          </p:nvSpPr>
          <p:spPr bwMode="auto">
            <a:xfrm>
              <a:off x="1733550" y="1812925"/>
              <a:ext cx="1917700" cy="8175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 algn="ctr"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500" b="1" dirty="0">
                  <a:solidFill>
                    <a:srgbClr val="000000"/>
                  </a:solidFill>
                </a:rPr>
                <a:t>Application Service</a:t>
              </a:r>
            </a:p>
            <a:p>
              <a:pPr algn="ctr"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500" b="1" dirty="0">
                  <a:solidFill>
                    <a:srgbClr val="000000"/>
                  </a:solidFill>
                </a:rPr>
                <a:t>(</a:t>
              </a:r>
              <a:r>
                <a:rPr lang="en-US" sz="2500" b="1" dirty="0" err="1">
                  <a:solidFill>
                    <a:srgbClr val="000000"/>
                  </a:solidFill>
                </a:rPr>
                <a:t>SaaS</a:t>
              </a:r>
              <a:r>
                <a:rPr lang="en-US" sz="2500" b="1" dirty="0">
                  <a:solidFill>
                    <a:srgbClr val="000000"/>
                  </a:solidFill>
                </a:rPr>
                <a:t>)</a:t>
              </a:r>
              <a:r>
                <a:rPr lang="ar-SA" sz="2500" b="1" dirty="0">
                  <a:solidFill>
                    <a:srgbClr val="000000"/>
                  </a:solidFill>
                </a:rPr>
                <a:t>‏</a:t>
              </a:r>
              <a:endParaRPr lang="en-US" sz="2500" b="1" dirty="0">
                <a:solidFill>
                  <a:srgbClr val="000000"/>
                </a:solidFill>
              </a:endParaRPr>
            </a:p>
          </p:txBody>
        </p:sp>
        <p:sp>
          <p:nvSpPr>
            <p:cNvPr id="13323" name="Text Box 7"/>
            <p:cNvSpPr txBox="1">
              <a:spLocks noChangeArrowheads="1"/>
            </p:cNvSpPr>
            <p:nvPr/>
          </p:nvSpPr>
          <p:spPr bwMode="auto">
            <a:xfrm>
              <a:off x="984250" y="3119437"/>
              <a:ext cx="3290887" cy="5524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500" b="1" dirty="0">
                  <a:solidFill>
                    <a:srgbClr val="000000"/>
                  </a:solidFill>
                </a:rPr>
                <a:t>Application Platform</a:t>
              </a:r>
            </a:p>
          </p:txBody>
        </p:sp>
        <p:sp>
          <p:nvSpPr>
            <p:cNvPr id="13324" name="Line 8"/>
            <p:cNvSpPr>
              <a:spLocks noChangeShapeType="1"/>
            </p:cNvSpPr>
            <p:nvPr/>
          </p:nvSpPr>
          <p:spPr bwMode="auto">
            <a:xfrm>
              <a:off x="915987" y="4789487"/>
              <a:ext cx="7312025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lIns="82945" tIns="41473" rIns="82945" bIns="41473"/>
            <a:lstStyle/>
            <a:p>
              <a:endParaRPr lang="en-US"/>
            </a:p>
          </p:txBody>
        </p:sp>
        <p:sp>
          <p:nvSpPr>
            <p:cNvPr id="13325" name="Text Box 9"/>
            <p:cNvSpPr txBox="1">
              <a:spLocks noChangeArrowheads="1"/>
            </p:cNvSpPr>
            <p:nvPr/>
          </p:nvSpPr>
          <p:spPr bwMode="auto">
            <a:xfrm>
              <a:off x="1268412" y="4067175"/>
              <a:ext cx="2322513" cy="498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500" b="1" dirty="0">
                  <a:solidFill>
                    <a:srgbClr val="000000"/>
                  </a:solidFill>
                </a:rPr>
                <a:t>Server Platform</a:t>
              </a:r>
            </a:p>
          </p:txBody>
        </p:sp>
        <p:sp>
          <p:nvSpPr>
            <p:cNvPr id="13326" name="Text Box 10"/>
            <p:cNvSpPr txBox="1">
              <a:spLocks noChangeArrowheads="1"/>
            </p:cNvSpPr>
            <p:nvPr/>
          </p:nvSpPr>
          <p:spPr bwMode="auto">
            <a:xfrm>
              <a:off x="1195387" y="4975225"/>
              <a:ext cx="2563813" cy="50323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500" b="1" dirty="0">
                  <a:solidFill>
                    <a:srgbClr val="000000"/>
                  </a:solidFill>
                </a:rPr>
                <a:t>Storage Platform</a:t>
              </a:r>
            </a:p>
          </p:txBody>
        </p:sp>
        <p:sp>
          <p:nvSpPr>
            <p:cNvPr id="13327" name="Text Box 11"/>
            <p:cNvSpPr txBox="1">
              <a:spLocks noChangeArrowheads="1"/>
            </p:cNvSpPr>
            <p:nvPr/>
          </p:nvSpPr>
          <p:spPr bwMode="auto">
            <a:xfrm>
              <a:off x="4692650" y="5060950"/>
              <a:ext cx="3452812" cy="39052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Amazon S3, Dell, Apple, ...</a:t>
              </a:r>
            </a:p>
          </p:txBody>
        </p:sp>
        <p:sp>
          <p:nvSpPr>
            <p:cNvPr id="13328" name="Text Box 12"/>
            <p:cNvSpPr txBox="1">
              <a:spLocks noChangeArrowheads="1"/>
            </p:cNvSpPr>
            <p:nvPr/>
          </p:nvSpPr>
          <p:spPr bwMode="auto">
            <a:xfrm>
              <a:off x="4645025" y="4003675"/>
              <a:ext cx="3527425" cy="69850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3Tera, EC2, </a:t>
              </a:r>
              <a:r>
                <a:rPr lang="en-US" sz="2200" dirty="0" err="1">
                  <a:solidFill>
                    <a:srgbClr val="000000"/>
                  </a:solidFill>
                </a:rPr>
                <a:t>SliceHost</a:t>
              </a:r>
              <a:r>
                <a:rPr lang="en-US" sz="2200" dirty="0">
                  <a:solidFill>
                    <a:srgbClr val="000000"/>
                  </a:solidFill>
                </a:rPr>
                <a:t>, </a:t>
              </a:r>
            </a:p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 err="1">
                  <a:solidFill>
                    <a:srgbClr val="000000"/>
                  </a:solidFill>
                </a:rPr>
                <a:t>GoGrid</a:t>
              </a:r>
              <a:r>
                <a:rPr lang="en-US" sz="2200" dirty="0">
                  <a:solidFill>
                    <a:srgbClr val="000000"/>
                  </a:solidFill>
                </a:rPr>
                <a:t>, </a:t>
              </a:r>
              <a:r>
                <a:rPr lang="en-US" sz="2200" dirty="0" err="1">
                  <a:solidFill>
                    <a:srgbClr val="000000"/>
                  </a:solidFill>
                </a:rPr>
                <a:t>RightScale</a:t>
              </a:r>
              <a:r>
                <a:rPr lang="en-US" sz="2200" dirty="0">
                  <a:solidFill>
                    <a:srgbClr val="000000"/>
                  </a:solidFill>
                </a:rPr>
                <a:t>, </a:t>
              </a:r>
              <a:r>
                <a:rPr lang="en-US" sz="2200" dirty="0" err="1">
                  <a:solidFill>
                    <a:srgbClr val="000000"/>
                  </a:solidFill>
                </a:rPr>
                <a:t>Linode</a:t>
              </a:r>
              <a:endParaRPr lang="en-US" sz="2200" dirty="0">
                <a:solidFill>
                  <a:srgbClr val="000000"/>
                </a:solidFill>
              </a:endParaRPr>
            </a:p>
          </p:txBody>
        </p:sp>
        <p:sp>
          <p:nvSpPr>
            <p:cNvPr id="13329" name="Text Box 13"/>
            <p:cNvSpPr txBox="1">
              <a:spLocks noChangeArrowheads="1"/>
            </p:cNvSpPr>
            <p:nvPr/>
          </p:nvSpPr>
          <p:spPr bwMode="auto">
            <a:xfrm>
              <a:off x="4629150" y="2852737"/>
              <a:ext cx="3589337" cy="1006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Google App Engine, </a:t>
              </a:r>
              <a:r>
                <a:rPr lang="en-US" sz="2200" dirty="0" err="1">
                  <a:solidFill>
                    <a:srgbClr val="000000"/>
                  </a:solidFill>
                </a:rPr>
                <a:t>Mosso</a:t>
              </a:r>
              <a:r>
                <a:rPr lang="en-US" sz="2200" dirty="0">
                  <a:solidFill>
                    <a:srgbClr val="000000"/>
                  </a:solidFill>
                </a:rPr>
                <a:t>,</a:t>
              </a:r>
            </a:p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Force.com, Engine Yard,</a:t>
              </a:r>
            </a:p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 err="1">
                  <a:solidFill>
                    <a:srgbClr val="000000"/>
                  </a:solidFill>
                </a:rPr>
                <a:t>Facebook</a:t>
              </a:r>
              <a:r>
                <a:rPr lang="en-US" sz="2200" dirty="0">
                  <a:solidFill>
                    <a:srgbClr val="000000"/>
                  </a:solidFill>
                </a:rPr>
                <a:t>, </a:t>
              </a:r>
              <a:r>
                <a:rPr lang="en-US" sz="2200" dirty="0" err="1">
                  <a:solidFill>
                    <a:srgbClr val="000000"/>
                  </a:solidFill>
                </a:rPr>
                <a:t>Heroku</a:t>
              </a:r>
              <a:r>
                <a:rPr lang="en-US" sz="2200" dirty="0">
                  <a:solidFill>
                    <a:srgbClr val="000000"/>
                  </a:solidFill>
                </a:rPr>
                <a:t>,  AWS</a:t>
              </a:r>
            </a:p>
          </p:txBody>
        </p:sp>
        <p:sp>
          <p:nvSpPr>
            <p:cNvPr id="13330" name="Text Box 14"/>
            <p:cNvSpPr txBox="1">
              <a:spLocks noChangeArrowheads="1"/>
            </p:cNvSpPr>
            <p:nvPr/>
          </p:nvSpPr>
          <p:spPr bwMode="auto">
            <a:xfrm>
              <a:off x="4565650" y="1684337"/>
              <a:ext cx="3805237" cy="100647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81639" tIns="40820" rIns="81639" bIns="40820"/>
            <a:lstStyle/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MS Live/</a:t>
              </a:r>
              <a:r>
                <a:rPr lang="en-US" sz="2200" dirty="0" err="1">
                  <a:solidFill>
                    <a:srgbClr val="000000"/>
                  </a:solidFill>
                </a:rPr>
                <a:t>ExchangeLabs</a:t>
              </a:r>
              <a:r>
                <a:rPr lang="en-US" sz="2200" dirty="0">
                  <a:solidFill>
                    <a:srgbClr val="000000"/>
                  </a:solidFill>
                </a:rPr>
                <a:t>, IBM, </a:t>
              </a:r>
            </a:p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Google Apps; Salesforce.com</a:t>
              </a:r>
            </a:p>
            <a:p>
              <a:pPr>
                <a:tabLst>
                  <a:tab pos="0" algn="l"/>
                  <a:tab pos="404729" algn="l"/>
                  <a:tab pos="812631" algn="l"/>
                  <a:tab pos="1220536" algn="l"/>
                  <a:tab pos="1626850" algn="l"/>
                  <a:tab pos="2034753" algn="l"/>
                  <a:tab pos="2442657" algn="l"/>
                  <a:tab pos="2850559" algn="l"/>
                  <a:tab pos="3256875" algn="l"/>
                  <a:tab pos="3664778" algn="l"/>
                  <a:tab pos="4072680" algn="l"/>
                  <a:tab pos="4478996" algn="l"/>
                  <a:tab pos="4886900" algn="l"/>
                  <a:tab pos="5294802" algn="l"/>
                  <a:tab pos="5702705" algn="l"/>
                  <a:tab pos="6109021" algn="l"/>
                  <a:tab pos="6516924" algn="l"/>
                  <a:tab pos="6924827" algn="l"/>
                  <a:tab pos="7331142" algn="l"/>
                  <a:tab pos="7739044" algn="l"/>
                  <a:tab pos="8146949" algn="l"/>
                </a:tabLst>
              </a:pPr>
              <a:r>
                <a:rPr lang="en-US" sz="2200" dirty="0">
                  <a:solidFill>
                    <a:srgbClr val="000000"/>
                  </a:solidFill>
                </a:rPr>
                <a:t>Quicken Online, </a:t>
              </a:r>
              <a:r>
                <a:rPr lang="en-US" sz="2200" dirty="0" err="1">
                  <a:solidFill>
                    <a:srgbClr val="000000"/>
                  </a:solidFill>
                </a:rPr>
                <a:t>Zoho</a:t>
              </a:r>
              <a:r>
                <a:rPr lang="en-US" sz="2200" dirty="0">
                  <a:solidFill>
                    <a:srgbClr val="000000"/>
                  </a:solidFill>
                </a:rPr>
                <a:t>, Cisco</a:t>
              </a:r>
            </a:p>
          </p:txBody>
        </p:sp>
      </p:grpSp>
      <p:sp>
        <p:nvSpPr>
          <p:cNvPr id="13317" name="Text Box 15"/>
          <p:cNvSpPr txBox="1">
            <a:spLocks noChangeArrowheads="1"/>
          </p:cNvSpPr>
          <p:nvPr/>
        </p:nvSpPr>
        <p:spPr bwMode="auto">
          <a:xfrm>
            <a:off x="2097090" y="6353175"/>
            <a:ext cx="4632325" cy="388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27" tIns="41464" rIns="82927" bIns="41464" anchor="ctr"/>
          <a:lstStyle/>
          <a:p>
            <a:endParaRPr lang="en-US"/>
          </a:p>
        </p:txBody>
      </p:sp>
      <p:pic>
        <p:nvPicPr>
          <p:cNvPr id="19" name="Picture 18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2428875" y="1500188"/>
            <a:ext cx="6324600" cy="4114800"/>
            <a:chOff x="1488" y="1296"/>
            <a:chExt cx="3696" cy="2592"/>
          </a:xfrm>
        </p:grpSpPr>
        <p:sp>
          <p:nvSpPr>
            <p:cNvPr id="14354" name="Rectangle 7"/>
            <p:cNvSpPr>
              <a:spLocks noChangeArrowheads="1"/>
            </p:cNvSpPr>
            <p:nvPr/>
          </p:nvSpPr>
          <p:spPr bwMode="auto">
            <a:xfrm>
              <a:off x="1488" y="1296"/>
              <a:ext cx="3696" cy="432"/>
            </a:xfrm>
            <a:prstGeom prst="rect">
              <a:avLst/>
            </a:prstGeom>
            <a:gradFill rotWithShape="1">
              <a:gsLst>
                <a:gs pos="0">
                  <a:srgbClr val="EB2D4D">
                    <a:alpha val="39998"/>
                  </a:srgbClr>
                </a:gs>
                <a:gs pos="100000">
                  <a:srgbClr val="E943C9">
                    <a:alpha val="39998"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2000" b="1" dirty="0"/>
                <a:t>Services</a:t>
              </a:r>
            </a:p>
          </p:txBody>
        </p:sp>
        <p:sp>
          <p:nvSpPr>
            <p:cNvPr id="14355" name="Rectangle 8"/>
            <p:cNvSpPr>
              <a:spLocks noChangeArrowheads="1"/>
            </p:cNvSpPr>
            <p:nvPr/>
          </p:nvSpPr>
          <p:spPr bwMode="auto">
            <a:xfrm>
              <a:off x="1488" y="1728"/>
              <a:ext cx="3696" cy="432"/>
            </a:xfrm>
            <a:prstGeom prst="rect">
              <a:avLst/>
            </a:prstGeom>
            <a:gradFill rotWithShape="1">
              <a:gsLst>
                <a:gs pos="0">
                  <a:srgbClr val="E943C9">
                    <a:alpha val="39998"/>
                  </a:srgbClr>
                </a:gs>
                <a:gs pos="100000">
                  <a:srgbClr val="523EEA">
                    <a:alpha val="39998"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2000" b="1" dirty="0"/>
                <a:t>Application</a:t>
              </a:r>
            </a:p>
          </p:txBody>
        </p:sp>
        <p:sp>
          <p:nvSpPr>
            <p:cNvPr id="14356" name="Rectangle 9"/>
            <p:cNvSpPr>
              <a:spLocks noChangeArrowheads="1"/>
            </p:cNvSpPr>
            <p:nvPr/>
          </p:nvSpPr>
          <p:spPr bwMode="auto">
            <a:xfrm>
              <a:off x="1488" y="2160"/>
              <a:ext cx="3696" cy="432"/>
            </a:xfrm>
            <a:prstGeom prst="rect">
              <a:avLst/>
            </a:prstGeom>
            <a:gradFill rotWithShape="1">
              <a:gsLst>
                <a:gs pos="0">
                  <a:srgbClr val="523EEA">
                    <a:alpha val="39998"/>
                  </a:srgbClr>
                </a:gs>
                <a:gs pos="100000">
                  <a:srgbClr val="2DCADF">
                    <a:alpha val="39998"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2000" b="1" dirty="0"/>
                <a:t>Development</a:t>
              </a:r>
            </a:p>
          </p:txBody>
        </p:sp>
        <p:sp>
          <p:nvSpPr>
            <p:cNvPr id="14357" name="Rectangle 10"/>
            <p:cNvSpPr>
              <a:spLocks noChangeArrowheads="1"/>
            </p:cNvSpPr>
            <p:nvPr/>
          </p:nvSpPr>
          <p:spPr bwMode="auto">
            <a:xfrm>
              <a:off x="1488" y="2592"/>
              <a:ext cx="3696" cy="432"/>
            </a:xfrm>
            <a:prstGeom prst="rect">
              <a:avLst/>
            </a:prstGeom>
            <a:gradFill rotWithShape="1">
              <a:gsLst>
                <a:gs pos="0">
                  <a:srgbClr val="2DCADF">
                    <a:alpha val="39998"/>
                  </a:srgbClr>
                </a:gs>
                <a:gs pos="100000">
                  <a:srgbClr val="1BC748">
                    <a:alpha val="39998"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2000" b="1" dirty="0"/>
                <a:t>Platform</a:t>
              </a:r>
            </a:p>
          </p:txBody>
        </p:sp>
        <p:sp>
          <p:nvSpPr>
            <p:cNvPr id="14358" name="Rectangle 11"/>
            <p:cNvSpPr>
              <a:spLocks noChangeArrowheads="1"/>
            </p:cNvSpPr>
            <p:nvPr/>
          </p:nvSpPr>
          <p:spPr bwMode="auto">
            <a:xfrm>
              <a:off x="1488" y="3024"/>
              <a:ext cx="3696" cy="432"/>
            </a:xfrm>
            <a:prstGeom prst="rect">
              <a:avLst/>
            </a:prstGeom>
            <a:gradFill rotWithShape="1">
              <a:gsLst>
                <a:gs pos="0">
                  <a:srgbClr val="1BC748">
                    <a:alpha val="39998"/>
                  </a:srgbClr>
                </a:gs>
                <a:gs pos="100000">
                  <a:srgbClr val="EBE229">
                    <a:alpha val="39998"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2000" b="1" dirty="0"/>
                <a:t>Storage</a:t>
              </a:r>
            </a:p>
          </p:txBody>
        </p:sp>
        <p:sp>
          <p:nvSpPr>
            <p:cNvPr id="14359" name="Rectangle 12"/>
            <p:cNvSpPr>
              <a:spLocks noChangeArrowheads="1"/>
            </p:cNvSpPr>
            <p:nvPr/>
          </p:nvSpPr>
          <p:spPr bwMode="auto">
            <a:xfrm>
              <a:off x="1488" y="3456"/>
              <a:ext cx="3696" cy="432"/>
            </a:xfrm>
            <a:prstGeom prst="rect">
              <a:avLst/>
            </a:prstGeom>
            <a:gradFill rotWithShape="1">
              <a:gsLst>
                <a:gs pos="0">
                  <a:srgbClr val="EBE229">
                    <a:alpha val="39998"/>
                  </a:srgbClr>
                </a:gs>
                <a:gs pos="100000">
                  <a:srgbClr val="E95B1B">
                    <a:alpha val="39998"/>
                  </a:srgb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2000" b="1" dirty="0"/>
                <a:t>Hosting</a:t>
              </a:r>
            </a:p>
          </p:txBody>
        </p:sp>
        <p:sp>
          <p:nvSpPr>
            <p:cNvPr id="14360" name="Rectangle 6"/>
            <p:cNvSpPr>
              <a:spLocks noChangeArrowheads="1"/>
            </p:cNvSpPr>
            <p:nvPr/>
          </p:nvSpPr>
          <p:spPr bwMode="auto">
            <a:xfrm>
              <a:off x="1488" y="1296"/>
              <a:ext cx="3696" cy="259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39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884238"/>
          </a:xfrm>
        </p:spPr>
        <p:txBody>
          <a:bodyPr/>
          <a:lstStyle/>
          <a:p>
            <a:pPr algn="just"/>
            <a:r>
              <a:rPr lang="en-US" sz="4000" dirty="0"/>
              <a:t>Cloud Computing Service Layers</a:t>
            </a:r>
          </a:p>
        </p:txBody>
      </p:sp>
      <p:sp>
        <p:nvSpPr>
          <p:cNvPr id="15377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fld id="{85788F7F-157D-41F1-AF58-B45EE9C42C55}" type="slidenum">
              <a:rPr lang="en-GB"/>
              <a:pPr>
                <a:defRPr/>
              </a:pPr>
              <a:t>6</a:t>
            </a:fld>
            <a:endParaRPr lang="en-GB"/>
          </a:p>
        </p:txBody>
      </p:sp>
      <p:sp>
        <p:nvSpPr>
          <p:cNvPr id="14341" name="Text Box 20"/>
          <p:cNvSpPr txBox="1">
            <a:spLocks noChangeArrowheads="1"/>
          </p:cNvSpPr>
          <p:nvPr/>
        </p:nvSpPr>
        <p:spPr bwMode="auto">
          <a:xfrm>
            <a:off x="4343400" y="990602"/>
            <a:ext cx="4202113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r>
              <a:rPr lang="en-US" sz="2000" b="1" dirty="0"/>
              <a:t>Description</a:t>
            </a:r>
          </a:p>
        </p:txBody>
      </p:sp>
      <p:sp>
        <p:nvSpPr>
          <p:cNvPr id="14342" name="Text Box 21"/>
          <p:cNvSpPr txBox="1">
            <a:spLocks noChangeArrowheads="1"/>
          </p:cNvSpPr>
          <p:nvPr/>
        </p:nvSpPr>
        <p:spPr bwMode="auto">
          <a:xfrm>
            <a:off x="4343400" y="1447802"/>
            <a:ext cx="4114800" cy="4513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dirty="0"/>
              <a:t>Services – Complete business services such as PayPal, </a:t>
            </a:r>
            <a:r>
              <a:rPr lang="en-US" sz="1200" b="1" dirty="0" err="1"/>
              <a:t>OpenID</a:t>
            </a:r>
            <a:r>
              <a:rPr lang="en-US" sz="1200" b="1" dirty="0"/>
              <a:t>, </a:t>
            </a:r>
            <a:r>
              <a:rPr lang="en-US" sz="1200" b="1" dirty="0" err="1"/>
              <a:t>OAuth</a:t>
            </a:r>
            <a:r>
              <a:rPr lang="en-US" sz="1200" b="1" dirty="0"/>
              <a:t>, Google Maps, </a:t>
            </a:r>
            <a:r>
              <a:rPr lang="en-US" sz="1200" b="1" dirty="0" err="1"/>
              <a:t>Alexa</a:t>
            </a:r>
            <a:endParaRPr lang="en-US" sz="1200" b="1" dirty="0"/>
          </a:p>
        </p:txBody>
      </p:sp>
      <p:sp>
        <p:nvSpPr>
          <p:cNvPr id="14343" name="Text Box 13"/>
          <p:cNvSpPr txBox="1">
            <a:spLocks noChangeArrowheads="1"/>
          </p:cNvSpPr>
          <p:nvPr/>
        </p:nvSpPr>
        <p:spPr bwMode="auto">
          <a:xfrm>
            <a:off x="2438402" y="990602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r>
              <a:rPr lang="en-US" sz="2000" b="1" dirty="0"/>
              <a:t>Services</a:t>
            </a:r>
          </a:p>
        </p:txBody>
      </p:sp>
      <p:sp>
        <p:nvSpPr>
          <p:cNvPr id="14344" name="Text Box 2"/>
          <p:cNvSpPr txBox="1">
            <a:spLocks noChangeArrowheads="1"/>
          </p:cNvSpPr>
          <p:nvPr/>
        </p:nvSpPr>
        <p:spPr bwMode="auto">
          <a:xfrm>
            <a:off x="566738" y="2133602"/>
            <a:ext cx="1566862" cy="70786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 algn="r"/>
            <a:r>
              <a:rPr lang="en-US" sz="2000" b="1" dirty="0">
                <a:solidFill>
                  <a:schemeClr val="accent2"/>
                </a:solidFill>
              </a:rPr>
              <a:t>Application</a:t>
            </a:r>
          </a:p>
          <a:p>
            <a:pPr algn="r"/>
            <a:r>
              <a:rPr lang="en-US" sz="2000" b="1" dirty="0">
                <a:solidFill>
                  <a:schemeClr val="accent2"/>
                </a:solidFill>
              </a:rPr>
              <a:t>Focused </a:t>
            </a:r>
          </a:p>
        </p:txBody>
      </p:sp>
      <p:sp>
        <p:nvSpPr>
          <p:cNvPr id="14345" name="Text Box 3"/>
          <p:cNvSpPr txBox="1">
            <a:spLocks noChangeArrowheads="1"/>
          </p:cNvSpPr>
          <p:nvPr/>
        </p:nvSpPr>
        <p:spPr bwMode="auto">
          <a:xfrm>
            <a:off x="-152400" y="4267203"/>
            <a:ext cx="2133600" cy="70786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 algn="r"/>
            <a:r>
              <a:rPr lang="en-US" sz="2000" b="1" dirty="0">
                <a:solidFill>
                  <a:srgbClr val="663300"/>
                </a:solidFill>
              </a:rPr>
              <a:t>Infrastructure</a:t>
            </a:r>
          </a:p>
          <a:p>
            <a:pPr algn="r"/>
            <a:r>
              <a:rPr lang="en-US" sz="2000" b="1" dirty="0">
                <a:solidFill>
                  <a:srgbClr val="663300"/>
                </a:solidFill>
              </a:rPr>
              <a:t>Focused</a:t>
            </a:r>
          </a:p>
        </p:txBody>
      </p:sp>
      <p:sp>
        <p:nvSpPr>
          <p:cNvPr id="14346" name="AutoShape 15"/>
          <p:cNvSpPr>
            <a:spLocks/>
          </p:cNvSpPr>
          <p:nvPr/>
        </p:nvSpPr>
        <p:spPr bwMode="auto">
          <a:xfrm flipH="1">
            <a:off x="2057402" y="1447800"/>
            <a:ext cx="304800" cy="2057400"/>
          </a:xfrm>
          <a:prstGeom prst="rightBrace">
            <a:avLst>
              <a:gd name="adj1" fmla="val 56250"/>
              <a:gd name="adj2" fmla="val 51616"/>
            </a:avLst>
          </a:prstGeom>
          <a:noFill/>
          <a:ln w="1905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lIns="91420" tIns="45711" rIns="91420" bIns="45711" anchor="ctr"/>
          <a:lstStyle/>
          <a:p>
            <a:endParaRPr lang="en-US"/>
          </a:p>
        </p:txBody>
      </p:sp>
      <p:sp>
        <p:nvSpPr>
          <p:cNvPr id="14347" name="AutoShape 16"/>
          <p:cNvSpPr>
            <a:spLocks/>
          </p:cNvSpPr>
          <p:nvPr/>
        </p:nvSpPr>
        <p:spPr bwMode="auto">
          <a:xfrm flipH="1">
            <a:off x="1981200" y="3505202"/>
            <a:ext cx="381000" cy="2057400"/>
          </a:xfrm>
          <a:prstGeom prst="rightBrace">
            <a:avLst>
              <a:gd name="adj1" fmla="val 58400"/>
              <a:gd name="adj2" fmla="val 51542"/>
            </a:avLst>
          </a:prstGeom>
          <a:noFill/>
          <a:ln w="19050">
            <a:solidFill>
              <a:srgbClr val="996633"/>
            </a:solidFill>
            <a:round/>
            <a:headEnd type="none" w="sm" len="sm"/>
            <a:tailEnd type="none" w="sm" len="sm"/>
          </a:ln>
        </p:spPr>
        <p:txBody>
          <a:bodyPr wrap="none" lIns="91420" tIns="45711" rIns="91420" bIns="45711" anchor="ctr"/>
          <a:lstStyle/>
          <a:p>
            <a:endParaRPr lang="en-US"/>
          </a:p>
        </p:txBody>
      </p:sp>
      <p:sp>
        <p:nvSpPr>
          <p:cNvPr id="14348" name="Line 31"/>
          <p:cNvSpPr>
            <a:spLocks noChangeShapeType="1"/>
          </p:cNvSpPr>
          <p:nvPr/>
        </p:nvSpPr>
        <p:spPr bwMode="auto">
          <a:xfrm flipV="1">
            <a:off x="4267200" y="990600"/>
            <a:ext cx="0" cy="457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91420" tIns="45711" rIns="91420" bIns="45711"/>
          <a:lstStyle/>
          <a:p>
            <a:endParaRPr lang="en-US"/>
          </a:p>
        </p:txBody>
      </p:sp>
      <p:sp>
        <p:nvSpPr>
          <p:cNvPr id="14349" name="Text Box 33"/>
          <p:cNvSpPr txBox="1">
            <a:spLocks noChangeArrowheads="1"/>
          </p:cNvSpPr>
          <p:nvPr/>
        </p:nvSpPr>
        <p:spPr bwMode="auto">
          <a:xfrm>
            <a:off x="4343400" y="2133601"/>
            <a:ext cx="4114800" cy="4513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dirty="0"/>
              <a:t>Application – Cloud based software that eliminates the need for local installation such as Google Apps, Microsoft Online</a:t>
            </a:r>
          </a:p>
        </p:txBody>
      </p:sp>
      <p:sp>
        <p:nvSpPr>
          <p:cNvPr id="14350" name="Text Box 34"/>
          <p:cNvSpPr txBox="1">
            <a:spLocks noChangeArrowheads="1"/>
          </p:cNvSpPr>
          <p:nvPr/>
        </p:nvSpPr>
        <p:spPr bwMode="auto">
          <a:xfrm>
            <a:off x="4343400" y="4191002"/>
            <a:ext cx="4114800" cy="4513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dirty="0"/>
              <a:t>Storage – Data storage or cloud based  NAS such as CTERA, </a:t>
            </a:r>
            <a:r>
              <a:rPr lang="en-US" sz="1200" b="1" dirty="0" err="1"/>
              <a:t>iDisk</a:t>
            </a:r>
            <a:r>
              <a:rPr lang="en-US" sz="1200" b="1" dirty="0"/>
              <a:t>, </a:t>
            </a:r>
            <a:r>
              <a:rPr lang="en-US" sz="1200" b="1" dirty="0" err="1"/>
              <a:t>CloudNAS</a:t>
            </a:r>
            <a:endParaRPr lang="en-US" sz="1200" b="1" dirty="0"/>
          </a:p>
        </p:txBody>
      </p:sp>
      <p:sp>
        <p:nvSpPr>
          <p:cNvPr id="14351" name="Text Box 35"/>
          <p:cNvSpPr txBox="1">
            <a:spLocks noChangeArrowheads="1"/>
          </p:cNvSpPr>
          <p:nvPr/>
        </p:nvSpPr>
        <p:spPr bwMode="auto">
          <a:xfrm>
            <a:off x="4343400" y="2819401"/>
            <a:ext cx="4114800" cy="630924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dirty="0"/>
              <a:t>Development – Software development platforms used to build custom cloud based applications (PAAS &amp; SAAS) such as </a:t>
            </a:r>
            <a:r>
              <a:rPr lang="en-US" sz="1200" b="1" dirty="0" err="1"/>
              <a:t>SalesForce</a:t>
            </a:r>
            <a:endParaRPr lang="en-US" sz="1200" b="1" dirty="0"/>
          </a:p>
        </p:txBody>
      </p:sp>
      <p:sp>
        <p:nvSpPr>
          <p:cNvPr id="14352" name="Text Box 36"/>
          <p:cNvSpPr txBox="1">
            <a:spLocks noChangeArrowheads="1"/>
          </p:cNvSpPr>
          <p:nvPr/>
        </p:nvSpPr>
        <p:spPr bwMode="auto">
          <a:xfrm>
            <a:off x="4343400" y="3505201"/>
            <a:ext cx="4114800" cy="4513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dirty="0"/>
              <a:t>Platform – Cloud based platforms, typically provided using virtualization, such as Amazon ECC, Sun Grid</a:t>
            </a:r>
          </a:p>
        </p:txBody>
      </p:sp>
      <p:sp>
        <p:nvSpPr>
          <p:cNvPr id="14353" name="Text Box 37"/>
          <p:cNvSpPr txBox="1">
            <a:spLocks noChangeArrowheads="1"/>
          </p:cNvSpPr>
          <p:nvPr/>
        </p:nvSpPr>
        <p:spPr bwMode="auto">
          <a:xfrm>
            <a:off x="4343400" y="4876801"/>
            <a:ext cx="4114800" cy="4513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  <p:txBody>
          <a:bodyPr lIns="91420" tIns="45711" rIns="91420" bIns="45711">
            <a:spAutoFit/>
          </a:bodyPr>
          <a:lstStyle/>
          <a:p>
            <a:pPr>
              <a:lnSpc>
                <a:spcPts val="1400"/>
              </a:lnSpc>
            </a:pPr>
            <a:r>
              <a:rPr lang="en-US" sz="1200" b="1" dirty="0"/>
              <a:t>Hosting – Physical data centers such as those run by IBM, HP, </a:t>
            </a:r>
            <a:r>
              <a:rPr lang="en-US" sz="1200" b="1" dirty="0" err="1"/>
              <a:t>NaviSite</a:t>
            </a:r>
            <a:r>
              <a:rPr lang="en-US" sz="1200" b="1" dirty="0"/>
              <a:t>, etc.</a:t>
            </a:r>
          </a:p>
        </p:txBody>
      </p:sp>
      <p:pic>
        <p:nvPicPr>
          <p:cNvPr id="25" name="Picture 24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Characteristics</a:t>
            </a:r>
            <a:endParaRPr lang="en-GB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19974" indent="-319974">
              <a:buFont typeface="Wingdings"/>
              <a:buChar char=""/>
              <a:defRPr/>
            </a:pPr>
            <a:r>
              <a:rPr lang="en-US" sz="2800" dirty="0"/>
              <a:t>The “</a:t>
            </a:r>
            <a:r>
              <a:rPr lang="en-US" sz="2800" b="1" dirty="0"/>
              <a:t>no-need-to-know</a:t>
            </a:r>
            <a:r>
              <a:rPr lang="en-US" sz="2800" dirty="0"/>
              <a:t>” in terms of the underlying details of infrastructure, applications interface with the infrastructure via the APIs.</a:t>
            </a:r>
          </a:p>
          <a:p>
            <a:pPr marL="319974" indent="-319974">
              <a:buFont typeface="Wingdings"/>
              <a:buChar char=""/>
              <a:defRPr/>
            </a:pPr>
            <a:r>
              <a:rPr lang="en-US" sz="2800" dirty="0"/>
              <a:t>The “</a:t>
            </a:r>
            <a:r>
              <a:rPr lang="en-US" sz="2800" b="1" dirty="0"/>
              <a:t>flexibility and elasticity</a:t>
            </a:r>
            <a:r>
              <a:rPr lang="en-US" sz="2800" dirty="0"/>
              <a:t>” allows these systems to scale up and down at will</a:t>
            </a:r>
          </a:p>
          <a:p>
            <a:pPr marL="639946" lvl="1" indent="-274263">
              <a:buFont typeface="Wingdings 2"/>
              <a:buChar char=""/>
              <a:defRPr/>
            </a:pPr>
            <a:r>
              <a:rPr lang="en-US" sz="2400" dirty="0" err="1"/>
              <a:t>utilising</a:t>
            </a:r>
            <a:r>
              <a:rPr lang="en-US" sz="2400" dirty="0"/>
              <a:t> the resources of all kinds</a:t>
            </a:r>
          </a:p>
          <a:p>
            <a:pPr lvl="2">
              <a:buFont typeface="Wingdings"/>
              <a:buChar char=""/>
              <a:defRPr/>
            </a:pPr>
            <a:r>
              <a:rPr lang="en-US" sz="2000" dirty="0"/>
              <a:t>CPU, storage, server capacity, load balancing, and databases</a:t>
            </a:r>
          </a:p>
          <a:p>
            <a:pPr marL="319974" indent="-319974">
              <a:buFont typeface="Wingdings"/>
              <a:buChar char=""/>
              <a:defRPr/>
            </a:pPr>
            <a:r>
              <a:rPr lang="en-US" sz="2800" dirty="0"/>
              <a:t>The “</a:t>
            </a:r>
            <a:r>
              <a:rPr lang="en-US" sz="2800" b="1" dirty="0"/>
              <a:t>pay as much as used and needed</a:t>
            </a:r>
            <a:r>
              <a:rPr lang="en-US" sz="2800" dirty="0"/>
              <a:t>” type of utility computing and the “</a:t>
            </a:r>
            <a:r>
              <a:rPr lang="en-US" sz="2800" b="1" dirty="0"/>
              <a:t>always on!, anywhere and any place</a:t>
            </a:r>
            <a:r>
              <a:rPr lang="en-US" sz="2800" dirty="0"/>
              <a:t>” type of network-based computing.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fld id="{742E7B5A-3A40-4D66-BBEB-5AF58AF038C7}" type="slidenum">
              <a:rPr lang="en-GB"/>
              <a:pPr>
                <a:defRPr/>
              </a:pPr>
              <a:t>7</a:t>
            </a:fld>
            <a:endParaRPr lang="en-GB"/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Characteristics</a:t>
            </a:r>
            <a:endParaRPr lang="en-GB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Cloud are transparent to users and applications, they can be built in multiple ways </a:t>
            </a:r>
          </a:p>
          <a:p>
            <a:pPr lvl="1"/>
            <a:r>
              <a:rPr lang="en-US" smtClean="0"/>
              <a:t>branded products, proprietary open source, hardware or software, or just off-the-shelf PCs.</a:t>
            </a:r>
          </a:p>
          <a:p>
            <a:r>
              <a:rPr lang="en-US" smtClean="0"/>
              <a:t>In general, they are built on clusters of PC servers and off-the-shelf components plus Open Source software combined with in-house applications and/or system software.</a:t>
            </a:r>
            <a:endParaRPr lang="en-GB" smtClean="0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fld id="{9BA322BB-06CB-47F8-9770-850FD9DFC8B6}" type="slidenum">
              <a:rPr lang="en-GB"/>
              <a:pPr>
                <a:defRPr/>
              </a:pPr>
              <a:t>8</a:t>
            </a:fld>
            <a:endParaRPr lang="en-GB"/>
          </a:p>
        </p:txBody>
      </p:sp>
      <p:pic>
        <p:nvPicPr>
          <p:cNvPr id="5" name="Picture 4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11" rIns="91420" bIns="45711"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On-screen Show (4:3)</PresentationFormat>
  <Paragraphs>75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 CLOUD COMPUTING BTCS-4712    </vt:lpstr>
      <vt:lpstr>Topic:-Cloud Service Model</vt:lpstr>
      <vt:lpstr>Slide 3</vt:lpstr>
      <vt:lpstr>                Service Models</vt:lpstr>
      <vt:lpstr>Different Cloud Computing Layers‏</vt:lpstr>
      <vt:lpstr>Cloud Computing Service Layers</vt:lpstr>
      <vt:lpstr>Cloud Characteristics</vt:lpstr>
      <vt:lpstr>Cloud Characteristics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CLOUD COMPUTING BTCS-4712    </dc:title>
  <dc:creator>Intel</dc:creator>
  <cp:lastModifiedBy>Intel</cp:lastModifiedBy>
  <cp:revision>2</cp:revision>
  <dcterms:created xsi:type="dcterms:W3CDTF">2023-06-20T09:22:27Z</dcterms:created>
  <dcterms:modified xsi:type="dcterms:W3CDTF">2023-06-20T10:01:54Z</dcterms:modified>
</cp:coreProperties>
</file>