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7"/>
  </p:notesMasterIdLst>
  <p:handoutMasterIdLst>
    <p:handoutMasterId r:id="rId38"/>
  </p:handoutMasterIdLst>
  <p:sldIdLst>
    <p:sldId id="256" r:id="rId2"/>
    <p:sldId id="266" r:id="rId3"/>
    <p:sldId id="296" r:id="rId4"/>
    <p:sldId id="268" r:id="rId5"/>
    <p:sldId id="297" r:id="rId6"/>
    <p:sldId id="257" r:id="rId7"/>
    <p:sldId id="298" r:id="rId8"/>
    <p:sldId id="270" r:id="rId9"/>
    <p:sldId id="299" r:id="rId10"/>
    <p:sldId id="284" r:id="rId11"/>
    <p:sldId id="258" r:id="rId12"/>
    <p:sldId id="285" r:id="rId13"/>
    <p:sldId id="286" r:id="rId14"/>
    <p:sldId id="300" r:id="rId15"/>
    <p:sldId id="271" r:id="rId16"/>
    <p:sldId id="275" r:id="rId17"/>
    <p:sldId id="259" r:id="rId18"/>
    <p:sldId id="260" r:id="rId19"/>
    <p:sldId id="265" r:id="rId20"/>
    <p:sldId id="276" r:id="rId21"/>
    <p:sldId id="261" r:id="rId22"/>
    <p:sldId id="262" r:id="rId23"/>
    <p:sldId id="278" r:id="rId24"/>
    <p:sldId id="301" r:id="rId25"/>
    <p:sldId id="303" r:id="rId26"/>
    <p:sldId id="302" r:id="rId27"/>
    <p:sldId id="279" r:id="rId28"/>
    <p:sldId id="282" r:id="rId29"/>
    <p:sldId id="305" r:id="rId30"/>
    <p:sldId id="263" r:id="rId31"/>
    <p:sldId id="306" r:id="rId32"/>
    <p:sldId id="307" r:id="rId33"/>
    <p:sldId id="283" r:id="rId34"/>
    <p:sldId id="295" r:id="rId35"/>
    <p:sldId id="308" r:id="rId3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pPr/>
              <a:t>22/06/2023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pPr/>
              <a:t>22/06/2023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C21302AF-B0FE-B04D-BF0B-28FF6B6CC116}"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2E3CE09-9C38-8C47-B896-5AAE5B85712F}"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9BBB3F2-0F27-B549-9E1D-AF37544203DE}"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CA2A9F-0038-7C40-A0E6-B6ED49A18EC4}"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1B4D06E-3EE6-2C47-9EED-35C28DD1A4A0}"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DE69796-2C1F-1241-BA92-CD2DCAC39983}"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085B51B-F22F-D94E-85F7-A87D2F5A997A}" type="datetime1">
              <a:rPr lang="en-US" smtClean="0"/>
              <a:pPr>
                <a:defRPr/>
              </a:pPr>
              <a:t>22/06/2023</a:t>
            </a:fld>
            <a:endParaRPr lang="en-US"/>
          </a:p>
        </p:txBody>
      </p:sp>
      <p:sp>
        <p:nvSpPr>
          <p:cNvPr id="8" name="Footer Placeholder 7"/>
          <p:cNvSpPr>
            <a:spLocks noGrp="1"/>
          </p:cNvSpPr>
          <p:nvPr>
            <p:ph type="ftr" sz="quarter" idx="11"/>
          </p:nvPr>
        </p:nvSpPr>
        <p:spPr/>
        <p:txBody>
          <a:bodyPr/>
          <a:lstStyle/>
          <a:p>
            <a:pPr>
              <a:defRPr/>
            </a:pPr>
            <a:r>
              <a:rPr lang="en-US" smtClean="0"/>
              <a:t>Chapter 3 Agile software development</a:t>
            </a:r>
            <a:endParaRPr lang="en-US"/>
          </a:p>
        </p:txBody>
      </p:sp>
      <p:sp>
        <p:nvSpPr>
          <p:cNvPr id="9" name="Slide Number Placeholder 8"/>
          <p:cNvSpPr>
            <a:spLocks noGrp="1"/>
          </p:cNvSpPr>
          <p:nvPr>
            <p:ph type="sldNum" sz="quarter" idx="12"/>
          </p:nvPr>
        </p:nvSpPr>
        <p:spPr/>
        <p:txBody>
          <a:body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A61D8B7-97D2-E34F-9818-AC6706E043EE}" type="datetime1">
              <a:rPr lang="en-US" smtClean="0"/>
              <a:pPr>
                <a:defRPr/>
              </a:pPr>
              <a:t>22/06/2023</a:t>
            </a:fld>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747749E-B33E-374A-A1D5-05EB9C066F0B}" type="datetime1">
              <a:rPr lang="en-US" smtClean="0"/>
              <a:pPr>
                <a:defRPr/>
              </a:pPr>
              <a:t>22/06/2023</a:t>
            </a:fld>
            <a:endParaRPr lang="en-US"/>
          </a:p>
        </p:txBody>
      </p:sp>
      <p:sp>
        <p:nvSpPr>
          <p:cNvPr id="3" name="Footer Placeholder 2"/>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4A01F91-6B95-4E4F-97FF-67732668BA9B}"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214FCF-23B5-FD43-8088-5C62A499469E}"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DFAE70-21EC-F445-916F-C4476616AD27}" type="datetime1">
              <a:rPr lang="en-US" smtClean="0"/>
              <a:pPr>
                <a:defRPr/>
              </a:pPr>
              <a:t>22/06/2023</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575804-F645-DB44-9DC0-C97E27A6600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Agile Software Development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6" name="Subtitle 5"/>
          <p:cNvSpPr>
            <a:spLocks noGrp="1"/>
          </p:cNvSpPr>
          <p:nvPr>
            <p:ph type="subTitle" idx="1"/>
          </p:nvPr>
        </p:nvSpPr>
        <p:spPr/>
        <p:txBody>
          <a:bodyPr/>
          <a:lstStyle/>
          <a:p>
            <a:endParaRPr lang="en-US"/>
          </a:p>
        </p:txBody>
      </p:sp>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29450" cy="1143000"/>
          </a:xfrm>
        </p:spPr>
        <p:txBody>
          <a:bodyPr>
            <a:normAutofit fontScale="90000"/>
          </a:bodyPr>
          <a:lstStyle/>
          <a:p>
            <a:pPr algn="l"/>
            <a:r>
              <a:rPr lang="en-US" dirty="0" smtClean="0"/>
              <a:t>Plan-driven and agile development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possible</a:t>
            </a:r>
          </a:p>
          <a:p>
            <a:pPr lvl="1"/>
            <a:r>
              <a:rPr lang="en-US" dirty="0" smtClean="0"/>
              <a:t>Iteration occurs within activities. </a:t>
            </a:r>
          </a:p>
          <a:p>
            <a:r>
              <a:rPr lang="en-US" dirty="0" smtClean="0"/>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7009487" cy="1143000"/>
          </a:xfrm>
        </p:spPr>
        <p:txBody>
          <a:bodyPr>
            <a:normAutofit fontScale="90000"/>
          </a:bodyPr>
          <a:lstStyle/>
          <a:p>
            <a:pPr algn="l"/>
            <a:r>
              <a:rPr lang="en-US" dirty="0" smtClean="0"/>
              <a:t>Plan-driven and agile specification</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pic>
        <p:nvPicPr>
          <p:cNvPr id="4" name="Picture 3" descr="3.2 PlanBasedAgil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34750" y="1785249"/>
            <a:ext cx="5731937" cy="4357990"/>
          </a:xfrm>
          <a:prstGeom prst="rect">
            <a:avLst/>
          </a:prstGeom>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Technical, human, organizational issues</a:t>
            </a:r>
            <a:endParaRPr lang="en-US" dirty="0"/>
          </a:p>
        </p:txBody>
      </p:sp>
      <p:sp>
        <p:nvSpPr>
          <p:cNvPr id="3" name="Content Placeholder 2"/>
          <p:cNvSpPr>
            <a:spLocks noGrp="1"/>
          </p:cNvSpPr>
          <p:nvPr>
            <p:ph idx="1"/>
          </p:nvPr>
        </p:nvSpPr>
        <p:spPr>
          <a:xfrm>
            <a:off x="457200" y="1600200"/>
            <a:ext cx="8420100" cy="4525963"/>
          </a:xfrm>
        </p:spPr>
        <p:txBody>
          <a:bodyPr>
            <a:normAutofit fontScale="85000" lnSpcReduction="20000"/>
          </a:bodyPr>
          <a:lstStyle/>
          <a:p>
            <a:r>
              <a:rPr lang="en-US" dirty="0" smtClean="0"/>
              <a:t>Most projects include elements of plan-driven and agile processes. Deciding on the balance depends on:</a:t>
            </a:r>
          </a:p>
          <a:p>
            <a:pPr lvl="1"/>
            <a:r>
              <a:rPr lang="en-GB" dirty="0" smtClean="0"/>
              <a:t>Is it important to have a very detailed specification and design before moving to implementation? If so, you probably need to use a plan-driven approach.</a:t>
            </a:r>
          </a:p>
          <a:p>
            <a:pPr lvl="1"/>
            <a:r>
              <a:rPr lang="en-GB" dirty="0" smtClean="0"/>
              <a:t>Is an incremental delivery strategy, where you deliver the software to customers and get rapid feedback from them, realistic? If so, consider using agile methods.</a:t>
            </a:r>
          </a:p>
          <a:p>
            <a:pPr lvl="1"/>
            <a:r>
              <a:rPr lang="en-GB" dirty="0" smtClean="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Technical, human, organizational issues</a:t>
            </a:r>
            <a:endParaRPr lang="en-US" dirty="0"/>
          </a:p>
        </p:txBody>
      </p:sp>
      <p:sp>
        <p:nvSpPr>
          <p:cNvPr id="3" name="Content Placeholder 2"/>
          <p:cNvSpPr>
            <a:spLocks noGrp="1"/>
          </p:cNvSpPr>
          <p:nvPr>
            <p:ph idx="1"/>
          </p:nvPr>
        </p:nvSpPr>
        <p:spPr>
          <a:xfrm>
            <a:off x="457200" y="1600200"/>
            <a:ext cx="8470900" cy="4525963"/>
          </a:xfrm>
        </p:spPr>
        <p:txBody>
          <a:bodyPr>
            <a:normAutofit fontScale="85000" lnSpcReduction="20000"/>
          </a:bodyPr>
          <a:lstStyle/>
          <a:p>
            <a:pPr lvl="1"/>
            <a:r>
              <a:rPr lang="en-GB" dirty="0" smtClean="0"/>
              <a:t>What type of system is being developed?</a:t>
            </a:r>
          </a:p>
          <a:p>
            <a:pPr lvl="2"/>
            <a:r>
              <a:rPr lang="en-GB" dirty="0" smtClean="0"/>
              <a:t>Plan-driven approaches may be required for systems that require a lot of analysis before implementation (e.g. real-time system with complex timing requirements).</a:t>
            </a:r>
          </a:p>
          <a:p>
            <a:pPr lvl="1"/>
            <a:r>
              <a:rPr lang="en-GB" dirty="0" smtClean="0"/>
              <a:t>What is the expected system lifetime?</a:t>
            </a:r>
          </a:p>
          <a:p>
            <a:pPr lvl="2"/>
            <a:r>
              <a:rPr lang="en-GB" dirty="0" smtClean="0"/>
              <a:t>Long-lifetime systems may require more design documentation to communicate the original intentions of the system developers to the support team.</a:t>
            </a:r>
          </a:p>
          <a:p>
            <a:pPr lvl="1"/>
            <a:r>
              <a:rPr lang="en-GB" dirty="0" smtClean="0"/>
              <a:t>What technologies are available to support system development?</a:t>
            </a:r>
          </a:p>
          <a:p>
            <a:pPr lvl="2"/>
            <a:r>
              <a:rPr lang="en-GB" dirty="0" smtClean="0"/>
              <a:t>Agile methods rely on good tools to keep track of an evolving design</a:t>
            </a:r>
          </a:p>
          <a:p>
            <a:pPr lvl="1"/>
            <a:r>
              <a:rPr lang="en-GB" dirty="0" smtClean="0"/>
              <a:t>How is the development team organized? </a:t>
            </a:r>
          </a:p>
          <a:p>
            <a:pPr lvl="2"/>
            <a:r>
              <a:rPr lang="en-GB" dirty="0" smtClean="0"/>
              <a:t>If the development team is distributed or if part of the development is being outsourced, then you may need to develop design documents to communicate across the development teams. </a:t>
            </a:r>
          </a:p>
          <a:p>
            <a:pPr lvl="1"/>
            <a:endParaRPr lang="en-GB" dirty="0" smtClean="0"/>
          </a:p>
          <a:p>
            <a:pPr lvl="1">
              <a:buNone/>
            </a:pPr>
            <a:endParaRP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Technical, human, organizational issues</a:t>
            </a:r>
            <a:endParaRPr lang="en-US" dirty="0"/>
          </a:p>
        </p:txBody>
      </p:sp>
      <p:sp>
        <p:nvSpPr>
          <p:cNvPr id="3" name="Content Placeholder 2"/>
          <p:cNvSpPr>
            <a:spLocks noGrp="1"/>
          </p:cNvSpPr>
          <p:nvPr>
            <p:ph idx="1"/>
          </p:nvPr>
        </p:nvSpPr>
        <p:spPr/>
        <p:txBody>
          <a:bodyPr>
            <a:normAutofit fontScale="92500" lnSpcReduction="20000"/>
          </a:bodyPr>
          <a:lstStyle/>
          <a:p>
            <a:pPr lvl="1"/>
            <a:r>
              <a:rPr lang="en-GB" dirty="0" smtClean="0"/>
              <a:t>Are there cultural or organizational issues that may affect the system development?</a:t>
            </a:r>
          </a:p>
          <a:p>
            <a:pPr lvl="2"/>
            <a:r>
              <a:rPr lang="en-GB" dirty="0" smtClean="0"/>
              <a:t>Traditional engineering organizations have a culture of plan-based development, as this is the norm in engineering.</a:t>
            </a:r>
          </a:p>
          <a:p>
            <a:pPr lvl="1"/>
            <a:r>
              <a:rPr lang="en-GB" dirty="0" smtClean="0"/>
              <a:t>How good are the designers and programmers in the development team?</a:t>
            </a:r>
          </a:p>
          <a:p>
            <a:pPr lvl="2"/>
            <a:r>
              <a:rPr lang="en-GB" dirty="0" smtClean="0"/>
              <a:t>It is sometimes argued that agile methods require higher skill levels than plan-based approaches in which programmers simply translate a detailed design into code</a:t>
            </a:r>
          </a:p>
          <a:p>
            <a:pPr lvl="1"/>
            <a:r>
              <a:rPr lang="en-GB" dirty="0" smtClean="0"/>
              <a:t>Is the system subject to external regulation?</a:t>
            </a:r>
          </a:p>
          <a:p>
            <a:pPr lvl="2"/>
            <a:r>
              <a:rPr lang="en-GB" dirty="0" smtClean="0"/>
              <a:t>If a system has to be approved by an external regulator (e.g. the FAA approve software that is critical to the operation of an aircraft) then you will probably be required to produce detailed documentation as part of the system safety case.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idx="1"/>
          </p:nvPr>
        </p:nvSpPr>
        <p:spPr/>
        <p:txBody>
          <a:bodyPr/>
          <a:lstStyle/>
          <a:p>
            <a:pPr>
              <a:lnSpc>
                <a:spcPct val="90000"/>
              </a:lnSpc>
            </a:pPr>
            <a:r>
              <a:rPr lang="en-US"/>
              <a:t>Perhaps the best-known and most widely used agile method.</a:t>
            </a:r>
          </a:p>
          <a:p>
            <a:pPr>
              <a:lnSpc>
                <a:spcPct val="90000"/>
              </a:lnSpc>
            </a:pPr>
            <a:r>
              <a:rPr lang="en-US"/>
              <a:t>Extreme Programming (XP) takes an ‘extreme’ approach to iterative development. </a:t>
            </a:r>
          </a:p>
          <a:p>
            <a:pPr lvl="1">
              <a:lnSpc>
                <a:spcPct val="90000"/>
              </a:lnSpc>
            </a:pPr>
            <a:r>
              <a:rPr lang="en-US"/>
              <a:t>New versions may be built several times per day;</a:t>
            </a:r>
          </a:p>
          <a:p>
            <a:pPr lvl="1">
              <a:lnSpc>
                <a:spcPct val="90000"/>
              </a:lnSpc>
            </a:pPr>
            <a:r>
              <a:rPr lang="en-US"/>
              <a:t>Increments are delivered to customers every 2 weeks;</a:t>
            </a:r>
          </a:p>
          <a:p>
            <a:pPr lvl="1">
              <a:lnSpc>
                <a:spcPct val="90000"/>
              </a:lnSpc>
            </a:pPr>
            <a:r>
              <a:rPr lang="en-US"/>
              <a:t>All tests must be run for every build and the build is only accepted if tests run successfully.</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7029450" cy="1143000"/>
          </a:xfrm>
        </p:spPr>
        <p:txBody>
          <a:bodyPr>
            <a:normAutofit fontScale="90000"/>
          </a:bodyPr>
          <a:lstStyle/>
          <a:p>
            <a:pPr algn="l"/>
            <a:r>
              <a:rPr lang="en-US" dirty="0" smtClean="0"/>
              <a:t>The extreme programming release cycle</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pic>
        <p:nvPicPr>
          <p:cNvPr id="4" name="Picture 3" descr="3.3-XP-ReleaseCycle.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92427" y="2372086"/>
            <a:ext cx="6558005" cy="2856274"/>
          </a:xfrm>
          <a:prstGeom prst="rect">
            <a:avLst/>
          </a:prstGeom>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7029450" cy="1143000"/>
          </a:xfrm>
        </p:spPr>
        <p:txBody>
          <a:bodyPr>
            <a:normAutofit fontScale="90000"/>
          </a:bodyPr>
          <a:lstStyle/>
          <a:p>
            <a:pPr algn="l"/>
            <a:r>
              <a:rPr lang="en-US" dirty="0" smtClean="0"/>
              <a:t>Extreme programming practices (a)</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6639636" cy="1143000"/>
          </a:xfrm>
        </p:spPr>
        <p:txBody>
          <a:bodyPr>
            <a:normAutofit fontScale="90000"/>
          </a:bodyPr>
          <a:lstStyle/>
          <a:p>
            <a:pPr algn="l"/>
            <a:r>
              <a:rPr lang="en-US" dirty="0" smtClean="0"/>
              <a:t>Extreme programming practices (</a:t>
            </a:r>
            <a:r>
              <a:rPr lang="en-US" dirty="0" err="1" smtClean="0"/>
              <a:t>b</a:t>
            </a:r>
            <a:r>
              <a:rPr lang="en-US" dirty="0" smtClean="0"/>
              <a: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The pairs of developers work on all areas of the system, so that no islands of expertise develop and all the developers take responsibility for all of the code. Anyone can change anything.</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Agile methods</a:t>
            </a:r>
          </a:p>
          <a:p>
            <a:r>
              <a:rPr lang="en-US" dirty="0" smtClean="0"/>
              <a:t>Plan-driven and agile development</a:t>
            </a:r>
          </a:p>
          <a:p>
            <a:r>
              <a:rPr lang="en-US" dirty="0" smtClean="0"/>
              <a:t>Extreme programming</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a:t>Requirements scenarios</a:t>
            </a:r>
          </a:p>
        </p:txBody>
      </p:sp>
      <p:sp>
        <p:nvSpPr>
          <p:cNvPr id="1170435" name="Rectangle 3"/>
          <p:cNvSpPr>
            <a:spLocks noGrp="1" noChangeArrowheads="1"/>
          </p:cNvSpPr>
          <p:nvPr>
            <p:ph idx="1"/>
          </p:nvPr>
        </p:nvSpPr>
        <p:spPr/>
        <p:txBody>
          <a:bodyPr>
            <a:normAutofit fontScale="85000" lnSpcReduction="10000"/>
          </a:bodyPr>
          <a:lstStyle/>
          <a:p>
            <a:r>
              <a:rPr lang="en-US" dirty="0"/>
              <a:t>In XP,</a:t>
            </a:r>
            <a:r>
              <a:rPr lang="en-US" dirty="0" smtClean="0"/>
              <a:t> a customer or user is part of the XP team and is responsible for making decisions on requirements.</a:t>
            </a:r>
          </a:p>
          <a:p>
            <a:r>
              <a:rPr lang="en-US" dirty="0" smtClean="0"/>
              <a:t>User </a:t>
            </a:r>
            <a:r>
              <a:rPr lang="en-US" dirty="0"/>
              <a:t>requirements are expressed as scenarios or user stories.</a:t>
            </a:r>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7029450" cy="1143000"/>
          </a:xfrm>
        </p:spPr>
        <p:txBody>
          <a:bodyPr>
            <a:normAutofit fontScale="90000"/>
          </a:bodyPr>
          <a:lstStyle/>
          <a:p>
            <a:r>
              <a:rPr lang="en-US" dirty="0" smtClean="0"/>
              <a:t>A ‘prescribing medication’ story</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pic>
        <p:nvPicPr>
          <p:cNvPr id="4" name="Picture 3" descr="3.5 StoryCar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440914" y="1566747"/>
            <a:ext cx="5968294" cy="4789603"/>
          </a:xfrm>
          <a:prstGeom prst="rect">
            <a:avLst/>
          </a:prstGeom>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7029450" cy="1143000"/>
          </a:xfrm>
        </p:spPr>
        <p:txBody>
          <a:bodyPr>
            <a:normAutofit fontScale="90000"/>
          </a:bodyPr>
          <a:lstStyle/>
          <a:p>
            <a:r>
              <a:rPr lang="en-US" dirty="0" smtClean="0"/>
              <a:t>Examples of task cards for prescribing medication </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pic>
        <p:nvPicPr>
          <p:cNvPr id="4" name="Picture 3" descr="3.6 TaskCard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333382" y="1760870"/>
            <a:ext cx="6417050" cy="4518673"/>
          </a:xfrm>
          <a:prstGeom prst="rect">
            <a:avLst/>
          </a:prstGeom>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a:t>XP and change</a:t>
            </a:r>
          </a:p>
        </p:txBody>
      </p:sp>
      <p:sp>
        <p:nvSpPr>
          <p:cNvPr id="1171459" name="Rectangle 3"/>
          <p:cNvSpPr>
            <a:spLocks noGrp="1" noChangeArrowheads="1"/>
          </p:cNvSpPr>
          <p:nvPr>
            <p:ph idx="1"/>
          </p:nvPr>
        </p:nvSpPr>
        <p:spPr/>
        <p:txBody>
          <a:bodyPr>
            <a:normAutofit lnSpcReduction="10000"/>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requires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refactoring</a:t>
            </a:r>
            <a:endParaRPr lang="en-US" dirty="0"/>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Agile methods are incremental development methods that focus on rapid development, frequent releases of the software, reducing process overheads and producing high-quality code. They involve the customer directly in the development process.</a:t>
            </a:r>
          </a:p>
          <a:p>
            <a:r>
              <a:rPr lang="en-GB" sz="2000" dirty="0" smtClean="0"/>
              <a:t>The decision on whether to use an agile or a plan-driven approach to development should depend on the type of software being developed, the capabilities of the development team and the culture of the company developing the system.</a:t>
            </a:r>
          </a:p>
          <a:p>
            <a:r>
              <a:rPr lang="en-GB" sz="2000" dirty="0" smtClean="0"/>
              <a:t>Extreme programming is a well-known agile method that integrates a range of good programming practices such as frequent releases of the software, continuous software improvement and 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a:t>Testing in XP</a:t>
            </a:r>
          </a:p>
        </p:txBody>
      </p:sp>
      <p:sp>
        <p:nvSpPr>
          <p:cNvPr id="1172483" name="Rectangle 3"/>
          <p:cNvSpPr>
            <a:spLocks noGrp="1" noChangeArrowheads="1"/>
          </p:cNvSpPr>
          <p:nvPr>
            <p:ph idx="1"/>
          </p:nvPr>
        </p:nvSpPr>
        <p:spPr/>
        <p:txBody>
          <a:bodyPr>
            <a:normAutofit fontScale="92500"/>
          </a:bodyPr>
          <a:lstStyle/>
          <a:p>
            <a:r>
              <a:rPr lang="en-US" dirty="0" smtClean="0"/>
              <a:t>Testing is central to XP and XP has developed an approach where the program is tested after every change has been made.</a:t>
            </a:r>
          </a:p>
          <a:p>
            <a:r>
              <a:rPr lang="en-US" dirty="0" smtClean="0"/>
              <a:t>XP testing features:</a:t>
            </a:r>
          </a:p>
          <a:p>
            <a:pPr lvl="1"/>
            <a:r>
              <a:rPr lang="en-US" dirty="0" smtClean="0"/>
              <a:t>Test</a:t>
            </a:r>
            <a:r>
              <a:rPr lang="en-US" dirty="0"/>
              <a: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27</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idx="1"/>
          </p:nvPr>
        </p:nvSpPr>
        <p:spPr/>
        <p:txBody>
          <a:bodyPr>
            <a:normAutofit fontScale="92500"/>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r>
              <a:rPr lang="en-US" dirty="0" smtClean="0"/>
              <a:t>.</a:t>
            </a:r>
          </a:p>
          <a:p>
            <a:pPr lvl="1">
              <a:lnSpc>
                <a:spcPct val="90000"/>
              </a:lnSpc>
            </a:pPr>
            <a:r>
              <a:rPr lang="en-US" dirty="0" smtClean="0"/>
              <a:t>Usually relies on a testing framework such as </a:t>
            </a:r>
            <a:r>
              <a:rPr lang="en-US" dirty="0" err="1" smtClean="0"/>
              <a:t>Junit</a:t>
            </a:r>
            <a:r>
              <a:rPr lang="en-US" dirty="0" smtClean="0"/>
              <a:t>.</a:t>
            </a:r>
          </a:p>
          <a:p>
            <a:pPr>
              <a:lnSpc>
                <a:spcPct val="90000"/>
              </a:lnSpc>
            </a:pPr>
            <a:r>
              <a:rPr lang="en-US" dirty="0"/>
              <a:t>All 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errors.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role of the customer in the testing process is to help develop acceptance tests for the stories that are to be implemented in the next release of the system.</a:t>
            </a:r>
          </a:p>
          <a:p>
            <a:r>
              <a:rPr lang="en-GB" dirty="0" smtClean="0"/>
              <a:t>The customer who is part of the team writes tests as development proceeds. All new code is therefore validated to ensure that it is what the customer needs.</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normAutofit fontScale="85000" lnSpcReduction="20000"/>
          </a:bodyPr>
          <a:lstStyle/>
          <a:p>
            <a:r>
              <a:rPr lang="en-US" dirty="0" smtClean="0"/>
              <a:t>Rapid development and delivery is now often the most important requirement for software systems</a:t>
            </a:r>
          </a:p>
          <a:p>
            <a:pPr lvl="1"/>
            <a:r>
              <a:rPr lang="en-US" dirty="0" smtClean="0"/>
              <a:t>Businesses operate in a fast –changing requirement and it is practically impossible to produce a set of stable software requirements</a:t>
            </a:r>
          </a:p>
          <a:p>
            <a:pPr lvl="1"/>
            <a:r>
              <a:rPr lang="en-US" dirty="0" smtClean="0"/>
              <a:t>Software has to evolve quickly to reflect changing business needs.</a:t>
            </a:r>
          </a:p>
          <a:p>
            <a:r>
              <a:rPr lang="en-US" dirty="0" smtClean="0"/>
              <a:t>Rapid software development</a:t>
            </a:r>
          </a:p>
          <a:p>
            <a:pPr lvl="1"/>
            <a:r>
              <a:rPr lang="en-US" dirty="0" smtClean="0"/>
              <a:t>Specification, design and implementation are inter-leaved</a:t>
            </a:r>
          </a:p>
          <a:p>
            <a:pPr lvl="1"/>
            <a:r>
              <a:rPr lang="en-US" dirty="0" smtClean="0"/>
              <a:t>System is developed as a series of versions with stakeholders involved in version evaluation</a:t>
            </a:r>
          </a:p>
          <a:p>
            <a:pPr lvl="1"/>
            <a:r>
              <a:rPr lang="en-US" dirty="0" smtClean="0"/>
              <a:t>User interfaces are often developed using an IDE and graphical toolset.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6762466" cy="1143000"/>
          </a:xfrm>
        </p:spPr>
        <p:txBody>
          <a:bodyPr>
            <a:normAutofit fontScale="90000"/>
          </a:bodyPr>
          <a:lstStyle/>
          <a:p>
            <a:pPr algn="l"/>
            <a:r>
              <a:rPr lang="en-US" dirty="0" smtClean="0"/>
              <a:t>Test case description for dose checking</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pic>
        <p:nvPicPr>
          <p:cNvPr id="4" name="Picture 3" descr="3.7 DoseCheckin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805735" y="1950230"/>
            <a:ext cx="7436363" cy="4049252"/>
          </a:xfrm>
          <a:prstGeom prst="rect">
            <a:avLst/>
          </a:prstGeom>
        </p:spPr>
      </p:pic>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(e.g. </a:t>
            </a:r>
            <a:r>
              <a:rPr lang="en-GB" dirty="0" err="1" smtClean="0"/>
              <a:t>Junit</a:t>
            </a:r>
            <a:r>
              <a:rPr lang="en-GB" dirty="0" smtClean="0"/>
              <a:t>) is a system that makes it easy to write executable tests and submit a set of tests for execution.</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testing difficulties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Programmers prefer programming to testing and sometimes they take short cuts when writing tests. For example, they may write incomplete tests that do not check for all possible exceptions that may occur. </a:t>
            </a:r>
          </a:p>
          <a:p>
            <a:r>
              <a:rPr lang="en-GB" dirty="0" smtClean="0"/>
              <a:t>Some tests can be very difficult to write incrementally. For example, in a complex user interface, it is often difficult to write unit tests for the code that implements the ‘display logic’ and workflow between screens. </a:t>
            </a:r>
          </a:p>
          <a:p>
            <a:r>
              <a:rPr lang="en-GB" dirty="0" smtClean="0"/>
              <a:t>It difficult to judge the completeness of a set of tests. Although you may have a lot of system tests, your test set may not provide complete coverage.</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idx="1"/>
          </p:nvPr>
        </p:nvSpPr>
        <p:spPr/>
        <p:txBody>
          <a:bodyPr/>
          <a:lstStyle/>
          <a:p>
            <a:pPr>
              <a:lnSpc>
                <a:spcPct val="90000"/>
              </a:lnSpc>
            </a:pPr>
            <a:r>
              <a:rPr lang="en-US" sz="2400"/>
              <a:t>In XP, programmers work in pairs, sitting together to develop code.</a:t>
            </a:r>
          </a:p>
          <a:p>
            <a:pPr>
              <a:lnSpc>
                <a:spcPct val="90000"/>
              </a:lnSpc>
            </a:pPr>
            <a:r>
              <a:rPr lang="en-US" sz="2400"/>
              <a:t>This helps develop common ownership of code and spreads knowledge across the team.</a:t>
            </a:r>
          </a:p>
          <a:p>
            <a:pPr>
              <a:lnSpc>
                <a:spcPct val="90000"/>
              </a:lnSpc>
            </a:pPr>
            <a:r>
              <a:rPr lang="en-US" sz="2400"/>
              <a:t>It serves as an informal review process as each line of code is looked at by more than 1 person.</a:t>
            </a:r>
          </a:p>
          <a:p>
            <a:pPr>
              <a:lnSpc>
                <a:spcPct val="90000"/>
              </a:lnSpc>
            </a:pPr>
            <a:r>
              <a:rPr lang="en-US" sz="2400"/>
              <a:t>It encourages refactoring as the whole team can benefit from this.</a:t>
            </a:r>
          </a:p>
          <a:p>
            <a:pPr>
              <a:lnSpc>
                <a:spcPct val="90000"/>
              </a:lnSpc>
            </a:pPr>
            <a:r>
              <a:rPr lang="en-US" sz="2400"/>
              <a:t>Measurements suggest that development productivity with pair programming is similar to that of two people working independently.</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In pair programming, programmers sit together at the same workstation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evidence that a pair working together is more efficient than 2 programmers working separately. </a:t>
            </a:r>
            <a:endParaRPr lang="en-US" dirty="0" smtClean="0"/>
          </a:p>
          <a:p>
            <a:endParaRPr lang="en-GB" dirty="0" smtClean="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29450" cy="1143000"/>
          </a:xfrm>
        </p:spPr>
        <p:txBody>
          <a:bodyPr>
            <a:normAutofit fontScale="90000"/>
          </a:bodyPr>
          <a:lstStyle/>
          <a:p>
            <a:r>
              <a:rPr lang="en-US" dirty="0" smtClean="0"/>
              <a:t>Advantages of pair programming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It supports the idea of collective ownership and responsibility for the system.</a:t>
            </a:r>
          </a:p>
          <a:p>
            <a:pPr lvl="1"/>
            <a:r>
              <a:rPr lang="en-GB" dirty="0" smtClean="0"/>
              <a:t>Individuals are not held responsible for problems with the code. Instead, the team has collective responsibility for resolving these problems.</a:t>
            </a:r>
          </a:p>
          <a:p>
            <a:r>
              <a:rPr lang="en-GB" dirty="0" smtClean="0"/>
              <a:t>It acts as an informal review process because each line of code is looked at by at least two people.</a:t>
            </a:r>
          </a:p>
          <a:p>
            <a:r>
              <a:rPr lang="en-GB" dirty="0" smtClean="0"/>
              <a:t>It helps support refactoring, which is a process of software improvement.</a:t>
            </a:r>
          </a:p>
          <a:p>
            <a:pPr lvl="1"/>
            <a:r>
              <a:rPr lang="en-GB" dirty="0" smtClean="0"/>
              <a:t>Where pair programming and collective ownership are used, others benefit immediately from the refactoring so they are likely to support the process. </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idx="1"/>
          </p:nvPr>
        </p:nvSpPr>
        <p:spPr/>
        <p:txBody>
          <a:bodyPr/>
          <a:lstStyle/>
          <a:p>
            <a:r>
              <a:rPr lang="en-US" sz="2400" dirty="0"/>
              <a:t>Dissatisfaction with the overheads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t>Focus on the code rather than the </a:t>
            </a:r>
            <a:r>
              <a:rPr lang="en-US" sz="2000" dirty="0" smtClean="0"/>
              <a:t>design</a:t>
            </a:r>
          </a:p>
          <a:p>
            <a:pPr lvl="1"/>
            <a:r>
              <a:rPr lang="en-US" sz="2000" dirty="0"/>
              <a:t>Are based on an iterative approach to software </a:t>
            </a:r>
            <a:r>
              <a:rPr lang="en-US" sz="2000" dirty="0" smtClean="0"/>
              <a:t>development</a:t>
            </a:r>
          </a:p>
          <a:p>
            <a:pPr lvl="1"/>
            <a:r>
              <a:rPr lang="en-US" sz="2000" dirty="0"/>
              <a:t>Are intended to deliver working software quickly and evolve this quickly to meet changing requirements</a:t>
            </a:r>
            <a:r>
              <a:rPr lang="en-US" sz="2000" dirty="0" smtClean="0"/>
              <a:t>.</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manifesto </a:t>
            </a:r>
            <a:endParaRPr lang="en-US" dirty="0"/>
          </a:p>
        </p:txBody>
      </p:sp>
      <p:sp>
        <p:nvSpPr>
          <p:cNvPr id="3" name="Content Placeholder 2"/>
          <p:cNvSpPr>
            <a:spLocks noGrp="1"/>
          </p:cNvSpPr>
          <p:nvPr>
            <p:ph idx="1"/>
          </p:nvPr>
        </p:nvSpPr>
        <p:spPr/>
        <p:txBody>
          <a:bodyPr>
            <a:normAutofit fontScale="92500"/>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t>Individuals and interactions over processes and tools</a:t>
            </a:r>
            <a:br>
              <a:rPr lang="en-US" i="1" dirty="0" smtClean="0"/>
            </a:br>
            <a:r>
              <a:rPr lang="en-US" i="1" dirty="0" smtClean="0"/>
              <a:t>Working software over comprehensive documentation </a:t>
            </a:r>
            <a:br>
              <a:rPr lang="en-US" i="1" dirty="0" smtClean="0"/>
            </a:br>
            <a:r>
              <a:rPr lang="en-US" i="1" dirty="0" smtClean="0"/>
              <a:t>Customer collaboration over contract negotiation</a:t>
            </a:r>
            <a:br>
              <a:rPr lang="en-US" i="1" dirty="0" smtClean="0"/>
            </a:br>
            <a:r>
              <a:rPr lang="en-US" i="1" dirty="0" smtClean="0"/>
              <a:t>Responding to change over following a plan </a:t>
            </a:r>
            <a:endParaRPr lang="en-GB" dirty="0" smtClean="0"/>
          </a:p>
          <a:p>
            <a:r>
              <a:rPr lang="en-US" i="1" dirty="0" smtClean="0"/>
              <a:t>That is, whilethere is value in the items on  the right, we value the items on the left more.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7029450" cy="1143000"/>
          </a:xfrm>
        </p:spPr>
        <p:txBody>
          <a:bodyPr>
            <a:normAutofit fontScale="90000"/>
          </a:bodyPr>
          <a:lstStyle/>
          <a:p>
            <a:pPr algn="l"/>
            <a:r>
              <a:rPr lang="en-US" dirty="0" smtClean="0"/>
              <a:t>The principles of agile methods</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Customer </a:t>
                      </a:r>
                      <a:r>
                        <a:rPr kumimoji="0" lang="en-GB" sz="1600" b="0" i="0" u="none" strike="noStrike" cap="none" normalizeH="0" baseline="0" dirty="0">
                          <a:ln>
                            <a:noFill/>
                          </a:ln>
                          <a:solidFill>
                            <a:srgbClr val="000000"/>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pic>
        <p:nvPicPr>
          <p:cNvPr id="7"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Product development where a software company is developing a small or medium-sized product for sale.</a:t>
            </a:r>
          </a:p>
          <a:p>
            <a:r>
              <a:rPr lang="en-GB" dirty="0" smtClean="0"/>
              <a:t>Custom system development within an organization, where there is a clear commitment from the customer to become involved in the development process and where there are not a lot of external rules and regulations that affect the software.</a:t>
            </a:r>
          </a:p>
          <a:p>
            <a:r>
              <a:rPr lang="en-GB" dirty="0" smtClean="0"/>
              <a:t>Because of their focus on small, tightly-integrated teams, there are problems in scaling agile methods to large systems.</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pPr algn="l"/>
            <a:r>
              <a:rPr lang="en-US" dirty="0"/>
              <a:t>Problems with agile methods</a:t>
            </a:r>
          </a:p>
        </p:txBody>
      </p:sp>
      <p:sp>
        <p:nvSpPr>
          <p:cNvPr id="1167363" name="Rectangle 3"/>
          <p:cNvSpPr>
            <a:spLocks noGrp="1" noChangeArrowheads="1"/>
          </p:cNvSpPr>
          <p:nvPr>
            <p:ph idx="1"/>
          </p:nvPr>
        </p:nvSpPr>
        <p:spPr/>
        <p:txBody>
          <a:bodyPr/>
          <a:lstStyle/>
          <a:p>
            <a:r>
              <a:rPr lang="en-US" sz="2400"/>
              <a:t>It can be difficult to keep the interest of customers who are involved in the process.</a:t>
            </a:r>
          </a:p>
          <a:p>
            <a:r>
              <a:rPr lang="en-US" sz="2400"/>
              <a:t>Team members may be unsuited to the intense involvement that characterises agile methods.</a:t>
            </a:r>
          </a:p>
          <a:p>
            <a:r>
              <a:rPr lang="en-US" sz="2400"/>
              <a:t>Prioritising changes can be difficult where there are multiple stakeholders.</a:t>
            </a:r>
          </a:p>
          <a:p>
            <a:r>
              <a:rPr lang="en-US" sz="2400"/>
              <a:t>Maintaining simplicity requires extra work.</a:t>
            </a:r>
          </a:p>
          <a:p>
            <a:r>
              <a:rPr lang="en-US" sz="2400"/>
              <a:t>Contracts may be a problem as with other approaches to iterative development.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Agile methods and software maintenance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organizations spend more on maintaining existing software than they do on new software development. So, if agile methods are to be successful, they have to support maintenance 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pic>
        <p:nvPicPr>
          <p:cNvPr id="6"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1310</TotalTime>
  <Words>3001</Words>
  <Application>Microsoft Macintosh PowerPoint</Application>
  <PresentationFormat>On-screen Show (4:3)</PresentationFormat>
  <Paragraphs>292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Theme1</vt:lpstr>
      <vt:lpstr>Agile Software Development</vt:lpstr>
      <vt:lpstr>Topics covered</vt:lpstr>
      <vt:lpstr>Rapid software development</vt:lpstr>
      <vt:lpstr>Agile methods</vt:lpstr>
      <vt:lpstr>Agile manifesto </vt:lpstr>
      <vt:lpstr>The principles of agile methods</vt:lpstr>
      <vt:lpstr>Agile method applicability</vt:lpstr>
      <vt:lpstr>Problems with agile methods</vt:lpstr>
      <vt:lpstr>Agile methods and software maintenance</vt:lpstr>
      <vt:lpstr>Plan-driven and agile development</vt:lpstr>
      <vt:lpstr>Plan-driven and agile specification</vt:lpstr>
      <vt:lpstr>Technical, human, organizational issues</vt:lpstr>
      <vt:lpstr>Technical, human, organizational issues</vt:lpstr>
      <vt:lpstr>Technical, human, organizational issues</vt:lpstr>
      <vt:lpstr>Extreme programming</vt:lpstr>
      <vt:lpstr>XP and agile principles</vt:lpstr>
      <vt:lpstr>The extreme programming release cycle</vt:lpstr>
      <vt:lpstr>Extreme programming practices (a)</vt:lpstr>
      <vt:lpstr>Extreme programming practices (b)</vt:lpstr>
      <vt:lpstr>Requirements scenarios</vt:lpstr>
      <vt:lpstr>A ‘prescribing medication’ story</vt:lpstr>
      <vt:lpstr>Examples of task cards for prescribing medication </vt:lpstr>
      <vt:lpstr>XP and change</vt:lpstr>
      <vt:lpstr>Refactoring</vt:lpstr>
      <vt:lpstr>Examples of refactoring</vt:lpstr>
      <vt:lpstr>Key points</vt:lpstr>
      <vt:lpstr>Testing in XP</vt:lpstr>
      <vt:lpstr>Test-first development</vt:lpstr>
      <vt:lpstr>Customer involvement</vt:lpstr>
      <vt:lpstr>Test case description for dose checking</vt:lpstr>
      <vt:lpstr>Test automation</vt:lpstr>
      <vt:lpstr>XP testing difficulties</vt:lpstr>
      <vt:lpstr>Pair programming</vt:lpstr>
      <vt:lpstr>Pair programming</vt:lpstr>
      <vt:lpstr>Advantages of pair programming</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Admin</cp:lastModifiedBy>
  <cp:revision>25</cp:revision>
  <dcterms:created xsi:type="dcterms:W3CDTF">2010-01-06T20:28:26Z</dcterms:created>
  <dcterms:modified xsi:type="dcterms:W3CDTF">2023-06-22T10:01:40Z</dcterms:modified>
</cp:coreProperties>
</file>