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6462F-4109-4964-ADDE-F2D078AC68A3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75E8B-FCAC-48C9-A9D0-FCBBAD87C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9594FD-4C15-4150-A5BF-127584B9CB54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836499-EE81-4D0D-AB12-D9C3CF13EDA8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F36EB7-86A8-4F89-8551-DFAB96A27E6F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4706A3-F3A7-4566-9FE1-3417E8798F5B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EFF1BE-BFB9-4B17-A4E8-1B67555B96F9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73A0C3-4CA1-4E17-9956-A8A31608A008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83C0B9-3555-4500-872D-95C4676ED17D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AC60F9-8476-4DC4-8BEC-F63E8D9DFEFE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CCADA1-53CF-48E6-9F44-999C77BF3EA7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C9C788-6794-4FE6-850A-58975739EBF7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reduce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7D98F2-F7E2-4C34-8BB0-8E497FE9CA99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AE940-848A-48B4-A3B4-248CE844AADA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C553-85D1-49A7-AB21-32934A6C321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362AA-9964-4BD5-9EA2-77423C145594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59306-1AEE-4D71-ABD9-C8297E86694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F6D7-5E18-49ED-955D-58D9E053E275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D44-FE0E-4433-A815-E2EBF94AC5C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80E-2C40-41E1-B397-57027327CA9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0BC7B-40DE-4424-9A9A-13CF8B63543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FEEC-8AF6-4F3A-BEC1-218A55E63B70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760B-64EF-4DA7-BC41-7E3E62504F80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4D75-560C-4A9E-8C45-D702A81C3CA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4DBE6-C3A6-4398-9E84-8C242A51F0BC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EDABD-6E2D-40DA-95CC-7C65CEC452E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908050"/>
            <a:ext cx="8001000" cy="5545138"/>
          </a:xfrm>
        </p:spPr>
        <p:txBody>
          <a:bodyPr/>
          <a:lstStyle/>
          <a:p>
            <a:pPr lvl="1"/>
            <a:r>
              <a:rPr lang="en-US" altLang="zh-TW" sz="2800"/>
              <a:t>replace omni-directional antennas at base station with several directional antennas</a:t>
            </a:r>
          </a:p>
          <a:p>
            <a:pPr lvl="2"/>
            <a:r>
              <a:rPr lang="en-US" altLang="zh-TW" sz="2800"/>
              <a:t>3 sectors → 3  120° antennas</a:t>
            </a:r>
          </a:p>
          <a:p>
            <a:pPr lvl="2"/>
            <a:r>
              <a:rPr lang="en-US" altLang="zh-TW" sz="2800"/>
              <a:t>6 sectors → 6   60° antennas</a:t>
            </a:r>
          </a:p>
          <a:p>
            <a:pPr>
              <a:buFont typeface="Wingdings" pitchFamily="2" charset="2"/>
              <a:buNone/>
            </a:pPr>
            <a:endParaRPr lang="en-US" altLang="zh-TW" sz="2800"/>
          </a:p>
        </p:txBody>
      </p:sp>
      <p:pic>
        <p:nvPicPr>
          <p:cNvPr id="80900" name="Picture 4" descr="TMP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3357563"/>
            <a:ext cx="7489825" cy="2686050"/>
          </a:xfrm>
          <a:prstGeom prst="rect">
            <a:avLst/>
          </a:prstGeom>
          <a:noFill/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836613"/>
            <a:ext cx="8037512" cy="5616575"/>
          </a:xfrm>
        </p:spPr>
        <p:txBody>
          <a:bodyPr>
            <a:normAutofit/>
          </a:bodyPr>
          <a:lstStyle/>
          <a:p>
            <a:pPr lvl="1"/>
            <a:r>
              <a:rPr lang="en-US" altLang="zh-TW" dirty="0"/>
              <a:t>cell channels broken down into sectored groups</a:t>
            </a:r>
          </a:p>
          <a:p>
            <a:pPr lvl="1"/>
            <a:r>
              <a:rPr lang="en-US" altLang="zh-TW" dirty="0"/>
              <a:t>CCI reduced because only some of neighboring co-channel cells radiate energy in direction of main cell</a:t>
            </a:r>
          </a:p>
          <a:p>
            <a:pPr lvl="1"/>
            <a:r>
              <a:rPr lang="en-US" altLang="zh-TW" dirty="0"/>
              <a:t>center cell labeled "5" has all co-channel cells illustrated</a:t>
            </a:r>
          </a:p>
          <a:p>
            <a:pPr lvl="1"/>
            <a:r>
              <a:rPr lang="en-US" altLang="zh-TW" dirty="0"/>
              <a:t>only 2 co-channel cells will interfere if all are using 120° sectoring</a:t>
            </a:r>
          </a:p>
          <a:p>
            <a:pPr lvl="1"/>
            <a:r>
              <a:rPr lang="en-US" altLang="zh-TW" dirty="0"/>
              <a:t>only 1 co-channel cell would interfere when using 60° </a:t>
            </a:r>
            <a:r>
              <a:rPr lang="en-US" altLang="zh-TW" dirty="0" smtClean="0"/>
              <a:t>sectoring</a:t>
            </a:r>
            <a:endParaRPr lang="en-US" altLang="zh-TW" dirty="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6" name="Picture 4" descr="TMP1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89038" y="836613"/>
            <a:ext cx="6756400" cy="5616575"/>
          </a:xfrm>
          <a:noFill/>
          <a:ln/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/>
              <a:t>Disadvantage of Sectoring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primary </a:t>
            </a:r>
            <a:r>
              <a:rPr lang="en-US" altLang="zh-TW" dirty="0"/>
              <a:t>disadvantage is that the available channels in a cell are subdivided into sectored groups</a:t>
            </a:r>
          </a:p>
          <a:p>
            <a:pPr lvl="1"/>
            <a:r>
              <a:rPr lang="en-US" altLang="zh-TW" dirty="0"/>
              <a:t>trunked channel pool ↓, therefore </a:t>
            </a:r>
            <a:r>
              <a:rPr lang="en-US" altLang="zh-TW" dirty="0" err="1"/>
              <a:t>trunking</a:t>
            </a:r>
            <a:r>
              <a:rPr lang="en-US" altLang="zh-TW" dirty="0"/>
              <a:t> efficiency ↓</a:t>
            </a:r>
          </a:p>
          <a:p>
            <a:pPr lvl="1"/>
            <a:r>
              <a:rPr lang="en-US" altLang="zh-TW" dirty="0"/>
              <a:t>There are more channels per cell, because of smaller cluster sizes, but those channels are broken into sectors.</a:t>
            </a:r>
          </a:p>
          <a:p>
            <a:endParaRPr lang="en-US" altLang="zh-TW" dirty="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/>
              <a:t>Disadvantage of Sectoring</a:t>
            </a:r>
            <a:endParaRPr 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endParaRPr lang="en-US" altLang="zh-TW"/>
          </a:p>
          <a:p>
            <a:r>
              <a:rPr lang="en-US" altLang="zh-TW"/>
              <a:t>other disadvantages:</a:t>
            </a:r>
          </a:p>
          <a:p>
            <a:pPr lvl="1"/>
            <a:r>
              <a:rPr lang="en-US" altLang="zh-TW"/>
              <a:t>must design network coverage with sectoring decided in advance</a:t>
            </a:r>
          </a:p>
          <a:p>
            <a:pPr lvl="1"/>
            <a:r>
              <a:rPr lang="en-US" altLang="zh-TW"/>
              <a:t>can’t effectively use sectoring to increase capacity </a:t>
            </a:r>
            <a:r>
              <a:rPr lang="en-US" altLang="zh-TW" b="1"/>
              <a:t>after </a:t>
            </a:r>
            <a:r>
              <a:rPr lang="en-US" altLang="zh-TW"/>
              <a:t>setting cluster size </a:t>
            </a:r>
            <a:r>
              <a:rPr lang="en-US" altLang="zh-TW" i="1"/>
              <a:t>N</a:t>
            </a:r>
          </a:p>
          <a:p>
            <a:pPr lvl="1"/>
            <a:r>
              <a:rPr lang="en-US" altLang="zh-TW"/>
              <a:t>can’t be used to </a:t>
            </a:r>
            <a:r>
              <a:rPr lang="en-US" altLang="zh-TW" b="1"/>
              <a:t>gradually </a:t>
            </a:r>
            <a:r>
              <a:rPr lang="en-US" altLang="zh-TW"/>
              <a:t>expand capacity as traffic ↑ like cell splitting</a:t>
            </a:r>
          </a:p>
          <a:p>
            <a:pPr lvl="1"/>
            <a:r>
              <a:rPr lang="en-US" altLang="zh-TW"/>
              <a:t>More Handoffs</a:t>
            </a:r>
          </a:p>
          <a:p>
            <a:pPr lvl="1"/>
            <a:r>
              <a:rPr lang="en-US" altLang="zh-TW"/>
              <a:t>More antenna, more cost</a:t>
            </a:r>
          </a:p>
          <a:p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Improving </a:t>
            </a:r>
            <a:r>
              <a:rPr lang="en-US" dirty="0" smtClean="0"/>
              <a:t>coverage and capacity in cellular systems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3200" dirty="0" smtClean="0"/>
              <a:t> </a:t>
            </a:r>
            <a:r>
              <a:rPr lang="en-US" altLang="zh-TW" sz="3200" b="1" dirty="0"/>
              <a:t>Improving Cellular System Capacity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981075"/>
            <a:ext cx="8001000" cy="5616575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en-US" altLang="zh-TW" dirty="0" smtClean="0"/>
              <a:t>A </a:t>
            </a:r>
            <a:r>
              <a:rPr lang="en-US" altLang="zh-TW" dirty="0"/>
              <a:t>cellular design eventually (hopefully!) becomes insufficient to support the growing number of users.</a:t>
            </a:r>
          </a:p>
          <a:p>
            <a:pPr lvl="1"/>
            <a:r>
              <a:rPr lang="en-US" altLang="zh-TW" dirty="0"/>
              <a:t>Need to provide more channels per unit coverage area</a:t>
            </a:r>
          </a:p>
          <a:p>
            <a:pPr lvl="1"/>
            <a:r>
              <a:rPr lang="en-US" altLang="zh-TW" dirty="0"/>
              <a:t>Would like to have orderly growth</a:t>
            </a:r>
          </a:p>
          <a:p>
            <a:pPr lvl="1"/>
            <a:r>
              <a:rPr lang="en-US" altLang="zh-TW" dirty="0"/>
              <a:t>Would like to upgrade the system instead of rebuild</a:t>
            </a:r>
          </a:p>
          <a:p>
            <a:pPr lvl="1"/>
            <a:r>
              <a:rPr lang="en-US" altLang="zh-TW" dirty="0"/>
              <a:t>Would like to use existing towers as much as possible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Cell Splitting</a:t>
            </a:r>
          </a:p>
          <a:p>
            <a:pPr lvl="1"/>
            <a:r>
              <a:rPr lang="en-US" altLang="zh-TW" sz="2800" dirty="0"/>
              <a:t>subdivide congested cell into several smaller cells</a:t>
            </a:r>
          </a:p>
          <a:p>
            <a:pPr lvl="1"/>
            <a:r>
              <a:rPr lang="en-US" altLang="zh-TW" sz="2800" dirty="0"/>
              <a:t>increases number of times channels are reused in an area</a:t>
            </a:r>
          </a:p>
          <a:p>
            <a:pPr lvl="1"/>
            <a:r>
              <a:rPr lang="en-US" altLang="zh-TW" sz="2800" dirty="0"/>
              <a:t>must decrease antenna height &amp; </a:t>
            </a:r>
            <a:r>
              <a:rPr lang="en-US" altLang="zh-TW" sz="2800" dirty="0" err="1"/>
              <a:t>Tx</a:t>
            </a:r>
            <a:r>
              <a:rPr lang="en-US" altLang="zh-TW" sz="2800" dirty="0"/>
              <a:t> power</a:t>
            </a:r>
          </a:p>
          <a:p>
            <a:pPr lvl="2"/>
            <a:r>
              <a:rPr lang="en-US" altLang="zh-TW" sz="2800" dirty="0"/>
              <a:t>so smaller coverage per cell results</a:t>
            </a:r>
          </a:p>
          <a:p>
            <a:pPr lvl="2"/>
            <a:r>
              <a:rPr lang="en-US" altLang="zh-TW" sz="2800" dirty="0"/>
              <a:t>and the co-channel interference level is held constant</a:t>
            </a:r>
          </a:p>
          <a:p>
            <a:endParaRPr lang="en-US" altLang="zh-TW" sz="2800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981075"/>
            <a:ext cx="8001000" cy="5472113"/>
          </a:xfrm>
        </p:spPr>
        <p:txBody>
          <a:bodyPr/>
          <a:lstStyle/>
          <a:p>
            <a:r>
              <a:rPr lang="en-US" altLang="zh-TW"/>
              <a:t>each smaller cell keeps ≈ same # of channels as the larger cell, since each new smaller cell uses the same number of frequencies</a:t>
            </a:r>
          </a:p>
          <a:p>
            <a:pPr lvl="1"/>
            <a:r>
              <a:rPr lang="en-US" altLang="zh-TW"/>
              <a:t>this means that we keep that same cluster size</a:t>
            </a:r>
          </a:p>
          <a:p>
            <a:r>
              <a:rPr lang="en-US" altLang="zh-TW"/>
              <a:t>capacity ↑ because channel reuse ↑ per unit area</a:t>
            </a:r>
          </a:p>
          <a:p>
            <a:r>
              <a:rPr lang="en-US" altLang="zh-TW"/>
              <a:t>smaller cells → “micro-cells”</a:t>
            </a:r>
          </a:p>
          <a:p>
            <a:pPr>
              <a:buFont typeface="Wingdings" pitchFamily="2" charset="2"/>
              <a:buNone/>
            </a:pPr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/>
              <a:t>Illustration is for towers at the corners</a:t>
            </a:r>
          </a:p>
        </p:txBody>
      </p:sp>
      <p:pic>
        <p:nvPicPr>
          <p:cNvPr id="60420" name="Picture 4" descr="TMP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1700213"/>
            <a:ext cx="6983412" cy="4748212"/>
          </a:xfrm>
          <a:prstGeom prst="rect">
            <a:avLst/>
          </a:prstGeom>
          <a:noFill/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981075"/>
            <a:ext cx="8108950" cy="5472113"/>
          </a:xfrm>
        </p:spPr>
        <p:txBody>
          <a:bodyPr>
            <a:normAutofit fontScale="92500"/>
          </a:bodyPr>
          <a:lstStyle/>
          <a:p>
            <a:r>
              <a:rPr lang="en-US" altLang="zh-TW" dirty="0"/>
              <a:t>advantages include:</a:t>
            </a:r>
          </a:p>
          <a:p>
            <a:pPr lvl="1"/>
            <a:r>
              <a:rPr lang="en-US" altLang="zh-TW" dirty="0"/>
              <a:t>only needed for cells that reach max. capacity → not </a:t>
            </a:r>
            <a:r>
              <a:rPr lang="en-US" altLang="zh-TW" b="1" dirty="0"/>
              <a:t>all </a:t>
            </a:r>
            <a:r>
              <a:rPr lang="en-US" altLang="zh-TW" dirty="0"/>
              <a:t>cells</a:t>
            </a:r>
          </a:p>
          <a:p>
            <a:pPr lvl="1"/>
            <a:r>
              <a:rPr lang="en-US" altLang="zh-TW" dirty="0"/>
              <a:t>implement when Pr [blocked call] &gt; acceptable </a:t>
            </a:r>
            <a:r>
              <a:rPr lang="en-US" altLang="zh-TW" i="1" dirty="0"/>
              <a:t>GOS</a:t>
            </a:r>
          </a:p>
          <a:p>
            <a:pPr lvl="1"/>
            <a:r>
              <a:rPr lang="en-US" altLang="zh-TW" dirty="0"/>
              <a:t>system capacity can </a:t>
            </a:r>
            <a:r>
              <a:rPr lang="en-US" altLang="zh-TW" b="1" dirty="0"/>
              <a:t>gradually </a:t>
            </a:r>
            <a:r>
              <a:rPr lang="en-US" altLang="zh-TW" dirty="0"/>
              <a:t>expand as demand ↑</a:t>
            </a:r>
          </a:p>
          <a:p>
            <a:r>
              <a:rPr lang="en-US" altLang="zh-TW" dirty="0"/>
              <a:t>disadvantages include:</a:t>
            </a:r>
          </a:p>
          <a:p>
            <a:pPr lvl="1"/>
            <a:r>
              <a:rPr lang="en-US" altLang="zh-TW" dirty="0"/>
              <a:t># handoffs/unit area increases</a:t>
            </a:r>
          </a:p>
          <a:p>
            <a:pPr lvl="1"/>
            <a:r>
              <a:rPr lang="en-US" altLang="zh-TW" dirty="0"/>
              <a:t>umbrella cell for high velocity traffic may be needed</a:t>
            </a:r>
          </a:p>
          <a:p>
            <a:pPr lvl="1"/>
            <a:r>
              <a:rPr lang="en-US" altLang="zh-TW" dirty="0"/>
              <a:t>more base stations → $$ for real estate, towers, etc.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zh-TW"/>
              <a:t>complicated design process</a:t>
            </a:r>
          </a:p>
          <a:p>
            <a:pPr lvl="1">
              <a:lnSpc>
                <a:spcPct val="90000"/>
              </a:lnSpc>
            </a:pPr>
            <a:r>
              <a:rPr lang="en-US" altLang="zh-TW"/>
              <a:t>new base stations use lower power and antenna height</a:t>
            </a:r>
          </a:p>
          <a:p>
            <a:pPr lvl="1">
              <a:lnSpc>
                <a:spcPct val="90000"/>
              </a:lnSpc>
            </a:pPr>
            <a:r>
              <a:rPr lang="en-US" altLang="zh-TW"/>
              <a:t>What about existing base stations?</a:t>
            </a:r>
          </a:p>
          <a:p>
            <a:pPr lvl="2">
              <a:lnSpc>
                <a:spcPct val="90000"/>
              </a:lnSpc>
            </a:pPr>
            <a:r>
              <a:rPr lang="en-US" altLang="zh-TW"/>
              <a:t>If kept at the same power, they would overpower new microcells.</a:t>
            </a:r>
          </a:p>
          <a:p>
            <a:pPr lvl="2">
              <a:lnSpc>
                <a:spcPct val="90000"/>
              </a:lnSpc>
            </a:pPr>
            <a:r>
              <a:rPr lang="en-US" altLang="zh-TW"/>
              <a:t>If reduced in power, they would not cover their own cells.</a:t>
            </a:r>
          </a:p>
          <a:p>
            <a:pPr lvl="1">
              <a:lnSpc>
                <a:spcPct val="90000"/>
              </a:lnSpc>
            </a:pPr>
            <a:r>
              <a:rPr lang="en-US" altLang="zh-TW"/>
              <a:t>One solution: Use separate groups of channels.</a:t>
            </a:r>
          </a:p>
          <a:p>
            <a:pPr lvl="2">
              <a:lnSpc>
                <a:spcPct val="90000"/>
              </a:lnSpc>
            </a:pPr>
            <a:r>
              <a:rPr lang="en-US" altLang="zh-TW"/>
              <a:t>One group at the original power and another group at the lower power.</a:t>
            </a:r>
          </a:p>
          <a:p>
            <a:pPr lvl="2">
              <a:lnSpc>
                <a:spcPct val="90000"/>
              </a:lnSpc>
            </a:pPr>
            <a:r>
              <a:rPr lang="en-US" altLang="zh-TW"/>
              <a:t>New microcells only use lower power channels.</a:t>
            </a:r>
          </a:p>
          <a:p>
            <a:pPr lvl="2">
              <a:lnSpc>
                <a:spcPct val="90000"/>
              </a:lnSpc>
            </a:pPr>
            <a:r>
              <a:rPr lang="en-US" altLang="zh-TW"/>
              <a:t>As load growth continues, more and more channels are moved to lower power.</a:t>
            </a:r>
          </a:p>
          <a:p>
            <a:pPr>
              <a:lnSpc>
                <a:spcPct val="90000"/>
              </a:lnSpc>
            </a:pPr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908050"/>
            <a:ext cx="8001000" cy="5545138"/>
          </a:xfrm>
        </p:spPr>
        <p:txBody>
          <a:bodyPr/>
          <a:lstStyle/>
          <a:p>
            <a:r>
              <a:rPr lang="en-US" altLang="zh-TW" sz="3200"/>
              <a:t>Sectoring</a:t>
            </a:r>
          </a:p>
          <a:p>
            <a:pPr lvl="1"/>
            <a:r>
              <a:rPr lang="en-US" altLang="zh-TW" sz="2800"/>
              <a:t>cell splitting keeps </a:t>
            </a:r>
            <a:r>
              <a:rPr lang="en-US" altLang="zh-TW" sz="2800" i="1"/>
              <a:t>D / R </a:t>
            </a:r>
            <a:r>
              <a:rPr lang="en-US" altLang="zh-TW" sz="2800"/>
              <a:t>unchanged (same cluster size and CCI) but increases frequency reuse/area</a:t>
            </a:r>
          </a:p>
          <a:p>
            <a:pPr lvl="1"/>
            <a:r>
              <a:rPr lang="en-US" altLang="zh-TW" sz="2800"/>
              <a:t>alternate way to ↑ capacity is to </a:t>
            </a:r>
            <a:r>
              <a:rPr lang="en-US" altLang="zh-TW" sz="2800" i="1"/>
              <a:t>_____ </a:t>
            </a:r>
            <a:r>
              <a:rPr lang="en-US" altLang="zh-TW" sz="2800"/>
              <a:t>CCI (increase </a:t>
            </a:r>
            <a:r>
              <a:rPr lang="en-US" altLang="zh-TW" sz="2800" i="1"/>
              <a:t>S </a:t>
            </a:r>
            <a:r>
              <a:rPr lang="en-US" altLang="zh-TW" sz="2800"/>
              <a:t>/ </a:t>
            </a:r>
            <a:r>
              <a:rPr lang="en-US" altLang="zh-TW" sz="2800" i="1"/>
              <a:t>I </a:t>
            </a:r>
            <a:r>
              <a:rPr lang="en-US" altLang="zh-TW" sz="2800"/>
              <a:t>ratio)</a:t>
            </a:r>
          </a:p>
          <a:p>
            <a:endParaRPr lang="en-US" altLang="zh-TW" sz="280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603</Words>
  <Application>Microsoft Office PowerPoint</Application>
  <PresentationFormat>On-screen Show (4:3)</PresentationFormat>
  <Paragraphs>91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COMPUTER NETWORKS-II / BTCS-3501    </vt:lpstr>
      <vt:lpstr>Topics to be covered</vt:lpstr>
      <vt:lpstr> Improving Cellular System Capacity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Disadvantage of Sectoring</vt:lpstr>
      <vt:lpstr>Disadvantage of Sectoring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System Design (cont.)</dc:title>
  <dc:creator>Windows 8</dc:creator>
  <cp:lastModifiedBy>Admin</cp:lastModifiedBy>
  <cp:revision>6</cp:revision>
  <dcterms:created xsi:type="dcterms:W3CDTF">2006-08-16T00:00:00Z</dcterms:created>
  <dcterms:modified xsi:type="dcterms:W3CDTF">2023-06-20T09:07:03Z</dcterms:modified>
</cp:coreProperties>
</file>