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vml" ContentType="application/vnd.openxmlformats-officedocument.vmlDrawing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68" r:id="rId1"/>
  </p:sldMasterIdLst>
  <p:notesMasterIdLst>
    <p:notesMasterId r:id="rId24"/>
  </p:notesMasterIdLst>
  <p:handoutMasterIdLst>
    <p:handoutMasterId r:id="rId25"/>
  </p:handoutMasterIdLst>
  <p:sldIdLst>
    <p:sldId id="367" r:id="rId2"/>
    <p:sldId id="365" r:id="rId3"/>
    <p:sldId id="256" r:id="rId4"/>
    <p:sldId id="353" r:id="rId5"/>
    <p:sldId id="257" r:id="rId6"/>
    <p:sldId id="258" r:id="rId7"/>
    <p:sldId id="259" r:id="rId8"/>
    <p:sldId id="260" r:id="rId9"/>
    <p:sldId id="261" r:id="rId10"/>
    <p:sldId id="262" r:id="rId11"/>
    <p:sldId id="264" r:id="rId12"/>
    <p:sldId id="266" r:id="rId13"/>
    <p:sldId id="352" r:id="rId14"/>
    <p:sldId id="360" r:id="rId15"/>
    <p:sldId id="269" r:id="rId16"/>
    <p:sldId id="272" r:id="rId17"/>
    <p:sldId id="283" r:id="rId18"/>
    <p:sldId id="273" r:id="rId19"/>
    <p:sldId id="274" r:id="rId20"/>
    <p:sldId id="362" r:id="rId21"/>
    <p:sldId id="366" r:id="rId22"/>
    <p:sldId id="363" r:id="rId23"/>
  </p:sldIdLst>
  <p:sldSz cx="13716000" cy="9144000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1pPr>
    <a:lvl2pPr marL="652397" indent="-195243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2pPr>
    <a:lvl3pPr marL="1304795" indent="-390486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3pPr>
    <a:lvl4pPr marL="1958781" indent="-587316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4pPr>
    <a:lvl5pPr marL="2611178" indent="-782559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5pPr>
    <a:lvl6pPr marL="2285771" algn="l" defTabSz="914309" rtl="0" eaLnBrk="1" latinLnBrk="0" hangingPunct="1"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6pPr>
    <a:lvl7pPr marL="2742926" algn="l" defTabSz="914309" rtl="0" eaLnBrk="1" latinLnBrk="0" hangingPunct="1"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7pPr>
    <a:lvl8pPr marL="3200080" algn="l" defTabSz="914309" rtl="0" eaLnBrk="1" latinLnBrk="0" hangingPunct="1"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8pPr>
    <a:lvl9pPr marL="3657234" algn="l" defTabSz="914309" rtl="0" eaLnBrk="1" latinLnBrk="0" hangingPunct="1"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CC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-1194" y="-90"/>
      </p:cViewPr>
      <p:guideLst>
        <p:guide orient="horz" pos="1517"/>
        <p:guide pos="197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053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26" tIns="46512" rIns="93026" bIns="46512" numCol="1" anchor="ctr" anchorCtr="0" compatLnSpc="1">
            <a:prstTxWarp prst="textNoShape">
              <a:avLst/>
            </a:prstTxWarp>
          </a:bodyPr>
          <a:lstStyle>
            <a:lvl1pPr defTabSz="930275">
              <a:defRPr sz="1300">
                <a:latin typeface="Helvetic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7163" y="0"/>
            <a:ext cx="303053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26" tIns="46512" rIns="93026" bIns="46512" numCol="1" anchor="ctr" anchorCtr="0" compatLnSpc="1">
            <a:prstTxWarp prst="textNoShape">
              <a:avLst/>
            </a:prstTxWarp>
          </a:bodyPr>
          <a:lstStyle>
            <a:lvl1pPr algn="r" defTabSz="930275">
              <a:defRPr sz="1300">
                <a:latin typeface="Helvetic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0150"/>
            <a:ext cx="303053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26" tIns="46512" rIns="93026" bIns="46512" numCol="1" anchor="b" anchorCtr="0" compatLnSpc="1">
            <a:prstTxWarp prst="textNoShape">
              <a:avLst/>
            </a:prstTxWarp>
          </a:bodyPr>
          <a:lstStyle>
            <a:lvl1pPr defTabSz="930275">
              <a:defRPr sz="1300">
                <a:latin typeface="Helvetic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7163" y="8820150"/>
            <a:ext cx="303053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26" tIns="46512" rIns="93026" bIns="46512" numCol="1" anchor="b" anchorCtr="0" compatLnSpc="1">
            <a:prstTxWarp prst="textNoShape">
              <a:avLst/>
            </a:prstTxWarp>
          </a:bodyPr>
          <a:lstStyle>
            <a:lvl1pPr algn="r" defTabSz="930275">
              <a:defRPr sz="1300">
                <a:latin typeface="Helvetica" charset="0"/>
              </a:defRPr>
            </a:lvl1pPr>
          </a:lstStyle>
          <a:p>
            <a:fld id="{54492EB3-0312-4C94-ACA2-C5355F3C766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053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17" tIns="46509" rIns="93017" bIns="46509" numCol="1" anchor="ctr" anchorCtr="0" compatLnSpc="1">
            <a:prstTxWarp prst="textNoShape">
              <a:avLst/>
            </a:prstTxWarp>
          </a:bodyPr>
          <a:lstStyle>
            <a:lvl1pPr defTabSz="930275">
              <a:defRPr sz="1300">
                <a:latin typeface="Times New Roman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7163" y="0"/>
            <a:ext cx="303053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17" tIns="46509" rIns="93017" bIns="46509" numCol="1" anchor="ctr" anchorCtr="0" compatLnSpc="1">
            <a:prstTxWarp prst="textNoShape">
              <a:avLst/>
            </a:prstTxWarp>
          </a:bodyPr>
          <a:lstStyle>
            <a:lvl1pPr algn="r" defTabSz="930275">
              <a:defRPr sz="1300">
                <a:latin typeface="Times New Roman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0588" y="696913"/>
            <a:ext cx="521970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10075"/>
            <a:ext cx="5133975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17" tIns="46509" rIns="93017" bIns="4650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3053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17" tIns="46509" rIns="93017" bIns="46509" numCol="1" anchor="b" anchorCtr="0" compatLnSpc="1">
            <a:prstTxWarp prst="textNoShape">
              <a:avLst/>
            </a:prstTxWarp>
          </a:bodyPr>
          <a:lstStyle>
            <a:lvl1pPr defTabSz="930275">
              <a:defRPr sz="1300">
                <a:latin typeface="Times New Roman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7163" y="8820150"/>
            <a:ext cx="303053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17" tIns="46509" rIns="93017" bIns="46509" numCol="1" anchor="b" anchorCtr="0" compatLnSpc="1">
            <a:prstTxWarp prst="textNoShape">
              <a:avLst/>
            </a:prstTxWarp>
          </a:bodyPr>
          <a:lstStyle>
            <a:lvl1pPr algn="r" defTabSz="930275">
              <a:defRPr sz="1300">
                <a:latin typeface="Times New Roman" charset="0"/>
              </a:defRPr>
            </a:lvl1pPr>
          </a:lstStyle>
          <a:p>
            <a:fld id="{0C9E32B4-B3B1-4225-B1EE-1A9B01E99D4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652397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1304795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958781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2611178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3265225" algn="l" defTabSz="65304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918270" algn="l" defTabSz="65304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71314" algn="l" defTabSz="65304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224359" algn="l" defTabSz="65304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DC76A4-7CFC-45C3-A87F-C66B869671CB}" type="slidenum">
              <a:rPr lang="en-US"/>
              <a:pPr/>
              <a:t>3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0588" y="696913"/>
            <a:ext cx="5219700" cy="3481387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08355F-3906-4B8A-A13C-4D51DD85A2A4}" type="slidenum">
              <a:rPr lang="en-US"/>
              <a:pPr/>
              <a:t>12</a:t>
            </a:fld>
            <a:endParaRPr lang="en-US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0588" y="696913"/>
            <a:ext cx="5219700" cy="3481387"/>
          </a:xfrm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63EF80-E9B9-4B6E-9929-A6CBF4649B08}" type="slidenum">
              <a:rPr lang="en-US"/>
              <a:pPr/>
              <a:t>13</a:t>
            </a:fld>
            <a:endParaRPr lang="en-US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0588" y="696913"/>
            <a:ext cx="5219700" cy="3481387"/>
          </a:xfrm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5B593B-0AEB-430F-A40A-ABB32B8A3B3A}" type="slidenum">
              <a:rPr lang="en-US"/>
              <a:pPr/>
              <a:t>14</a:t>
            </a:fld>
            <a:endParaRPr 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0588" y="696913"/>
            <a:ext cx="5219700" cy="3481387"/>
          </a:xfrm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C8AC77-05AD-4B47-9659-126DABED6D46}" type="slidenum">
              <a:rPr lang="en-US"/>
              <a:pPr/>
              <a:t>15</a:t>
            </a:fld>
            <a:endParaRPr lang="en-US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0588" y="696913"/>
            <a:ext cx="5219700" cy="3481387"/>
          </a:xfrm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9D6252-9D79-45B3-A133-502007AED4E7}" type="slidenum">
              <a:rPr lang="en-US"/>
              <a:pPr/>
              <a:t>16</a:t>
            </a:fld>
            <a:endParaRPr lang="en-US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0588" y="696913"/>
            <a:ext cx="5219700" cy="3481387"/>
          </a:xfrm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9285CF-9147-4C86-BFB0-5537E5985403}" type="slidenum">
              <a:rPr lang="en-US"/>
              <a:pPr/>
              <a:t>17</a:t>
            </a:fld>
            <a:endParaRPr lang="en-US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0588" y="696913"/>
            <a:ext cx="5219700" cy="3481387"/>
          </a:xfrm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955D52-9982-4A86-A44F-222362204651}" type="slidenum">
              <a:rPr lang="en-US"/>
              <a:pPr/>
              <a:t>18</a:t>
            </a:fld>
            <a:endParaRPr lang="en-US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0588" y="696913"/>
            <a:ext cx="5219700" cy="3481387"/>
          </a:xfrm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79A738-9A4B-4B70-A2E4-85751BE973DF}" type="slidenum">
              <a:rPr lang="en-US"/>
              <a:pPr/>
              <a:t>19</a:t>
            </a:fld>
            <a:endParaRPr lang="en-US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0588" y="696913"/>
            <a:ext cx="5219700" cy="3481387"/>
          </a:xfrm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DC76A4-7CFC-45C3-A87F-C66B869671CB}" type="slidenum">
              <a:rPr lang="en-US"/>
              <a:pPr/>
              <a:t>21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0588" y="696913"/>
            <a:ext cx="5219700" cy="3481387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0588" y="696913"/>
            <a:ext cx="5219700" cy="3481387"/>
          </a:xfrm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C4ED71-0D3F-4B0F-92B2-0A838296B595}" type="slidenum">
              <a:rPr lang="en-US"/>
              <a:pPr/>
              <a:t>5</a:t>
            </a:fld>
            <a:endParaRPr lang="en-US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0588" y="696913"/>
            <a:ext cx="5219700" cy="3481387"/>
          </a:xfrm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220190-F904-4007-A11B-C0603F036466}" type="slidenum">
              <a:rPr lang="en-US"/>
              <a:pPr/>
              <a:t>6</a:t>
            </a:fld>
            <a:endParaRPr lang="en-US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0588" y="696913"/>
            <a:ext cx="5219700" cy="3481387"/>
          </a:xfrm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55762D-50E3-4B49-AC35-AB41CC4A133C}" type="slidenum">
              <a:rPr lang="en-US"/>
              <a:pPr/>
              <a:t>7</a:t>
            </a:fld>
            <a:endParaRPr 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0588" y="696913"/>
            <a:ext cx="5219700" cy="3481387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60FD50-1798-4884-8B81-CDFE853188F9}" type="slidenum">
              <a:rPr lang="en-US"/>
              <a:pPr/>
              <a:t>8</a:t>
            </a:fld>
            <a:endParaRPr lang="en-US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0588" y="696913"/>
            <a:ext cx="5219700" cy="3481387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D7B7A3-AC53-43E5-B643-2C51BEB2A4FF}" type="slidenum">
              <a:rPr lang="en-US"/>
              <a:pPr/>
              <a:t>9</a:t>
            </a:fld>
            <a:endParaRPr 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0588" y="696913"/>
            <a:ext cx="5219700" cy="3481387"/>
          </a:xfrm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7CDA14-3197-4095-A0D3-F47D3DA01A1E}" type="slidenum">
              <a:rPr lang="en-US"/>
              <a:pPr/>
              <a:t>10</a:t>
            </a:fld>
            <a:endParaRPr lang="en-US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0588" y="696913"/>
            <a:ext cx="5219700" cy="3481387"/>
          </a:xfrm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0385B22-6B66-48BC-8AE6-1E478A3CAB3A}" type="slidenum">
              <a:rPr lang="en-US"/>
              <a:pPr/>
              <a:t>11</a:t>
            </a:fld>
            <a:endParaRPr 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0588" y="696913"/>
            <a:ext cx="5219700" cy="3481387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840572"/>
            <a:ext cx="116586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5181600"/>
            <a:ext cx="96012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7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944100" y="366189"/>
            <a:ext cx="308610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66189"/>
            <a:ext cx="902970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470" y="5875871"/>
            <a:ext cx="11658600" cy="1816100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3470" y="3875618"/>
            <a:ext cx="11658600" cy="2000249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864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33605"/>
            <a:ext cx="6057900" cy="6034617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72300" y="2133605"/>
            <a:ext cx="6057900" cy="6034617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6817"/>
            <a:ext cx="6060282" cy="853016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200" b="1"/>
            </a:lvl3pPr>
            <a:lvl4pPr marL="1645920" indent="0">
              <a:buNone/>
              <a:defRPr sz="1900" b="1"/>
            </a:lvl4pPr>
            <a:lvl5pPr marL="2194560" indent="0">
              <a:buNone/>
              <a:defRPr sz="1900" b="1"/>
            </a:lvl5pPr>
            <a:lvl6pPr marL="2743200" indent="0">
              <a:buNone/>
              <a:defRPr sz="1900" b="1"/>
            </a:lvl6pPr>
            <a:lvl7pPr marL="3291840" indent="0">
              <a:buNone/>
              <a:defRPr sz="1900" b="1"/>
            </a:lvl7pPr>
            <a:lvl8pPr marL="3840480" indent="0">
              <a:buNone/>
              <a:defRPr sz="1900" b="1"/>
            </a:lvl8pPr>
            <a:lvl9pPr marL="4389120" indent="0">
              <a:buNone/>
              <a:defRPr sz="1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899833"/>
            <a:ext cx="6060282" cy="5268384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67541" y="2046817"/>
            <a:ext cx="6062662" cy="853016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200" b="1"/>
            </a:lvl3pPr>
            <a:lvl4pPr marL="1645920" indent="0">
              <a:buNone/>
              <a:defRPr sz="1900" b="1"/>
            </a:lvl4pPr>
            <a:lvl5pPr marL="2194560" indent="0">
              <a:buNone/>
              <a:defRPr sz="1900" b="1"/>
            </a:lvl5pPr>
            <a:lvl6pPr marL="2743200" indent="0">
              <a:buNone/>
              <a:defRPr sz="1900" b="1"/>
            </a:lvl6pPr>
            <a:lvl7pPr marL="3291840" indent="0">
              <a:buNone/>
              <a:defRPr sz="1900" b="1"/>
            </a:lvl7pPr>
            <a:lvl8pPr marL="3840480" indent="0">
              <a:buNone/>
              <a:defRPr sz="1900" b="1"/>
            </a:lvl8pPr>
            <a:lvl9pPr marL="4389120" indent="0">
              <a:buNone/>
              <a:defRPr sz="1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67541" y="2899833"/>
            <a:ext cx="6062662" cy="5268384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64067"/>
            <a:ext cx="4512470" cy="1549400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2575" y="364071"/>
            <a:ext cx="7667625" cy="7804151"/>
          </a:xfrm>
        </p:spPr>
        <p:txBody>
          <a:bodyPr/>
          <a:lstStyle>
            <a:lvl1pPr>
              <a:defRPr sz="3800"/>
            </a:lvl1pPr>
            <a:lvl2pPr>
              <a:defRPr sz="34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2" y="1913471"/>
            <a:ext cx="4512470" cy="6254751"/>
          </a:xfrm>
        </p:spPr>
        <p:txBody>
          <a:bodyPr/>
          <a:lstStyle>
            <a:lvl1pPr marL="0" indent="0">
              <a:buNone/>
              <a:defRPr sz="1700"/>
            </a:lvl1pPr>
            <a:lvl2pPr marL="548640" indent="0">
              <a:buNone/>
              <a:defRPr sz="1400"/>
            </a:lvl2pPr>
            <a:lvl3pPr marL="1097280" indent="0">
              <a:buNone/>
              <a:defRPr sz="1200"/>
            </a:lvl3pPr>
            <a:lvl4pPr marL="1645920" indent="0">
              <a:buNone/>
              <a:defRPr sz="1100"/>
            </a:lvl4pPr>
            <a:lvl5pPr marL="2194560" indent="0">
              <a:buNone/>
              <a:defRPr sz="1100"/>
            </a:lvl5pPr>
            <a:lvl6pPr marL="2743200" indent="0">
              <a:buNone/>
              <a:defRPr sz="1100"/>
            </a:lvl6pPr>
            <a:lvl7pPr marL="3291840" indent="0">
              <a:buNone/>
              <a:defRPr sz="1100"/>
            </a:lvl7pPr>
            <a:lvl8pPr marL="3840480" indent="0">
              <a:buNone/>
              <a:defRPr sz="1100"/>
            </a:lvl8pPr>
            <a:lvl9pPr marL="4389120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8432" y="6400800"/>
            <a:ext cx="8229600" cy="755651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88432" y="817033"/>
            <a:ext cx="8229600" cy="5486400"/>
          </a:xfrm>
        </p:spPr>
        <p:txBody>
          <a:bodyPr/>
          <a:lstStyle>
            <a:lvl1pPr marL="0" indent="0">
              <a:buNone/>
              <a:defRPr sz="3800"/>
            </a:lvl1pPr>
            <a:lvl2pPr marL="548640" indent="0">
              <a:buNone/>
              <a:defRPr sz="3400"/>
            </a:lvl2pPr>
            <a:lvl3pPr marL="1097280" indent="0">
              <a:buNone/>
              <a:defRPr sz="2900"/>
            </a:lvl3pPr>
            <a:lvl4pPr marL="1645920" indent="0">
              <a:buNone/>
              <a:defRPr sz="2400"/>
            </a:lvl4pPr>
            <a:lvl5pPr marL="2194560" indent="0">
              <a:buNone/>
              <a:defRPr sz="2400"/>
            </a:lvl5pPr>
            <a:lvl6pPr marL="2743200" indent="0">
              <a:buNone/>
              <a:defRPr sz="2400"/>
            </a:lvl6pPr>
            <a:lvl7pPr marL="3291840" indent="0">
              <a:buNone/>
              <a:defRPr sz="2400"/>
            </a:lvl7pPr>
            <a:lvl8pPr marL="3840480" indent="0">
              <a:buNone/>
              <a:defRPr sz="2400"/>
            </a:lvl8pPr>
            <a:lvl9pPr marL="4389120" indent="0">
              <a:buNone/>
              <a:defRPr sz="24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8432" y="7156451"/>
            <a:ext cx="8229600" cy="1073149"/>
          </a:xfrm>
        </p:spPr>
        <p:txBody>
          <a:bodyPr/>
          <a:lstStyle>
            <a:lvl1pPr marL="0" indent="0">
              <a:buNone/>
              <a:defRPr sz="1700"/>
            </a:lvl1pPr>
            <a:lvl2pPr marL="548640" indent="0">
              <a:buNone/>
              <a:defRPr sz="1400"/>
            </a:lvl2pPr>
            <a:lvl3pPr marL="1097280" indent="0">
              <a:buNone/>
              <a:defRPr sz="1200"/>
            </a:lvl3pPr>
            <a:lvl4pPr marL="1645920" indent="0">
              <a:buNone/>
              <a:defRPr sz="1100"/>
            </a:lvl4pPr>
            <a:lvl5pPr marL="2194560" indent="0">
              <a:buNone/>
              <a:defRPr sz="1100"/>
            </a:lvl5pPr>
            <a:lvl6pPr marL="2743200" indent="0">
              <a:buNone/>
              <a:defRPr sz="1100"/>
            </a:lvl6pPr>
            <a:lvl7pPr marL="3291840" indent="0">
              <a:buNone/>
              <a:defRPr sz="1100"/>
            </a:lvl7pPr>
            <a:lvl8pPr marL="3840480" indent="0">
              <a:buNone/>
              <a:defRPr sz="1100"/>
            </a:lvl8pPr>
            <a:lvl9pPr marL="4389120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RIMT-IET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366184"/>
            <a:ext cx="12344400" cy="1524000"/>
          </a:xfrm>
          <a:prstGeom prst="rect">
            <a:avLst/>
          </a:prstGeom>
        </p:spPr>
        <p:txBody>
          <a:bodyPr vert="horz" lIns="109728" tIns="54864" rIns="109728" bIns="54864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33605"/>
            <a:ext cx="12344400" cy="6034617"/>
          </a:xfrm>
          <a:prstGeom prst="rect">
            <a:avLst/>
          </a:prstGeom>
        </p:spPr>
        <p:txBody>
          <a:bodyPr vert="horz" lIns="109728" tIns="54864" rIns="109728" bIns="5486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8475138"/>
            <a:ext cx="3200400" cy="486833"/>
          </a:xfrm>
          <a:prstGeom prst="rect">
            <a:avLst/>
          </a:prstGeom>
        </p:spPr>
        <p:txBody>
          <a:bodyPr vert="horz" lIns="109728" tIns="54864" rIns="109728" bIns="54864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1/3/2013</a:t>
            </a:r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86300" y="8475138"/>
            <a:ext cx="4343400" cy="486833"/>
          </a:xfrm>
          <a:prstGeom prst="rect">
            <a:avLst/>
          </a:prstGeom>
        </p:spPr>
        <p:txBody>
          <a:bodyPr vert="horz" lIns="109728" tIns="54864" rIns="109728" bIns="54864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eaLnBrk="1" latinLnBrk="0" hangingPunct="1"/>
            <a:r>
              <a:rPr kumimoji="0" lang="en-US" smtClean="0">
                <a:solidFill>
                  <a:schemeClr val="tx2">
                    <a:shade val="90000"/>
                  </a:schemeClr>
                </a:solidFill>
              </a:rPr>
              <a:t>RIMT-IET</a:t>
            </a:r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29800" y="8475138"/>
            <a:ext cx="3200400" cy="486833"/>
          </a:xfrm>
          <a:prstGeom prst="rect">
            <a:avLst/>
          </a:prstGeom>
        </p:spPr>
        <p:txBody>
          <a:bodyPr vert="horz" lIns="109728" tIns="54864" rIns="109728" bIns="54864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ftr="0" dt="0"/>
  <p:txStyles>
    <p:titleStyle>
      <a:lvl1pPr algn="ctr" defTabSz="1097280" rtl="0" eaLnBrk="1" latinLnBrk="0" hangingPunct="1">
        <a:spcBef>
          <a:spcPct val="0"/>
        </a:spcBef>
        <a:buNone/>
        <a:defRPr sz="5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1480" indent="-411480" algn="l" defTabSz="1097280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91540" indent="-342900" algn="l" defTabSz="1097280" rtl="0" eaLnBrk="1" latinLnBrk="0" hangingPunct="1">
        <a:spcBef>
          <a:spcPct val="20000"/>
        </a:spcBef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indent="-274320" algn="l" defTabSz="109728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80" indent="-274320" algn="l" defTabSz="109728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1752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jpeg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42975" y="1016000"/>
            <a:ext cx="11827314" cy="3048000"/>
          </a:xfrm>
        </p:spPr>
        <p:txBody>
          <a:bodyPr>
            <a:normAutofit fontScale="90000"/>
          </a:bodyPr>
          <a:lstStyle/>
          <a:p>
            <a: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7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Operating System/ BTCS-2401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7688167" y="8523818"/>
            <a:ext cx="6027836" cy="486833"/>
          </a:xfrm>
          <a:prstGeom prst="rect">
            <a:avLst/>
          </a:prstGeom>
        </p:spPr>
        <p:txBody>
          <a:bodyPr vert="horz" lIns="130615" tIns="65308" rIns="130615" bIns="65308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8201025" y="5384800"/>
            <a:ext cx="5204424" cy="1930400"/>
          </a:xfrm>
          <a:prstGeom prst="rect">
            <a:avLst/>
          </a:prstGeom>
        </p:spPr>
        <p:txBody>
          <a:bodyPr vert="horz" lIns="130615" tIns="65308" rIns="130615" bIns="65308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700" dirty="0"/>
              <a:t>Prepared by</a:t>
            </a:r>
            <a:r>
              <a:rPr lang="en-IN" sz="5700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1114425" y="3454400"/>
            <a:ext cx="7672401" cy="1930400"/>
          </a:xfrm>
          <a:prstGeom prst="rect">
            <a:avLst/>
          </a:prstGeom>
        </p:spPr>
        <p:txBody>
          <a:bodyPr vert="horz" lIns="130615" tIns="65308" rIns="130615" bIns="65308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137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13700" dirty="0" smtClean="0">
                <a:solidFill>
                  <a:srgbClr val="7030A0"/>
                </a:solidFill>
                <a:latin typeface="+mn-lt"/>
              </a:rPr>
            </a:br>
            <a:r>
              <a:rPr lang="en-US" sz="13700" dirty="0">
                <a:latin typeface="+mn-lt"/>
              </a:rPr>
              <a:t>Course Name</a:t>
            </a:r>
            <a:r>
              <a:rPr lang="en-US" sz="13700" dirty="0" smtClean="0">
                <a:latin typeface="+mn-lt"/>
              </a:rPr>
              <a:t>: B.Tech CSE</a:t>
            </a:r>
            <a:r>
              <a:rPr lang="en-US" sz="13700" dirty="0">
                <a:latin typeface="+mn-lt"/>
              </a:rPr>
              <a:t/>
            </a:r>
            <a:br>
              <a:rPr lang="en-US" sz="13700" dirty="0">
                <a:latin typeface="+mn-lt"/>
              </a:rPr>
            </a:br>
            <a:r>
              <a:rPr lang="en-US" sz="13700" dirty="0">
                <a:latin typeface="+mn-lt"/>
              </a:rPr>
              <a:t>Semester</a:t>
            </a:r>
            <a:r>
              <a:rPr lang="en-US" sz="13700" dirty="0" smtClean="0">
                <a:latin typeface="+mn-lt"/>
              </a:rPr>
              <a:t>: 4th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485904" y="533400"/>
            <a:ext cx="12006263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dirty="0" smtClean="0"/>
              <a:t>First-Come, First-Served (FCFS) Scheduling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1136653" y="1854200"/>
            <a:ext cx="11349038" cy="54864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buNone/>
              <a:tabLst>
                <a:tab pos="4330266" algn="ctr"/>
                <a:tab pos="6620800" algn="ctr"/>
              </a:tabLst>
            </a:pPr>
            <a:r>
              <a:rPr lang="en-US" sz="2300" dirty="0" smtClean="0"/>
              <a:t>		</a:t>
            </a:r>
            <a:r>
              <a:rPr lang="en-US" u="sng" dirty="0" smtClean="0"/>
              <a:t>Process</a:t>
            </a:r>
            <a:r>
              <a:rPr lang="en-US" dirty="0" smtClean="0"/>
              <a:t>	</a:t>
            </a:r>
            <a:r>
              <a:rPr lang="en-US" u="sng" dirty="0" smtClean="0"/>
              <a:t>Burst Time	</a:t>
            </a:r>
          </a:p>
          <a:p>
            <a:pPr>
              <a:lnSpc>
                <a:spcPct val="90000"/>
              </a:lnSpc>
              <a:buNone/>
              <a:tabLst>
                <a:tab pos="4330266" algn="ctr"/>
                <a:tab pos="6620800" algn="ctr"/>
              </a:tabLst>
            </a:pPr>
            <a:r>
              <a:rPr lang="en-US" dirty="0" smtClean="0"/>
              <a:t>		 </a:t>
            </a:r>
            <a:r>
              <a:rPr lang="en-US" i="1" dirty="0" smtClean="0"/>
              <a:t>P</a:t>
            </a:r>
            <a:r>
              <a:rPr lang="en-US" i="1" baseline="-25000" dirty="0" smtClean="0"/>
              <a:t>1</a:t>
            </a:r>
            <a:r>
              <a:rPr lang="en-US" dirty="0" smtClean="0"/>
              <a:t>	24</a:t>
            </a:r>
          </a:p>
          <a:p>
            <a:pPr>
              <a:lnSpc>
                <a:spcPct val="90000"/>
              </a:lnSpc>
              <a:buNone/>
              <a:tabLst>
                <a:tab pos="4330266" algn="ctr"/>
                <a:tab pos="6620800" algn="ctr"/>
              </a:tabLst>
            </a:pPr>
            <a:r>
              <a:rPr lang="en-US" dirty="0" smtClean="0"/>
              <a:t>		 </a:t>
            </a:r>
            <a:r>
              <a:rPr lang="en-US" i="1" dirty="0" smtClean="0"/>
              <a:t>P</a:t>
            </a:r>
            <a:r>
              <a:rPr lang="en-US" i="1" baseline="-25000" dirty="0" smtClean="0"/>
              <a:t>2</a:t>
            </a:r>
            <a:r>
              <a:rPr lang="en-US" dirty="0" smtClean="0"/>
              <a:t> 	3</a:t>
            </a:r>
          </a:p>
          <a:p>
            <a:pPr>
              <a:lnSpc>
                <a:spcPct val="90000"/>
              </a:lnSpc>
              <a:buNone/>
              <a:tabLst>
                <a:tab pos="4330266" algn="ctr"/>
                <a:tab pos="6620800" algn="ctr"/>
              </a:tabLst>
            </a:pPr>
            <a:r>
              <a:rPr lang="en-US" dirty="0" smtClean="0"/>
              <a:t>		 </a:t>
            </a:r>
            <a:r>
              <a:rPr lang="en-US" i="1" dirty="0" smtClean="0"/>
              <a:t>P</a:t>
            </a:r>
            <a:r>
              <a:rPr lang="en-US" i="1" baseline="-25000" dirty="0" smtClean="0"/>
              <a:t>3	 </a:t>
            </a:r>
            <a:r>
              <a:rPr lang="en-US" dirty="0" smtClean="0"/>
              <a:t>3</a:t>
            </a:r>
            <a:r>
              <a:rPr lang="en-US" i="1" baseline="-25000" dirty="0" smtClean="0"/>
              <a:t> </a:t>
            </a:r>
          </a:p>
          <a:p>
            <a:pPr>
              <a:lnSpc>
                <a:spcPct val="90000"/>
              </a:lnSpc>
              <a:tabLst>
                <a:tab pos="4330266" algn="ctr"/>
                <a:tab pos="6620800" algn="ctr"/>
              </a:tabLst>
            </a:pPr>
            <a:r>
              <a:rPr lang="en-US" dirty="0" smtClean="0"/>
              <a:t>Suppose that the processes arrive in the order: </a:t>
            </a:r>
            <a:r>
              <a:rPr lang="en-US" i="1" dirty="0" smtClean="0"/>
              <a:t>P</a:t>
            </a:r>
            <a:r>
              <a:rPr lang="en-US" i="1" baseline="-25000" dirty="0" smtClean="0"/>
              <a:t>1</a:t>
            </a:r>
            <a:r>
              <a:rPr lang="en-US" dirty="0" smtClean="0"/>
              <a:t> , </a:t>
            </a:r>
            <a:r>
              <a:rPr lang="en-US" i="1" dirty="0" smtClean="0"/>
              <a:t>P</a:t>
            </a:r>
            <a:r>
              <a:rPr lang="en-US" i="1" baseline="-25000" dirty="0" smtClean="0"/>
              <a:t>2</a:t>
            </a:r>
            <a:r>
              <a:rPr lang="en-US" dirty="0" smtClean="0"/>
              <a:t> , </a:t>
            </a:r>
            <a:r>
              <a:rPr lang="en-US" i="1" dirty="0" smtClean="0"/>
              <a:t>P</a:t>
            </a:r>
            <a:r>
              <a:rPr lang="en-US" i="1" baseline="-25000" dirty="0" smtClean="0"/>
              <a:t>3  </a:t>
            </a:r>
            <a:br>
              <a:rPr lang="en-US" i="1" baseline="-25000" dirty="0" smtClean="0"/>
            </a:br>
            <a:r>
              <a:rPr lang="en-US" dirty="0" smtClean="0"/>
              <a:t>The Gantt Chart for the schedule is:</a:t>
            </a:r>
            <a:br>
              <a:rPr lang="en-US" dirty="0" smtClean="0"/>
            </a:br>
            <a:r>
              <a:rPr lang="en-US" sz="2300" dirty="0" smtClean="0"/>
              <a:t/>
            </a:r>
            <a:br>
              <a:rPr lang="en-US" sz="2300" dirty="0" smtClean="0"/>
            </a:br>
            <a:r>
              <a:rPr lang="en-US" sz="2300" dirty="0" smtClean="0"/>
              <a:t/>
            </a:r>
            <a:br>
              <a:rPr lang="en-US" sz="2300" dirty="0" smtClean="0"/>
            </a:br>
            <a:r>
              <a:rPr lang="en-US" sz="2300" dirty="0" smtClean="0"/>
              <a:t/>
            </a:r>
            <a:br>
              <a:rPr lang="en-US" sz="2300" dirty="0" smtClean="0"/>
            </a:br>
            <a:r>
              <a:rPr lang="en-US" sz="2300" dirty="0" smtClean="0"/>
              <a:t/>
            </a:r>
            <a:br>
              <a:rPr lang="en-US" sz="2300" dirty="0" smtClean="0"/>
            </a:br>
            <a:endParaRPr lang="en-US" sz="2300" dirty="0" smtClean="0"/>
          </a:p>
          <a:p>
            <a:pPr>
              <a:lnSpc>
                <a:spcPct val="90000"/>
              </a:lnSpc>
              <a:buNone/>
              <a:tabLst>
                <a:tab pos="4330266" algn="ctr"/>
                <a:tab pos="6620800" algn="ctr"/>
              </a:tabLst>
            </a:pPr>
            <a:endParaRPr lang="en-US" sz="2300" dirty="0" smtClean="0"/>
          </a:p>
          <a:p>
            <a:pPr>
              <a:lnSpc>
                <a:spcPct val="90000"/>
              </a:lnSpc>
              <a:tabLst>
                <a:tab pos="4330266" algn="ctr"/>
                <a:tab pos="6620800" algn="ctr"/>
              </a:tabLst>
            </a:pPr>
            <a:r>
              <a:rPr lang="en-US" dirty="0" smtClean="0"/>
              <a:t>Waiting time for </a:t>
            </a:r>
            <a:r>
              <a:rPr lang="en-US" i="1" dirty="0" smtClean="0"/>
              <a:t>P</a:t>
            </a:r>
            <a:r>
              <a:rPr lang="en-US" i="1" baseline="-25000" dirty="0" smtClean="0"/>
              <a:t>1</a:t>
            </a:r>
            <a:r>
              <a:rPr lang="en-US" dirty="0" smtClean="0"/>
              <a:t>  = 0; </a:t>
            </a:r>
            <a:r>
              <a:rPr lang="en-US" i="1" dirty="0" smtClean="0"/>
              <a:t>P</a:t>
            </a:r>
            <a:r>
              <a:rPr lang="en-US" i="1" baseline="-25000" dirty="0" smtClean="0"/>
              <a:t>2</a:t>
            </a:r>
            <a:r>
              <a:rPr lang="en-US" dirty="0" smtClean="0"/>
              <a:t>  = 24; </a:t>
            </a:r>
            <a:r>
              <a:rPr lang="en-US" i="1" dirty="0" smtClean="0"/>
              <a:t>P</a:t>
            </a:r>
            <a:r>
              <a:rPr lang="en-US" i="1" baseline="-25000" dirty="0" smtClean="0"/>
              <a:t>3 </a:t>
            </a:r>
            <a:r>
              <a:rPr lang="en-US" dirty="0" smtClean="0"/>
              <a:t>= 27</a:t>
            </a:r>
          </a:p>
          <a:p>
            <a:pPr>
              <a:lnSpc>
                <a:spcPct val="90000"/>
              </a:lnSpc>
              <a:tabLst>
                <a:tab pos="4330266" algn="ctr"/>
                <a:tab pos="6620800" algn="ctr"/>
              </a:tabLst>
            </a:pPr>
            <a:r>
              <a:rPr lang="en-US" dirty="0" smtClean="0"/>
              <a:t>Average waiting time:  (0 + 24 + 27)/3 = 17</a:t>
            </a: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10</a:t>
            </a:fld>
            <a:endParaRPr kumimoji="0" lang="en-US"/>
          </a:p>
        </p:txBody>
      </p:sp>
      <p:grpSp>
        <p:nvGrpSpPr>
          <p:cNvPr id="35844" name="Group 18"/>
          <p:cNvGrpSpPr>
            <a:grpSpLocks/>
          </p:cNvGrpSpPr>
          <p:nvPr/>
        </p:nvGrpSpPr>
        <p:grpSpPr bwMode="auto">
          <a:xfrm>
            <a:off x="1573150" y="4575307"/>
            <a:ext cx="8148640" cy="1444627"/>
            <a:chOff x="888" y="2688"/>
            <a:chExt cx="3422" cy="682"/>
          </a:xfrm>
        </p:grpSpPr>
        <p:sp>
          <p:nvSpPr>
            <p:cNvPr id="35845" name="Rectangle 4"/>
            <p:cNvSpPr>
              <a:spLocks noChangeArrowheads="1"/>
            </p:cNvSpPr>
            <p:nvPr/>
          </p:nvSpPr>
          <p:spPr bwMode="auto">
            <a:xfrm>
              <a:off x="960" y="2688"/>
              <a:ext cx="331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46" name="Text Box 5"/>
            <p:cNvSpPr txBox="1">
              <a:spLocks noChangeArrowheads="1"/>
            </p:cNvSpPr>
            <p:nvPr/>
          </p:nvSpPr>
          <p:spPr bwMode="auto">
            <a:xfrm>
              <a:off x="1819" y="2764"/>
              <a:ext cx="178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latin typeface="Helvetica" charset="0"/>
                </a:rPr>
                <a:t>P</a:t>
              </a:r>
              <a:r>
                <a:rPr lang="en-US" baseline="-25000">
                  <a:latin typeface="Helvetica" charset="0"/>
                </a:rPr>
                <a:t>1</a:t>
              </a:r>
              <a:endParaRPr lang="en-US">
                <a:latin typeface="Helvetica" charset="0"/>
              </a:endParaRPr>
            </a:p>
          </p:txBody>
        </p:sp>
        <p:sp>
          <p:nvSpPr>
            <p:cNvPr id="35847" name="Text Box 6"/>
            <p:cNvSpPr txBox="1">
              <a:spLocks noChangeArrowheads="1"/>
            </p:cNvSpPr>
            <p:nvPr/>
          </p:nvSpPr>
          <p:spPr bwMode="auto">
            <a:xfrm>
              <a:off x="3307" y="2764"/>
              <a:ext cx="178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latin typeface="Helvetica" charset="0"/>
                </a:rPr>
                <a:t>P</a:t>
              </a:r>
              <a:r>
                <a:rPr lang="en-US" baseline="-25000">
                  <a:latin typeface="Helvetica" charset="0"/>
                </a:rPr>
                <a:t>2</a:t>
              </a:r>
              <a:endParaRPr lang="en-US">
                <a:latin typeface="Helvetica" charset="0"/>
              </a:endParaRPr>
            </a:p>
          </p:txBody>
        </p:sp>
        <p:sp>
          <p:nvSpPr>
            <p:cNvPr id="35848" name="Text Box 7"/>
            <p:cNvSpPr txBox="1">
              <a:spLocks noChangeArrowheads="1"/>
            </p:cNvSpPr>
            <p:nvPr/>
          </p:nvSpPr>
          <p:spPr bwMode="auto">
            <a:xfrm>
              <a:off x="3883" y="2764"/>
              <a:ext cx="178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latin typeface="Helvetica" charset="0"/>
                </a:rPr>
                <a:t>P</a:t>
              </a:r>
              <a:r>
                <a:rPr lang="en-US" baseline="-25000">
                  <a:latin typeface="Helvetica" charset="0"/>
                </a:rPr>
                <a:t>3</a:t>
              </a:r>
              <a:endParaRPr lang="en-US">
                <a:latin typeface="Helvetica" charset="0"/>
              </a:endParaRPr>
            </a:p>
          </p:txBody>
        </p:sp>
        <p:sp>
          <p:nvSpPr>
            <p:cNvPr id="35849" name="Line 8"/>
            <p:cNvSpPr>
              <a:spLocks noChangeShapeType="1"/>
            </p:cNvSpPr>
            <p:nvPr/>
          </p:nvSpPr>
          <p:spPr bwMode="auto">
            <a:xfrm>
              <a:off x="960" y="3072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50" name="Line 9"/>
            <p:cNvSpPr>
              <a:spLocks noChangeShapeType="1"/>
            </p:cNvSpPr>
            <p:nvPr/>
          </p:nvSpPr>
          <p:spPr bwMode="auto">
            <a:xfrm>
              <a:off x="4272" y="3072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51" name="Line 10"/>
            <p:cNvSpPr>
              <a:spLocks noChangeShapeType="1"/>
            </p:cNvSpPr>
            <p:nvPr/>
          </p:nvSpPr>
          <p:spPr bwMode="auto">
            <a:xfrm>
              <a:off x="3072" y="2688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52" name="Line 11"/>
            <p:cNvSpPr>
              <a:spLocks noChangeShapeType="1"/>
            </p:cNvSpPr>
            <p:nvPr/>
          </p:nvSpPr>
          <p:spPr bwMode="auto">
            <a:xfrm>
              <a:off x="3648" y="2688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53" name="Line 12"/>
            <p:cNvSpPr>
              <a:spLocks noChangeShapeType="1"/>
            </p:cNvSpPr>
            <p:nvPr/>
          </p:nvSpPr>
          <p:spPr bwMode="auto">
            <a:xfrm>
              <a:off x="3072" y="3072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54" name="Line 13"/>
            <p:cNvSpPr>
              <a:spLocks noChangeShapeType="1"/>
            </p:cNvSpPr>
            <p:nvPr/>
          </p:nvSpPr>
          <p:spPr bwMode="auto">
            <a:xfrm>
              <a:off x="3648" y="3072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55" name="Text Box 14"/>
            <p:cNvSpPr txBox="1">
              <a:spLocks noChangeArrowheads="1"/>
            </p:cNvSpPr>
            <p:nvPr/>
          </p:nvSpPr>
          <p:spPr bwMode="auto">
            <a:xfrm>
              <a:off x="2973" y="3196"/>
              <a:ext cx="185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latin typeface="Helvetica" charset="0"/>
                </a:rPr>
                <a:t>24</a:t>
              </a:r>
            </a:p>
          </p:txBody>
        </p:sp>
        <p:sp>
          <p:nvSpPr>
            <p:cNvPr id="35856" name="Text Box 15"/>
            <p:cNvSpPr txBox="1">
              <a:spLocks noChangeArrowheads="1"/>
            </p:cNvSpPr>
            <p:nvPr/>
          </p:nvSpPr>
          <p:spPr bwMode="auto">
            <a:xfrm>
              <a:off x="3549" y="3196"/>
              <a:ext cx="185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latin typeface="Helvetica" charset="0"/>
                </a:rPr>
                <a:t>27</a:t>
              </a:r>
            </a:p>
          </p:txBody>
        </p:sp>
        <p:sp>
          <p:nvSpPr>
            <p:cNvPr id="35857" name="Text Box 16"/>
            <p:cNvSpPr txBox="1">
              <a:spLocks noChangeArrowheads="1"/>
            </p:cNvSpPr>
            <p:nvPr/>
          </p:nvSpPr>
          <p:spPr bwMode="auto">
            <a:xfrm>
              <a:off x="4125" y="3196"/>
              <a:ext cx="185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latin typeface="Helvetica" charset="0"/>
                </a:rPr>
                <a:t>30</a:t>
              </a:r>
            </a:p>
          </p:txBody>
        </p:sp>
        <p:sp>
          <p:nvSpPr>
            <p:cNvPr id="35858" name="Text Box 17"/>
            <p:cNvSpPr txBox="1">
              <a:spLocks noChangeArrowheads="1"/>
            </p:cNvSpPr>
            <p:nvPr/>
          </p:nvSpPr>
          <p:spPr bwMode="auto">
            <a:xfrm>
              <a:off x="888" y="3196"/>
              <a:ext cx="131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latin typeface="Helvetica" charset="0"/>
                </a:rPr>
                <a:t>0</a:t>
              </a:r>
            </a:p>
          </p:txBody>
        </p:sp>
      </p:grpSp>
      <p:pic>
        <p:nvPicPr>
          <p:cNvPr id="2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284288" y="369890"/>
            <a:ext cx="11745912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Shortest-Job-First (SJF) Scheduling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1209675" y="1644651"/>
            <a:ext cx="11352213" cy="6040439"/>
          </a:xfrm>
        </p:spPr>
        <p:txBody>
          <a:bodyPr>
            <a:normAutofit lnSpcReduction="10000"/>
          </a:bodyPr>
          <a:lstStyle/>
          <a:p>
            <a:r>
              <a:rPr lang="en-US" smtClean="0"/>
              <a:t>Associate with each process the length of its next CPU burst</a:t>
            </a:r>
          </a:p>
          <a:p>
            <a:pPr lvl="1"/>
            <a:r>
              <a:rPr lang="en-US" smtClean="0"/>
              <a:t> Use these lengths to schedule the process with the shortest time</a:t>
            </a:r>
          </a:p>
          <a:p>
            <a:endParaRPr lang="en-US" smtClean="0"/>
          </a:p>
          <a:p>
            <a:r>
              <a:rPr lang="en-US" smtClean="0"/>
              <a:t>SJF is optimal – gives minimum average waiting time for a given set of processes</a:t>
            </a:r>
          </a:p>
          <a:p>
            <a:pPr lvl="1"/>
            <a:r>
              <a:rPr lang="en-US" smtClean="0"/>
              <a:t>The difficulty is knowing the length of the next CPU request</a:t>
            </a:r>
          </a:p>
          <a:p>
            <a:pPr lvl="1"/>
            <a:r>
              <a:rPr lang="en-US" smtClean="0"/>
              <a:t>Could ask the user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11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 of SJF</a:t>
            </a:r>
          </a:p>
        </p:txBody>
      </p:sp>
      <p:sp>
        <p:nvSpPr>
          <p:cNvPr id="41987" name="Rectangle 36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>
            <a:normAutofit fontScale="85000" lnSpcReduction="20000"/>
          </a:bodyPr>
          <a:lstStyle/>
          <a:p>
            <a:pPr>
              <a:buNone/>
              <a:tabLst>
                <a:tab pos="2288947" algn="ctr"/>
                <a:tab pos="4647736" algn="ctr"/>
                <a:tab pos="7346216" algn="ctr"/>
              </a:tabLst>
            </a:pPr>
            <a:r>
              <a:rPr lang="en-US" dirty="0" smtClean="0"/>
              <a:t>	      	                </a:t>
            </a:r>
            <a:r>
              <a:rPr lang="en-US" u="sng" dirty="0" err="1" smtClean="0"/>
              <a:t>Process</a:t>
            </a:r>
            <a:r>
              <a:rPr lang="en-US" u="sng" dirty="0" err="1" smtClean="0">
                <a:solidFill>
                  <a:schemeClr val="bg1"/>
                </a:solidFill>
              </a:rPr>
              <a:t>Arriva</a:t>
            </a:r>
            <a:r>
              <a:rPr lang="en-US" u="sng" dirty="0" smtClean="0">
                <a:solidFill>
                  <a:schemeClr val="bg1"/>
                </a:solidFill>
              </a:rPr>
              <a:t>	l Time</a:t>
            </a:r>
            <a:r>
              <a:rPr lang="en-US" dirty="0" smtClean="0"/>
              <a:t>	</a:t>
            </a:r>
            <a:r>
              <a:rPr lang="en-US" u="sng" dirty="0" smtClean="0"/>
              <a:t>Burst Time</a:t>
            </a:r>
            <a:endParaRPr lang="en-US" dirty="0" smtClean="0"/>
          </a:p>
          <a:p>
            <a:pPr>
              <a:buNone/>
              <a:tabLst>
                <a:tab pos="2288947" algn="ctr"/>
                <a:tab pos="4647736" algn="ctr"/>
                <a:tab pos="7346216" algn="ctr"/>
              </a:tabLst>
            </a:pPr>
            <a:r>
              <a:rPr lang="en-US" dirty="0" smtClean="0"/>
              <a:t>		 </a:t>
            </a:r>
            <a:r>
              <a:rPr lang="en-US" i="1" dirty="0" smtClean="0"/>
              <a:t>P</a:t>
            </a:r>
            <a:r>
              <a:rPr lang="en-US" i="1" baseline="-25000" dirty="0" smtClean="0"/>
              <a:t>1</a:t>
            </a:r>
            <a:r>
              <a:rPr lang="en-US" dirty="0" smtClean="0"/>
              <a:t>	</a:t>
            </a:r>
            <a:r>
              <a:rPr lang="en-US" dirty="0" smtClean="0">
                <a:solidFill>
                  <a:schemeClr val="bg1"/>
                </a:solidFill>
              </a:rPr>
              <a:t>0.0</a:t>
            </a:r>
            <a:r>
              <a:rPr lang="en-US" dirty="0" smtClean="0"/>
              <a:t>	6</a:t>
            </a:r>
          </a:p>
          <a:p>
            <a:pPr>
              <a:buNone/>
              <a:tabLst>
                <a:tab pos="2288947" algn="ctr"/>
                <a:tab pos="4647736" algn="ctr"/>
                <a:tab pos="7346216" algn="ctr"/>
              </a:tabLst>
            </a:pPr>
            <a:r>
              <a:rPr lang="en-US" dirty="0" smtClean="0"/>
              <a:t>		 </a:t>
            </a:r>
            <a:r>
              <a:rPr lang="en-US" i="1" dirty="0" smtClean="0"/>
              <a:t>P</a:t>
            </a:r>
            <a:r>
              <a:rPr lang="en-US" i="1" baseline="-25000" dirty="0" smtClean="0"/>
              <a:t>2 	</a:t>
            </a:r>
            <a:r>
              <a:rPr lang="en-US" dirty="0" smtClean="0">
                <a:solidFill>
                  <a:schemeClr val="bg1"/>
                </a:solidFill>
              </a:rPr>
              <a:t>2.0</a:t>
            </a:r>
            <a:r>
              <a:rPr lang="en-US" dirty="0" smtClean="0"/>
              <a:t>	8</a:t>
            </a:r>
          </a:p>
          <a:p>
            <a:pPr>
              <a:buNone/>
              <a:tabLst>
                <a:tab pos="2288947" algn="ctr"/>
                <a:tab pos="4647736" algn="ctr"/>
                <a:tab pos="7346216" algn="ctr"/>
              </a:tabLst>
            </a:pPr>
            <a:r>
              <a:rPr lang="en-US" dirty="0" smtClean="0"/>
              <a:t>		 </a:t>
            </a:r>
            <a:r>
              <a:rPr lang="en-US" i="1" dirty="0" smtClean="0"/>
              <a:t>P</a:t>
            </a:r>
            <a:r>
              <a:rPr lang="en-US" i="1" baseline="-25000" dirty="0" smtClean="0"/>
              <a:t>3</a:t>
            </a:r>
            <a:r>
              <a:rPr lang="en-US" dirty="0" smtClean="0"/>
              <a:t>	</a:t>
            </a:r>
            <a:r>
              <a:rPr lang="en-US" dirty="0" smtClean="0">
                <a:solidFill>
                  <a:schemeClr val="bg1"/>
                </a:solidFill>
              </a:rPr>
              <a:t>4.0</a:t>
            </a:r>
            <a:r>
              <a:rPr lang="en-US" dirty="0" smtClean="0"/>
              <a:t>	7</a:t>
            </a:r>
          </a:p>
          <a:p>
            <a:pPr>
              <a:buNone/>
              <a:tabLst>
                <a:tab pos="2288947" algn="ctr"/>
                <a:tab pos="4647736" algn="ctr"/>
                <a:tab pos="7346216" algn="ctr"/>
              </a:tabLst>
            </a:pPr>
            <a:r>
              <a:rPr lang="en-US" dirty="0" smtClean="0"/>
              <a:t>		 </a:t>
            </a:r>
            <a:r>
              <a:rPr lang="en-US" i="1" dirty="0" smtClean="0"/>
              <a:t>P</a:t>
            </a:r>
            <a:r>
              <a:rPr lang="en-US" i="1" baseline="-25000" dirty="0" smtClean="0"/>
              <a:t>4</a:t>
            </a:r>
            <a:r>
              <a:rPr lang="en-US" dirty="0" smtClean="0"/>
              <a:t>	</a:t>
            </a:r>
            <a:r>
              <a:rPr lang="en-US" dirty="0" smtClean="0">
                <a:solidFill>
                  <a:schemeClr val="bg1"/>
                </a:solidFill>
              </a:rPr>
              <a:t>5.0</a:t>
            </a:r>
            <a:r>
              <a:rPr lang="en-US" dirty="0" smtClean="0"/>
              <a:t>	3</a:t>
            </a:r>
          </a:p>
          <a:p>
            <a:pPr>
              <a:tabLst>
                <a:tab pos="2288947" algn="ctr"/>
                <a:tab pos="4647736" algn="ctr"/>
                <a:tab pos="7346216" algn="ctr"/>
              </a:tabLst>
            </a:pPr>
            <a:r>
              <a:rPr lang="en-US" dirty="0" smtClean="0"/>
              <a:t>SJF scheduling chart</a:t>
            </a:r>
          </a:p>
          <a:p>
            <a:pPr>
              <a:tabLst>
                <a:tab pos="2288947" algn="ctr"/>
                <a:tab pos="4647736" algn="ctr"/>
                <a:tab pos="7346216" algn="ctr"/>
              </a:tabLst>
            </a:pPr>
            <a:endParaRPr lang="en-US" dirty="0" smtClean="0"/>
          </a:p>
          <a:p>
            <a:pPr>
              <a:tabLst>
                <a:tab pos="2288947" algn="ctr"/>
                <a:tab pos="4647736" algn="ctr"/>
                <a:tab pos="7346216" algn="ctr"/>
              </a:tabLst>
            </a:pPr>
            <a:endParaRPr lang="en-US" dirty="0" smtClean="0"/>
          </a:p>
          <a:p>
            <a:pPr>
              <a:tabLst>
                <a:tab pos="2288947" algn="ctr"/>
                <a:tab pos="4647736" algn="ctr"/>
                <a:tab pos="7346216" algn="ctr"/>
              </a:tabLst>
            </a:pPr>
            <a:endParaRPr lang="en-US" dirty="0" smtClean="0"/>
          </a:p>
          <a:p>
            <a:pPr>
              <a:tabLst>
                <a:tab pos="2288947" algn="ctr"/>
                <a:tab pos="4647736" algn="ctr"/>
                <a:tab pos="7346216" algn="ctr"/>
              </a:tabLst>
            </a:pPr>
            <a:endParaRPr lang="en-US" dirty="0" smtClean="0"/>
          </a:p>
          <a:p>
            <a:pPr>
              <a:tabLst>
                <a:tab pos="2288947" algn="ctr"/>
                <a:tab pos="4647736" algn="ctr"/>
                <a:tab pos="7346216" algn="ctr"/>
              </a:tabLst>
            </a:pPr>
            <a:endParaRPr lang="en-US" dirty="0" smtClean="0"/>
          </a:p>
          <a:p>
            <a:pPr>
              <a:tabLst>
                <a:tab pos="2288947" algn="ctr"/>
                <a:tab pos="4647736" algn="ctr"/>
                <a:tab pos="7346216" algn="ctr"/>
              </a:tabLst>
            </a:pPr>
            <a:r>
              <a:rPr lang="en-US" dirty="0" smtClean="0"/>
              <a:t>Average waiting time = (3 + 16 + 9 + 0) / 4 = 7</a:t>
            </a:r>
            <a:endParaRPr lang="en-US" i="1" baseline="-25000" dirty="0" smtClean="0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12</a:t>
            </a:fld>
            <a:endParaRPr kumimoji="0" lang="en-US"/>
          </a:p>
        </p:txBody>
      </p:sp>
      <p:grpSp>
        <p:nvGrpSpPr>
          <p:cNvPr id="41988" name="Group 74"/>
          <p:cNvGrpSpPr>
            <a:grpSpLocks/>
          </p:cNvGrpSpPr>
          <p:nvPr/>
        </p:nvGrpSpPr>
        <p:grpSpPr bwMode="auto">
          <a:xfrm>
            <a:off x="1774826" y="3992560"/>
            <a:ext cx="8704265" cy="1489601"/>
            <a:chOff x="896" y="2352"/>
            <a:chExt cx="3655" cy="704"/>
          </a:xfrm>
        </p:grpSpPr>
        <p:sp>
          <p:nvSpPr>
            <p:cNvPr id="41989" name="Rectangle 37"/>
            <p:cNvSpPr>
              <a:spLocks noChangeArrowheads="1"/>
            </p:cNvSpPr>
            <p:nvPr/>
          </p:nvSpPr>
          <p:spPr bwMode="auto">
            <a:xfrm flipH="1">
              <a:off x="960" y="2373"/>
              <a:ext cx="3504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90" name="Text Box 38"/>
            <p:cNvSpPr txBox="1">
              <a:spLocks noChangeArrowheads="1"/>
            </p:cNvSpPr>
            <p:nvPr/>
          </p:nvSpPr>
          <p:spPr bwMode="auto">
            <a:xfrm flipH="1">
              <a:off x="1052" y="2441"/>
              <a:ext cx="178" cy="1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latin typeface="Helvetica" charset="0"/>
                </a:rPr>
                <a:t>P</a:t>
              </a:r>
              <a:r>
                <a:rPr lang="en-US" baseline="-25000">
                  <a:latin typeface="Helvetica" charset="0"/>
                </a:rPr>
                <a:t>4</a:t>
              </a:r>
              <a:endParaRPr lang="en-US">
                <a:latin typeface="Helvetica" charset="0"/>
              </a:endParaRPr>
            </a:p>
          </p:txBody>
        </p:sp>
        <p:sp>
          <p:nvSpPr>
            <p:cNvPr id="41991" name="Text Box 39"/>
            <p:cNvSpPr txBox="1">
              <a:spLocks noChangeArrowheads="1"/>
            </p:cNvSpPr>
            <p:nvPr/>
          </p:nvSpPr>
          <p:spPr bwMode="auto">
            <a:xfrm flipH="1">
              <a:off x="3019" y="2428"/>
              <a:ext cx="178" cy="1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latin typeface="Helvetica" charset="0"/>
                </a:rPr>
                <a:t>P</a:t>
              </a:r>
              <a:r>
                <a:rPr lang="en-US" baseline="-25000">
                  <a:latin typeface="Helvetica" charset="0"/>
                </a:rPr>
                <a:t>3</a:t>
              </a:r>
              <a:endParaRPr lang="en-US">
                <a:latin typeface="Helvetica" charset="0"/>
              </a:endParaRPr>
            </a:p>
          </p:txBody>
        </p:sp>
        <p:sp>
          <p:nvSpPr>
            <p:cNvPr id="41992" name="Text Box 40"/>
            <p:cNvSpPr txBox="1">
              <a:spLocks noChangeArrowheads="1"/>
            </p:cNvSpPr>
            <p:nvPr/>
          </p:nvSpPr>
          <p:spPr bwMode="auto">
            <a:xfrm flipH="1">
              <a:off x="2012" y="2477"/>
              <a:ext cx="178" cy="1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latin typeface="Helvetica" charset="0"/>
                </a:rPr>
                <a:t>P</a:t>
              </a:r>
              <a:r>
                <a:rPr lang="en-US" baseline="-25000">
                  <a:latin typeface="Helvetica" charset="0"/>
                </a:rPr>
                <a:t>1</a:t>
              </a:r>
              <a:endParaRPr lang="en-US">
                <a:latin typeface="Helvetica" charset="0"/>
              </a:endParaRPr>
            </a:p>
          </p:txBody>
        </p:sp>
        <p:sp>
          <p:nvSpPr>
            <p:cNvPr id="41993" name="Line 41"/>
            <p:cNvSpPr>
              <a:spLocks noChangeShapeType="1"/>
            </p:cNvSpPr>
            <p:nvPr/>
          </p:nvSpPr>
          <p:spPr bwMode="auto">
            <a:xfrm flipH="1">
              <a:off x="4452" y="2748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94" name="Line 42"/>
            <p:cNvSpPr>
              <a:spLocks noChangeShapeType="1"/>
            </p:cNvSpPr>
            <p:nvPr/>
          </p:nvSpPr>
          <p:spPr bwMode="auto">
            <a:xfrm flipH="1">
              <a:off x="960" y="2757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95" name="Line 43"/>
            <p:cNvSpPr>
              <a:spLocks noChangeShapeType="1"/>
            </p:cNvSpPr>
            <p:nvPr/>
          </p:nvSpPr>
          <p:spPr bwMode="auto">
            <a:xfrm flipH="1">
              <a:off x="2688" y="2373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96" name="Text Box 48"/>
            <p:cNvSpPr txBox="1">
              <a:spLocks noChangeArrowheads="1"/>
            </p:cNvSpPr>
            <p:nvPr/>
          </p:nvSpPr>
          <p:spPr bwMode="auto">
            <a:xfrm flipH="1">
              <a:off x="1569" y="2861"/>
              <a:ext cx="131" cy="1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latin typeface="Helvetica" charset="0"/>
                </a:rPr>
                <a:t>3</a:t>
              </a:r>
            </a:p>
          </p:txBody>
        </p:sp>
        <p:sp>
          <p:nvSpPr>
            <p:cNvPr id="41997" name="Text Box 49"/>
            <p:cNvSpPr txBox="1">
              <a:spLocks noChangeArrowheads="1"/>
            </p:cNvSpPr>
            <p:nvPr/>
          </p:nvSpPr>
          <p:spPr bwMode="auto">
            <a:xfrm flipH="1">
              <a:off x="3358" y="2873"/>
              <a:ext cx="185" cy="1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latin typeface="Helvetica" charset="0"/>
                </a:rPr>
                <a:t>16</a:t>
              </a:r>
            </a:p>
          </p:txBody>
        </p:sp>
        <p:sp>
          <p:nvSpPr>
            <p:cNvPr id="41998" name="Text Box 50"/>
            <p:cNvSpPr txBox="1">
              <a:spLocks noChangeArrowheads="1"/>
            </p:cNvSpPr>
            <p:nvPr/>
          </p:nvSpPr>
          <p:spPr bwMode="auto">
            <a:xfrm flipH="1">
              <a:off x="896" y="2881"/>
              <a:ext cx="131" cy="1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latin typeface="Helvetica" charset="0"/>
                </a:rPr>
                <a:t>0</a:t>
              </a:r>
            </a:p>
          </p:txBody>
        </p:sp>
        <p:sp>
          <p:nvSpPr>
            <p:cNvPr id="41999" name="Line 52"/>
            <p:cNvSpPr>
              <a:spLocks noChangeShapeType="1"/>
            </p:cNvSpPr>
            <p:nvPr/>
          </p:nvSpPr>
          <p:spPr bwMode="auto">
            <a:xfrm flipH="1">
              <a:off x="3456" y="2373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00" name="Line 54"/>
            <p:cNvSpPr>
              <a:spLocks noChangeShapeType="1"/>
            </p:cNvSpPr>
            <p:nvPr/>
          </p:nvSpPr>
          <p:spPr bwMode="auto">
            <a:xfrm flipH="1">
              <a:off x="1632" y="2686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01" name="Line 58"/>
            <p:cNvSpPr>
              <a:spLocks noChangeShapeType="1"/>
            </p:cNvSpPr>
            <p:nvPr/>
          </p:nvSpPr>
          <p:spPr bwMode="auto">
            <a:xfrm flipH="1">
              <a:off x="2688" y="2757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02" name="Line 63"/>
            <p:cNvSpPr>
              <a:spLocks noChangeShapeType="1"/>
            </p:cNvSpPr>
            <p:nvPr/>
          </p:nvSpPr>
          <p:spPr bwMode="auto">
            <a:xfrm flipH="1">
              <a:off x="3456" y="2757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03" name="Text Box 64"/>
            <p:cNvSpPr txBox="1">
              <a:spLocks noChangeArrowheads="1"/>
            </p:cNvSpPr>
            <p:nvPr/>
          </p:nvSpPr>
          <p:spPr bwMode="auto">
            <a:xfrm flipH="1">
              <a:off x="2625" y="2861"/>
              <a:ext cx="131" cy="1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latin typeface="Helvetica" charset="0"/>
                </a:rPr>
                <a:t>9</a:t>
              </a:r>
            </a:p>
          </p:txBody>
        </p:sp>
        <p:sp>
          <p:nvSpPr>
            <p:cNvPr id="42004" name="Line 69"/>
            <p:cNvSpPr>
              <a:spLocks noChangeShapeType="1"/>
            </p:cNvSpPr>
            <p:nvPr/>
          </p:nvSpPr>
          <p:spPr bwMode="auto">
            <a:xfrm flipH="1">
              <a:off x="1632" y="2352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05" name="Text Box 70"/>
            <p:cNvSpPr txBox="1">
              <a:spLocks noChangeArrowheads="1"/>
            </p:cNvSpPr>
            <p:nvPr/>
          </p:nvSpPr>
          <p:spPr bwMode="auto">
            <a:xfrm flipH="1">
              <a:off x="3787" y="2428"/>
              <a:ext cx="178" cy="1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latin typeface="Helvetica" charset="0"/>
                </a:rPr>
                <a:t>P</a:t>
              </a:r>
              <a:r>
                <a:rPr lang="en-US" baseline="-25000">
                  <a:latin typeface="Helvetica" charset="0"/>
                </a:rPr>
                <a:t>2</a:t>
              </a:r>
              <a:endParaRPr lang="en-US">
                <a:latin typeface="Helvetica" charset="0"/>
              </a:endParaRPr>
            </a:p>
          </p:txBody>
        </p:sp>
        <p:sp>
          <p:nvSpPr>
            <p:cNvPr id="42006" name="Text Box 73"/>
            <p:cNvSpPr txBox="1">
              <a:spLocks noChangeArrowheads="1"/>
            </p:cNvSpPr>
            <p:nvPr/>
          </p:nvSpPr>
          <p:spPr bwMode="auto">
            <a:xfrm flipH="1">
              <a:off x="4366" y="2873"/>
              <a:ext cx="185" cy="1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latin typeface="Helvetica" charset="0"/>
                </a:rPr>
                <a:t>24</a:t>
              </a:r>
            </a:p>
          </p:txBody>
        </p:sp>
      </p:grpSp>
      <p:pic>
        <p:nvPicPr>
          <p:cNvPr id="2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2"/>
          <p:cNvSpPr>
            <a:spLocks noGrp="1" noChangeArrowheads="1"/>
          </p:cNvSpPr>
          <p:nvPr>
            <p:ph type="title"/>
          </p:nvPr>
        </p:nvSpPr>
        <p:spPr>
          <a:xfrm>
            <a:off x="1614488" y="578499"/>
            <a:ext cx="11658600" cy="1586204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Determining Length of Next CPU Burst</a:t>
            </a:r>
          </a:p>
        </p:txBody>
      </p:sp>
      <p:sp>
        <p:nvSpPr>
          <p:cNvPr id="44037" name="Rectangle 3"/>
          <p:cNvSpPr>
            <a:spLocks noGrp="1" noChangeArrowheads="1"/>
          </p:cNvSpPr>
          <p:nvPr>
            <p:ph idx="1"/>
          </p:nvPr>
        </p:nvSpPr>
        <p:spPr>
          <a:xfrm>
            <a:off x="1209678" y="2183364"/>
            <a:ext cx="11453813" cy="6041475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Can only estimate the length – should be similar to the previous one</a:t>
            </a:r>
          </a:p>
          <a:p>
            <a:pPr lvl="1"/>
            <a:r>
              <a:rPr lang="en-US" dirty="0" smtClean="0"/>
              <a:t>Then pick process with shortest predicted next CPU burst</a:t>
            </a:r>
          </a:p>
          <a:p>
            <a:endParaRPr lang="en-US" dirty="0" smtClean="0"/>
          </a:p>
          <a:p>
            <a:r>
              <a:rPr lang="en-US" dirty="0" smtClean="0"/>
              <a:t>Can be done by using the length of previous CPU bursts, using exponential averaging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Commonly, </a:t>
            </a:r>
            <a:r>
              <a:rPr lang="en-US" dirty="0" smtClean="0">
                <a:latin typeface="Lucida Grande" charset="0"/>
              </a:rPr>
              <a:t>α </a:t>
            </a:r>
            <a:r>
              <a:rPr lang="en-US" dirty="0" smtClean="0"/>
              <a:t>set to ½</a:t>
            </a:r>
          </a:p>
          <a:p>
            <a:r>
              <a:rPr lang="en-US" dirty="0" smtClean="0"/>
              <a:t>Preemptive version called </a:t>
            </a:r>
            <a:r>
              <a:rPr lang="en-US" b="1" dirty="0" smtClean="0"/>
              <a:t>shortest-remaining-time-first</a:t>
            </a:r>
          </a:p>
          <a:p>
            <a:pPr lvl="1">
              <a:buFont typeface="Monotype Sorts" charset="2"/>
              <a:buNone/>
            </a:pPr>
            <a:endParaRPr lang="en-US" dirty="0" smtClean="0"/>
          </a:p>
          <a:p>
            <a:pPr lvl="1">
              <a:buFont typeface="Monotype Sorts" charset="2"/>
              <a:buNone/>
            </a:pP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13</a:t>
            </a:fld>
            <a:endParaRPr kumimoji="0" lang="en-US"/>
          </a:p>
        </p:txBody>
      </p:sp>
      <p:graphicFrame>
        <p:nvGraphicFramePr>
          <p:cNvPr id="44034" name="Object 2"/>
          <p:cNvGraphicFramePr>
            <a:graphicFrameLocks noChangeAspect="1"/>
          </p:cNvGraphicFramePr>
          <p:nvPr/>
        </p:nvGraphicFramePr>
        <p:xfrm>
          <a:off x="1636713" y="4236099"/>
          <a:ext cx="6640512" cy="1735493"/>
        </p:xfrm>
        <a:graphic>
          <a:graphicData uri="http://schemas.openxmlformats.org/presentationml/2006/ole">
            <p:oleObj spid="_x0000_s44034" name="Equation" r:id="rId4" imgW="6400800" imgH="1777680" progId="Equation.3">
              <p:embed/>
            </p:oleObj>
          </a:graphicData>
        </a:graphic>
      </p:graphicFrame>
      <p:graphicFrame>
        <p:nvGraphicFramePr>
          <p:cNvPr id="44035" name="Object 3"/>
          <p:cNvGraphicFramePr>
            <a:graphicFrameLocks noChangeAspect="1"/>
          </p:cNvGraphicFramePr>
          <p:nvPr/>
        </p:nvGraphicFramePr>
        <p:xfrm>
          <a:off x="3398838" y="6176867"/>
          <a:ext cx="3333750" cy="447871"/>
        </p:xfrm>
        <a:graphic>
          <a:graphicData uri="http://schemas.openxmlformats.org/presentationml/2006/ole">
            <p:oleObj spid="_x0000_s44035" name="Equation" r:id="rId5" imgW="2222280" imgH="317160" progId="Equation.3">
              <p:embed/>
            </p:oleObj>
          </a:graphicData>
        </a:graphic>
      </p:graphicFrame>
      <p:pic>
        <p:nvPicPr>
          <p:cNvPr id="9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2109790" y="369890"/>
            <a:ext cx="10920413" cy="768351"/>
          </a:xfrm>
        </p:spPr>
        <p:txBody>
          <a:bodyPr/>
          <a:lstStyle/>
          <a:p>
            <a:pPr eaLnBrk="1" hangingPunct="1"/>
            <a:r>
              <a:rPr lang="en-US" sz="4000" dirty="0" smtClean="0"/>
              <a:t>Example of Shortest-remaining-time-first</a:t>
            </a:r>
          </a:p>
        </p:txBody>
      </p:sp>
      <p:sp>
        <p:nvSpPr>
          <p:cNvPr id="50179" name="Rectangle 36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>
            <a:normAutofit fontScale="70000" lnSpcReduction="20000"/>
          </a:bodyPr>
          <a:lstStyle/>
          <a:p>
            <a:pPr>
              <a:tabLst>
                <a:tab pos="2288947" algn="ctr"/>
                <a:tab pos="4647736" algn="ctr"/>
                <a:tab pos="7346216" algn="ctr"/>
              </a:tabLst>
            </a:pPr>
            <a:r>
              <a:rPr lang="en-US" dirty="0" smtClean="0"/>
              <a:t>Now we add the concepts of varying arrival times and preemption to the analysis</a:t>
            </a:r>
          </a:p>
          <a:p>
            <a:pPr>
              <a:buNone/>
              <a:tabLst>
                <a:tab pos="2288947" algn="ctr"/>
                <a:tab pos="4647736" algn="ctr"/>
                <a:tab pos="7346216" algn="ctr"/>
              </a:tabLst>
            </a:pPr>
            <a:endParaRPr lang="en-US" dirty="0" smtClean="0"/>
          </a:p>
          <a:p>
            <a:pPr>
              <a:buNone/>
              <a:tabLst>
                <a:tab pos="2288947" algn="ctr"/>
                <a:tab pos="4647736" algn="ctr"/>
                <a:tab pos="7346216" algn="ctr"/>
              </a:tabLst>
            </a:pPr>
            <a:r>
              <a:rPr lang="en-US" dirty="0" smtClean="0"/>
              <a:t>		         </a:t>
            </a:r>
            <a:r>
              <a:rPr lang="en-US" u="sng" dirty="0" err="1" smtClean="0"/>
              <a:t>Process</a:t>
            </a:r>
            <a:r>
              <a:rPr lang="en-US" u="sng" dirty="0" err="1" smtClean="0">
                <a:solidFill>
                  <a:schemeClr val="bg1"/>
                </a:solidFill>
              </a:rPr>
              <a:t>A</a:t>
            </a:r>
            <a:r>
              <a:rPr lang="en-US" u="sng" dirty="0" smtClean="0">
                <a:solidFill>
                  <a:schemeClr val="bg1"/>
                </a:solidFill>
              </a:rPr>
              <a:t>	</a:t>
            </a:r>
            <a:r>
              <a:rPr lang="en-US" u="sng" dirty="0" err="1" smtClean="0">
                <a:solidFill>
                  <a:schemeClr val="bg1"/>
                </a:solidFill>
              </a:rPr>
              <a:t>arri</a:t>
            </a:r>
            <a:r>
              <a:rPr lang="en-US" u="sng" dirty="0" smtClean="0">
                <a:solidFill>
                  <a:schemeClr val="bg1"/>
                </a:solidFill>
              </a:rPr>
              <a:t> </a:t>
            </a:r>
            <a:r>
              <a:rPr lang="en-US" i="1" u="sng" dirty="0" smtClean="0"/>
              <a:t>Arrival </a:t>
            </a:r>
            <a:r>
              <a:rPr lang="en-US" u="sng" dirty="0" err="1" smtClean="0"/>
              <a:t>Time</a:t>
            </a:r>
            <a:r>
              <a:rPr lang="en-US" u="sng" dirty="0" err="1" smtClean="0">
                <a:solidFill>
                  <a:schemeClr val="bg1"/>
                </a:solidFill>
              </a:rPr>
              <a:t>T</a:t>
            </a:r>
            <a:r>
              <a:rPr lang="en-US" dirty="0" smtClean="0"/>
              <a:t>	</a:t>
            </a:r>
            <a:r>
              <a:rPr lang="en-US" u="sng" dirty="0" smtClean="0"/>
              <a:t>Burst Time</a:t>
            </a:r>
            <a:endParaRPr lang="en-US" dirty="0" smtClean="0"/>
          </a:p>
          <a:p>
            <a:pPr>
              <a:buNone/>
              <a:tabLst>
                <a:tab pos="2288947" algn="ctr"/>
                <a:tab pos="4647736" algn="ctr"/>
                <a:tab pos="7346216" algn="ctr"/>
              </a:tabLst>
            </a:pPr>
            <a:r>
              <a:rPr lang="en-US" dirty="0" smtClean="0"/>
              <a:t>		 </a:t>
            </a:r>
            <a:r>
              <a:rPr lang="en-US" i="1" dirty="0" smtClean="0"/>
              <a:t>P</a:t>
            </a:r>
            <a:r>
              <a:rPr lang="en-US" i="1" baseline="-25000" dirty="0" smtClean="0"/>
              <a:t>1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000000"/>
                </a:solidFill>
              </a:rPr>
              <a:t>0</a:t>
            </a:r>
            <a:r>
              <a:rPr lang="en-US" dirty="0" smtClean="0"/>
              <a:t>	8</a:t>
            </a:r>
          </a:p>
          <a:p>
            <a:pPr>
              <a:buNone/>
              <a:tabLst>
                <a:tab pos="2288947" algn="ctr"/>
                <a:tab pos="4647736" algn="ctr"/>
                <a:tab pos="7346216" algn="ctr"/>
              </a:tabLst>
            </a:pPr>
            <a:r>
              <a:rPr lang="en-US" dirty="0" smtClean="0"/>
              <a:t>		 </a:t>
            </a:r>
            <a:r>
              <a:rPr lang="en-US" i="1" dirty="0" smtClean="0"/>
              <a:t>P</a:t>
            </a:r>
            <a:r>
              <a:rPr lang="en-US" i="1" baseline="-25000" dirty="0" smtClean="0"/>
              <a:t>2 	</a:t>
            </a:r>
            <a:r>
              <a:rPr lang="en-US" dirty="0" smtClean="0">
                <a:solidFill>
                  <a:srgbClr val="000000"/>
                </a:solidFill>
              </a:rPr>
              <a:t>1</a:t>
            </a:r>
            <a:r>
              <a:rPr lang="en-US" dirty="0" smtClean="0"/>
              <a:t>	4</a:t>
            </a:r>
          </a:p>
          <a:p>
            <a:pPr>
              <a:buNone/>
              <a:tabLst>
                <a:tab pos="2288947" algn="ctr"/>
                <a:tab pos="4647736" algn="ctr"/>
                <a:tab pos="7346216" algn="ctr"/>
              </a:tabLst>
            </a:pPr>
            <a:r>
              <a:rPr lang="en-US" dirty="0" smtClean="0"/>
              <a:t>		 </a:t>
            </a:r>
            <a:r>
              <a:rPr lang="en-US" i="1" dirty="0" smtClean="0"/>
              <a:t>P</a:t>
            </a:r>
            <a:r>
              <a:rPr lang="en-US" i="1" baseline="-25000" dirty="0" smtClean="0"/>
              <a:t>3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000000"/>
                </a:solidFill>
              </a:rPr>
              <a:t>2</a:t>
            </a:r>
            <a:r>
              <a:rPr lang="en-US" dirty="0" smtClean="0"/>
              <a:t>	9</a:t>
            </a:r>
          </a:p>
          <a:p>
            <a:pPr>
              <a:buNone/>
              <a:tabLst>
                <a:tab pos="2288947" algn="ctr"/>
                <a:tab pos="4647736" algn="ctr"/>
                <a:tab pos="7346216" algn="ctr"/>
              </a:tabLst>
            </a:pPr>
            <a:r>
              <a:rPr lang="en-US" dirty="0" smtClean="0"/>
              <a:t>		 </a:t>
            </a:r>
            <a:r>
              <a:rPr lang="en-US" i="1" dirty="0" smtClean="0"/>
              <a:t>P</a:t>
            </a:r>
            <a:r>
              <a:rPr lang="en-US" i="1" baseline="-25000" dirty="0" smtClean="0"/>
              <a:t>4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000000"/>
                </a:solidFill>
              </a:rPr>
              <a:t>3</a:t>
            </a:r>
            <a:r>
              <a:rPr lang="en-US" dirty="0" smtClean="0"/>
              <a:t>	5</a:t>
            </a:r>
          </a:p>
          <a:p>
            <a:pPr>
              <a:tabLst>
                <a:tab pos="2288947" algn="ctr"/>
                <a:tab pos="4647736" algn="ctr"/>
                <a:tab pos="7346216" algn="ctr"/>
              </a:tabLst>
            </a:pPr>
            <a:r>
              <a:rPr lang="en-US" i="1" dirty="0" smtClean="0"/>
              <a:t>Preemptive </a:t>
            </a:r>
            <a:r>
              <a:rPr lang="en-US" dirty="0" smtClean="0"/>
              <a:t>SJF Gantt Chart</a:t>
            </a:r>
          </a:p>
          <a:p>
            <a:pPr>
              <a:tabLst>
                <a:tab pos="2288947" algn="ctr"/>
                <a:tab pos="4647736" algn="ctr"/>
                <a:tab pos="7346216" algn="ctr"/>
              </a:tabLst>
            </a:pPr>
            <a:endParaRPr lang="en-US" dirty="0" smtClean="0"/>
          </a:p>
          <a:p>
            <a:pPr>
              <a:tabLst>
                <a:tab pos="2288947" algn="ctr"/>
                <a:tab pos="4647736" algn="ctr"/>
                <a:tab pos="7346216" algn="ctr"/>
              </a:tabLst>
            </a:pPr>
            <a:endParaRPr lang="en-US" dirty="0" smtClean="0"/>
          </a:p>
          <a:p>
            <a:pPr>
              <a:tabLst>
                <a:tab pos="2288947" algn="ctr"/>
                <a:tab pos="4647736" algn="ctr"/>
                <a:tab pos="7346216" algn="ctr"/>
              </a:tabLst>
            </a:pPr>
            <a:endParaRPr lang="en-US" dirty="0" smtClean="0"/>
          </a:p>
          <a:p>
            <a:pPr>
              <a:tabLst>
                <a:tab pos="2288947" algn="ctr"/>
                <a:tab pos="4647736" algn="ctr"/>
                <a:tab pos="7346216" algn="ctr"/>
              </a:tabLst>
            </a:pPr>
            <a:endParaRPr lang="en-US" dirty="0" smtClean="0"/>
          </a:p>
          <a:p>
            <a:pPr>
              <a:tabLst>
                <a:tab pos="2288947" algn="ctr"/>
                <a:tab pos="4647736" algn="ctr"/>
                <a:tab pos="7346216" algn="ctr"/>
              </a:tabLst>
            </a:pPr>
            <a:endParaRPr lang="en-US" dirty="0" smtClean="0"/>
          </a:p>
          <a:p>
            <a:pPr>
              <a:tabLst>
                <a:tab pos="2288947" algn="ctr"/>
                <a:tab pos="4647736" algn="ctr"/>
                <a:tab pos="7346216" algn="ctr"/>
              </a:tabLst>
            </a:pPr>
            <a:r>
              <a:rPr lang="en-US" dirty="0" smtClean="0"/>
              <a:t>Average waiting time = [(10-1)+(1-1)+(17-2)+5-3)]/4 = 26/4 = 6.5 </a:t>
            </a:r>
            <a:r>
              <a:rPr lang="en-US" dirty="0" err="1" smtClean="0"/>
              <a:t>msec</a:t>
            </a:r>
            <a:endParaRPr lang="en-US" dirty="0" smtClean="0"/>
          </a:p>
          <a:p>
            <a:pPr>
              <a:tabLst>
                <a:tab pos="2288947" algn="ctr"/>
                <a:tab pos="4647736" algn="ctr"/>
                <a:tab pos="7346216" algn="ctr"/>
              </a:tabLst>
            </a:pPr>
            <a:endParaRPr lang="en-US" i="1" baseline="-25000" dirty="0" smtClean="0"/>
          </a:p>
          <a:p>
            <a:pPr>
              <a:buNone/>
              <a:tabLst>
                <a:tab pos="2288947" algn="ctr"/>
                <a:tab pos="4647736" algn="ctr"/>
                <a:tab pos="7346216" algn="ctr"/>
              </a:tabLst>
            </a:pPr>
            <a:endParaRPr lang="en-US" i="1" baseline="-25000" dirty="0" smtClean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14</a:t>
            </a:fld>
            <a:endParaRPr kumimoji="0" lang="en-US"/>
          </a:p>
        </p:txBody>
      </p:sp>
      <p:grpSp>
        <p:nvGrpSpPr>
          <p:cNvPr id="50180" name="Group 74"/>
          <p:cNvGrpSpPr>
            <a:grpSpLocks/>
          </p:cNvGrpSpPr>
          <p:nvPr/>
        </p:nvGrpSpPr>
        <p:grpSpPr bwMode="auto">
          <a:xfrm>
            <a:off x="1414466" y="4964123"/>
            <a:ext cx="8702675" cy="1384302"/>
            <a:chOff x="901" y="2366"/>
            <a:chExt cx="3655" cy="654"/>
          </a:xfrm>
        </p:grpSpPr>
        <p:sp>
          <p:nvSpPr>
            <p:cNvPr id="50181" name="Rectangle 37"/>
            <p:cNvSpPr>
              <a:spLocks noChangeArrowheads="1"/>
            </p:cNvSpPr>
            <p:nvPr/>
          </p:nvSpPr>
          <p:spPr bwMode="auto">
            <a:xfrm flipH="1">
              <a:off x="960" y="2373"/>
              <a:ext cx="3504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82" name="Text Box 38"/>
            <p:cNvSpPr txBox="1">
              <a:spLocks noChangeArrowheads="1"/>
            </p:cNvSpPr>
            <p:nvPr/>
          </p:nvSpPr>
          <p:spPr bwMode="auto">
            <a:xfrm flipH="1">
              <a:off x="1052" y="2441"/>
              <a:ext cx="178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latin typeface="Helvetica" charset="0"/>
                </a:rPr>
                <a:t>P</a:t>
              </a:r>
              <a:r>
                <a:rPr lang="en-US" baseline="-25000">
                  <a:latin typeface="Helvetica" charset="0"/>
                </a:rPr>
                <a:t>1</a:t>
              </a:r>
              <a:endParaRPr lang="en-US">
                <a:latin typeface="Helvetica" charset="0"/>
              </a:endParaRPr>
            </a:p>
          </p:txBody>
        </p:sp>
        <p:sp>
          <p:nvSpPr>
            <p:cNvPr id="50183" name="Text Box 39"/>
            <p:cNvSpPr txBox="1">
              <a:spLocks noChangeArrowheads="1"/>
            </p:cNvSpPr>
            <p:nvPr/>
          </p:nvSpPr>
          <p:spPr bwMode="auto">
            <a:xfrm flipH="1">
              <a:off x="3019" y="2428"/>
              <a:ext cx="178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latin typeface="Helvetica" charset="0"/>
                </a:rPr>
                <a:t>P</a:t>
              </a:r>
              <a:r>
                <a:rPr lang="en-US" baseline="-25000">
                  <a:latin typeface="Helvetica" charset="0"/>
                </a:rPr>
                <a:t>1</a:t>
              </a:r>
              <a:endParaRPr lang="en-US">
                <a:latin typeface="Helvetica" charset="0"/>
              </a:endParaRPr>
            </a:p>
          </p:txBody>
        </p:sp>
        <p:sp>
          <p:nvSpPr>
            <p:cNvPr id="50184" name="Text Box 40"/>
            <p:cNvSpPr txBox="1">
              <a:spLocks noChangeArrowheads="1"/>
            </p:cNvSpPr>
            <p:nvPr/>
          </p:nvSpPr>
          <p:spPr bwMode="auto">
            <a:xfrm flipH="1">
              <a:off x="1498" y="2439"/>
              <a:ext cx="178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latin typeface="Helvetica" charset="0"/>
                </a:rPr>
                <a:t>P</a:t>
              </a:r>
              <a:r>
                <a:rPr lang="en-US" baseline="-25000">
                  <a:latin typeface="Helvetica" charset="0"/>
                </a:rPr>
                <a:t>2</a:t>
              </a:r>
              <a:endParaRPr lang="en-US">
                <a:latin typeface="Helvetica" charset="0"/>
              </a:endParaRPr>
            </a:p>
          </p:txBody>
        </p:sp>
        <p:sp>
          <p:nvSpPr>
            <p:cNvPr id="50185" name="Line 43"/>
            <p:cNvSpPr>
              <a:spLocks noChangeShapeType="1"/>
            </p:cNvSpPr>
            <p:nvPr/>
          </p:nvSpPr>
          <p:spPr bwMode="auto">
            <a:xfrm flipH="1">
              <a:off x="2688" y="2373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86" name="Text Box 48"/>
            <p:cNvSpPr txBox="1">
              <a:spLocks noChangeArrowheads="1"/>
            </p:cNvSpPr>
            <p:nvPr/>
          </p:nvSpPr>
          <p:spPr bwMode="auto">
            <a:xfrm flipH="1">
              <a:off x="1244" y="2845"/>
              <a:ext cx="131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latin typeface="Helvetica" charset="0"/>
                </a:rPr>
                <a:t>1</a:t>
              </a:r>
            </a:p>
          </p:txBody>
        </p:sp>
        <p:sp>
          <p:nvSpPr>
            <p:cNvPr id="50187" name="Text Box 49"/>
            <p:cNvSpPr txBox="1">
              <a:spLocks noChangeArrowheads="1"/>
            </p:cNvSpPr>
            <p:nvPr/>
          </p:nvSpPr>
          <p:spPr bwMode="auto">
            <a:xfrm flipH="1">
              <a:off x="3353" y="2846"/>
              <a:ext cx="185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latin typeface="Helvetica" charset="0"/>
                </a:rPr>
                <a:t>17</a:t>
              </a:r>
            </a:p>
          </p:txBody>
        </p:sp>
        <p:sp>
          <p:nvSpPr>
            <p:cNvPr id="50188" name="Text Box 50"/>
            <p:cNvSpPr txBox="1">
              <a:spLocks noChangeArrowheads="1"/>
            </p:cNvSpPr>
            <p:nvPr/>
          </p:nvSpPr>
          <p:spPr bwMode="auto">
            <a:xfrm flipH="1">
              <a:off x="901" y="2843"/>
              <a:ext cx="131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latin typeface="Helvetica" charset="0"/>
                </a:rPr>
                <a:t>0</a:t>
              </a:r>
            </a:p>
          </p:txBody>
        </p:sp>
        <p:sp>
          <p:nvSpPr>
            <p:cNvPr id="50189" name="Line 52"/>
            <p:cNvSpPr>
              <a:spLocks noChangeShapeType="1"/>
            </p:cNvSpPr>
            <p:nvPr/>
          </p:nvSpPr>
          <p:spPr bwMode="auto">
            <a:xfrm flipH="1">
              <a:off x="3456" y="2373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90" name="Text Box 64"/>
            <p:cNvSpPr txBox="1">
              <a:spLocks noChangeArrowheads="1"/>
            </p:cNvSpPr>
            <p:nvPr/>
          </p:nvSpPr>
          <p:spPr bwMode="auto">
            <a:xfrm flipH="1">
              <a:off x="2597" y="2845"/>
              <a:ext cx="185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latin typeface="Helvetica" charset="0"/>
                </a:rPr>
                <a:t>10</a:t>
              </a:r>
            </a:p>
          </p:txBody>
        </p:sp>
        <p:sp>
          <p:nvSpPr>
            <p:cNvPr id="50191" name="Line 69"/>
            <p:cNvSpPr>
              <a:spLocks noChangeShapeType="1"/>
            </p:cNvSpPr>
            <p:nvPr/>
          </p:nvSpPr>
          <p:spPr bwMode="auto">
            <a:xfrm flipH="1">
              <a:off x="1313" y="2374"/>
              <a:ext cx="5" cy="3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92" name="Text Box 70"/>
            <p:cNvSpPr txBox="1">
              <a:spLocks noChangeArrowheads="1"/>
            </p:cNvSpPr>
            <p:nvPr/>
          </p:nvSpPr>
          <p:spPr bwMode="auto">
            <a:xfrm flipH="1">
              <a:off x="3787" y="2428"/>
              <a:ext cx="178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latin typeface="Helvetica" charset="0"/>
                </a:rPr>
                <a:t>P</a:t>
              </a:r>
              <a:r>
                <a:rPr lang="en-US" baseline="-25000">
                  <a:latin typeface="Helvetica" charset="0"/>
                </a:rPr>
                <a:t>3</a:t>
              </a:r>
              <a:endParaRPr lang="en-US">
                <a:latin typeface="Helvetica" charset="0"/>
              </a:endParaRPr>
            </a:p>
          </p:txBody>
        </p:sp>
        <p:sp>
          <p:nvSpPr>
            <p:cNvPr id="50193" name="Text Box 73"/>
            <p:cNvSpPr txBox="1">
              <a:spLocks noChangeArrowheads="1"/>
            </p:cNvSpPr>
            <p:nvPr/>
          </p:nvSpPr>
          <p:spPr bwMode="auto">
            <a:xfrm flipH="1">
              <a:off x="4371" y="2846"/>
              <a:ext cx="185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latin typeface="Helvetica" charset="0"/>
                </a:rPr>
                <a:t>26</a:t>
              </a:r>
            </a:p>
          </p:txBody>
        </p:sp>
        <p:sp>
          <p:nvSpPr>
            <p:cNvPr id="50194" name="Line 43"/>
            <p:cNvSpPr>
              <a:spLocks noChangeShapeType="1"/>
            </p:cNvSpPr>
            <p:nvPr/>
          </p:nvSpPr>
          <p:spPr bwMode="auto">
            <a:xfrm flipH="1">
              <a:off x="1925" y="2366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95" name="Text Box 64"/>
            <p:cNvSpPr txBox="1">
              <a:spLocks noChangeArrowheads="1"/>
            </p:cNvSpPr>
            <p:nvPr/>
          </p:nvSpPr>
          <p:spPr bwMode="auto">
            <a:xfrm flipH="1">
              <a:off x="1861" y="2843"/>
              <a:ext cx="131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latin typeface="Helvetica" charset="0"/>
                </a:rPr>
                <a:t>5</a:t>
              </a:r>
            </a:p>
          </p:txBody>
        </p:sp>
        <p:sp>
          <p:nvSpPr>
            <p:cNvPr id="50196" name="Text Box 39"/>
            <p:cNvSpPr txBox="1">
              <a:spLocks noChangeArrowheads="1"/>
            </p:cNvSpPr>
            <p:nvPr/>
          </p:nvSpPr>
          <p:spPr bwMode="auto">
            <a:xfrm flipH="1">
              <a:off x="2185" y="2438"/>
              <a:ext cx="178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latin typeface="Helvetica" charset="0"/>
                </a:rPr>
                <a:t>P</a:t>
              </a:r>
              <a:r>
                <a:rPr lang="en-US" baseline="-25000">
                  <a:latin typeface="Helvetica" charset="0"/>
                </a:rPr>
                <a:t>4</a:t>
              </a:r>
              <a:endParaRPr lang="en-US">
                <a:latin typeface="Helvetica" charset="0"/>
              </a:endParaRPr>
            </a:p>
          </p:txBody>
        </p:sp>
      </p:grpSp>
      <p:pic>
        <p:nvPicPr>
          <p:cNvPr id="2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1446213" y="369890"/>
            <a:ext cx="11583987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Priority Scheduling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>
          <a:xfrm>
            <a:off x="1209675" y="1644651"/>
            <a:ext cx="11571288" cy="6040439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 priority number (integer) is associated with each process</a:t>
            </a:r>
          </a:p>
          <a:p>
            <a:endParaRPr lang="en-US" sz="1100" dirty="0" smtClean="0"/>
          </a:p>
          <a:p>
            <a:r>
              <a:rPr lang="en-US" dirty="0" smtClean="0"/>
              <a:t>The CPU is allocated to the process with the highest priority (smallest integer </a:t>
            </a:r>
            <a:r>
              <a:rPr lang="en-US" dirty="0" smtClean="0">
                <a:sym typeface="Symbol" charset="2"/>
              </a:rPr>
              <a:t> highest priority)</a:t>
            </a:r>
          </a:p>
          <a:p>
            <a:pPr lvl="1"/>
            <a:r>
              <a:rPr lang="en-US" dirty="0" smtClean="0"/>
              <a:t>Preemptive</a:t>
            </a:r>
          </a:p>
          <a:p>
            <a:pPr lvl="1"/>
            <a:r>
              <a:rPr lang="en-US" dirty="0" err="1" smtClean="0"/>
              <a:t>Nonpreemptive</a:t>
            </a:r>
            <a:endParaRPr lang="en-US" dirty="0" smtClean="0"/>
          </a:p>
          <a:p>
            <a:pPr lvl="1"/>
            <a:endParaRPr lang="en-US" sz="1100" dirty="0" smtClean="0"/>
          </a:p>
          <a:p>
            <a:r>
              <a:rPr lang="en-US" dirty="0" smtClean="0"/>
              <a:t>SJF is priority scheduling where priority is the inverse of predicted next CPU burst time</a:t>
            </a:r>
          </a:p>
          <a:p>
            <a:endParaRPr lang="en-US" sz="1100" dirty="0" smtClean="0"/>
          </a:p>
          <a:p>
            <a:r>
              <a:rPr lang="en-US" dirty="0" smtClean="0"/>
              <a:t>Problem </a:t>
            </a:r>
            <a:r>
              <a:rPr lang="en-US" dirty="0" smtClean="0">
                <a:sym typeface="Symbol" charset="2"/>
              </a:rPr>
              <a:t> </a:t>
            </a:r>
            <a:r>
              <a:rPr lang="en-US" b="1" dirty="0" smtClean="0">
                <a:sym typeface="Symbol" charset="2"/>
              </a:rPr>
              <a:t>Starvation </a:t>
            </a:r>
            <a:r>
              <a:rPr lang="en-US" dirty="0" smtClean="0">
                <a:sym typeface="Symbol" charset="2"/>
              </a:rPr>
              <a:t>– low priority processes may never execute</a:t>
            </a:r>
          </a:p>
          <a:p>
            <a:endParaRPr lang="en-US" sz="1100" dirty="0" smtClean="0">
              <a:sym typeface="Symbol" charset="2"/>
            </a:endParaRPr>
          </a:p>
          <a:p>
            <a:r>
              <a:rPr lang="en-US" dirty="0" smtClean="0">
                <a:sym typeface="Symbol" charset="2"/>
              </a:rPr>
              <a:t>Solution  </a:t>
            </a:r>
            <a:r>
              <a:rPr lang="en-US" b="1" dirty="0" smtClean="0">
                <a:sym typeface="Symbol" charset="2"/>
              </a:rPr>
              <a:t>Aging </a:t>
            </a:r>
            <a:r>
              <a:rPr lang="en-US" dirty="0" smtClean="0">
                <a:sym typeface="Symbol" charset="2"/>
              </a:rPr>
              <a:t>– as time progresses increase the priority of the process</a:t>
            </a:r>
          </a:p>
          <a:p>
            <a:pPr>
              <a:buFont typeface="Monotype Sorts" charset="2"/>
              <a:buNone/>
            </a:pPr>
            <a:endParaRPr lang="en-US" dirty="0" smtClean="0">
              <a:sym typeface="Symbol" charset="2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15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1460503" y="407990"/>
            <a:ext cx="11569700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Multilevel Queue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>
          <a:xfrm>
            <a:off x="1209677" y="1644650"/>
            <a:ext cx="11615738" cy="696118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Ready queue is partitioned into separate queues, </a:t>
            </a:r>
            <a:r>
              <a:rPr lang="en-US" dirty="0" err="1" smtClean="0"/>
              <a:t>eg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foreground (interactive)</a:t>
            </a:r>
          </a:p>
          <a:p>
            <a:pPr lvl="1"/>
            <a:r>
              <a:rPr lang="en-US" dirty="0" smtClean="0"/>
              <a:t>background (batch)</a:t>
            </a:r>
          </a:p>
          <a:p>
            <a:r>
              <a:rPr lang="en-US" dirty="0" smtClean="0"/>
              <a:t>Process permanently in a given queue</a:t>
            </a:r>
          </a:p>
          <a:p>
            <a:pPr lvl="1"/>
            <a:endParaRPr lang="en-US" sz="1100" dirty="0" smtClean="0"/>
          </a:p>
          <a:p>
            <a:r>
              <a:rPr lang="en-US" dirty="0" smtClean="0"/>
              <a:t>Each queue has its own scheduling algorithm:</a:t>
            </a:r>
          </a:p>
          <a:p>
            <a:pPr lvl="1"/>
            <a:r>
              <a:rPr lang="en-US" dirty="0" smtClean="0"/>
              <a:t>foreground – RR</a:t>
            </a:r>
          </a:p>
          <a:p>
            <a:pPr lvl="1"/>
            <a:r>
              <a:rPr lang="en-US" dirty="0" smtClean="0"/>
              <a:t>background – FCFS</a:t>
            </a:r>
          </a:p>
          <a:p>
            <a:pPr lvl="1"/>
            <a:endParaRPr lang="en-US" sz="1100" dirty="0" smtClean="0"/>
          </a:p>
          <a:p>
            <a:r>
              <a:rPr lang="en-US" dirty="0" smtClean="0"/>
              <a:t>Scheduling must be done between the queues:</a:t>
            </a:r>
          </a:p>
          <a:p>
            <a:pPr lvl="1"/>
            <a:r>
              <a:rPr lang="en-US" dirty="0" smtClean="0"/>
              <a:t>Fixed priority scheduling; (i.e., serve all from foreground then from background).  Possibility of starvation.</a:t>
            </a:r>
          </a:p>
          <a:p>
            <a:pPr lvl="1"/>
            <a:r>
              <a:rPr lang="en-US" dirty="0" smtClean="0"/>
              <a:t>Time slice – each queue gets a certain amount of CPU time which it can schedule amongst its processes; i.e., 80% to foreground in RR</a:t>
            </a:r>
          </a:p>
          <a:p>
            <a:pPr lvl="1"/>
            <a:r>
              <a:rPr lang="en-US" dirty="0" smtClean="0"/>
              <a:t>20% to background in FCFS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16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1636713" y="369890"/>
            <a:ext cx="11393487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Multilevel Queue Scheduling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17</a:t>
            </a:fld>
            <a:endParaRPr kumimoji="0" lang="en-US"/>
          </a:p>
        </p:txBody>
      </p:sp>
      <p:pic>
        <p:nvPicPr>
          <p:cNvPr id="66563" name="Picture 4" descr="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43015" y="1566865"/>
            <a:ext cx="10691813" cy="628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69890"/>
            <a:ext cx="12039600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Multilevel Feedback Queue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idx="1"/>
          </p:nvPr>
        </p:nvSpPr>
        <p:spPr>
          <a:xfrm>
            <a:off x="1241428" y="1957388"/>
            <a:ext cx="11026775" cy="5978525"/>
          </a:xfrm>
        </p:spPr>
        <p:txBody>
          <a:bodyPr>
            <a:normAutofit fontScale="92500" lnSpcReduction="10000"/>
          </a:bodyPr>
          <a:lstStyle/>
          <a:p>
            <a:r>
              <a:rPr lang="en-US" smtClean="0"/>
              <a:t>A process can move between the various queues; aging can be implemented this way</a:t>
            </a:r>
          </a:p>
          <a:p>
            <a:endParaRPr lang="en-US" smtClean="0"/>
          </a:p>
          <a:p>
            <a:r>
              <a:rPr lang="en-US" smtClean="0"/>
              <a:t>Multilevel-feedback-queue scheduler defined by the following parameters:</a:t>
            </a:r>
          </a:p>
          <a:p>
            <a:pPr lvl="1"/>
            <a:r>
              <a:rPr lang="en-US" smtClean="0"/>
              <a:t>number of queues</a:t>
            </a:r>
          </a:p>
          <a:p>
            <a:pPr lvl="1"/>
            <a:r>
              <a:rPr lang="en-US" smtClean="0"/>
              <a:t>scheduling algorithms for each queue</a:t>
            </a:r>
          </a:p>
          <a:p>
            <a:pPr lvl="1"/>
            <a:r>
              <a:rPr lang="en-US" smtClean="0"/>
              <a:t>method used to determine when to upgrade a process</a:t>
            </a:r>
          </a:p>
          <a:p>
            <a:pPr lvl="1"/>
            <a:r>
              <a:rPr lang="en-US" smtClean="0"/>
              <a:t>method used to determine when to demote a process</a:t>
            </a:r>
          </a:p>
          <a:p>
            <a:pPr lvl="1"/>
            <a:r>
              <a:rPr lang="en-US" smtClean="0"/>
              <a:t>method used to determine which queue a process will enter when that process needs service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18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1698625" y="2"/>
            <a:ext cx="11658600" cy="2519265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Example of Multilevel Feedback Queue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>
          <a:xfrm>
            <a:off x="1209675" y="2519264"/>
            <a:ext cx="11410950" cy="612088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Three queues: </a:t>
            </a:r>
          </a:p>
          <a:p>
            <a:pPr lvl="1"/>
            <a:r>
              <a:rPr lang="en-US" i="1" dirty="0" smtClean="0"/>
              <a:t>Q</a:t>
            </a:r>
            <a:r>
              <a:rPr lang="en-US" baseline="-25000" dirty="0" smtClean="0"/>
              <a:t>0</a:t>
            </a:r>
            <a:r>
              <a:rPr lang="en-US" dirty="0" smtClean="0"/>
              <a:t> – RR with time quantum 8 milliseconds</a:t>
            </a:r>
          </a:p>
          <a:p>
            <a:pPr lvl="1"/>
            <a:r>
              <a:rPr lang="en-US" i="1" dirty="0" smtClean="0"/>
              <a:t>Q</a:t>
            </a:r>
            <a:r>
              <a:rPr lang="en-US" baseline="-25000" dirty="0" smtClean="0"/>
              <a:t>1</a:t>
            </a:r>
            <a:r>
              <a:rPr lang="en-US" dirty="0" smtClean="0"/>
              <a:t> – RR time quantum 16 milliseconds</a:t>
            </a:r>
          </a:p>
          <a:p>
            <a:pPr lvl="1"/>
            <a:r>
              <a:rPr lang="en-US" i="1" dirty="0" smtClean="0"/>
              <a:t>Q</a:t>
            </a:r>
            <a:r>
              <a:rPr lang="en-US" baseline="-25000" dirty="0" smtClean="0"/>
              <a:t>2</a:t>
            </a:r>
            <a:r>
              <a:rPr lang="en-US" dirty="0" smtClean="0"/>
              <a:t> – FCFS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Scheduling</a:t>
            </a:r>
          </a:p>
          <a:p>
            <a:pPr lvl="1"/>
            <a:r>
              <a:rPr lang="en-US" dirty="0" smtClean="0"/>
              <a:t>A new job enters queue </a:t>
            </a:r>
            <a:r>
              <a:rPr lang="en-US" i="1" dirty="0" smtClean="0"/>
              <a:t>Q</a:t>
            </a:r>
            <a:r>
              <a:rPr lang="en-US" i="1" baseline="-25000" dirty="0" smtClean="0"/>
              <a:t>0</a:t>
            </a:r>
            <a:r>
              <a:rPr lang="en-US" i="1" dirty="0" smtClean="0"/>
              <a:t> </a:t>
            </a:r>
            <a:r>
              <a:rPr lang="en-US" dirty="0" smtClean="0"/>
              <a:t>which is served</a:t>
            </a:r>
            <a:r>
              <a:rPr lang="en-US" i="1" dirty="0" smtClean="0"/>
              <a:t> </a:t>
            </a:r>
            <a:r>
              <a:rPr lang="en-US" dirty="0" smtClean="0"/>
              <a:t>FCFS</a:t>
            </a:r>
          </a:p>
          <a:p>
            <a:pPr lvl="2"/>
            <a:r>
              <a:rPr lang="en-US" dirty="0" smtClean="0"/>
              <a:t>When it gains CPU, job receives 8 milliseconds</a:t>
            </a:r>
          </a:p>
          <a:p>
            <a:pPr lvl="2"/>
            <a:r>
              <a:rPr lang="en-US" dirty="0" smtClean="0"/>
              <a:t>If it does not finish in 8 milliseconds, job is moved to queue </a:t>
            </a:r>
            <a:r>
              <a:rPr lang="en-US" i="1" dirty="0" smtClean="0"/>
              <a:t>Q</a:t>
            </a:r>
            <a:r>
              <a:rPr lang="en-US" baseline="-25000" dirty="0" smtClean="0"/>
              <a:t>1</a:t>
            </a:r>
            <a:endParaRPr lang="en-US" dirty="0" smtClean="0"/>
          </a:p>
          <a:p>
            <a:pPr lvl="1"/>
            <a:r>
              <a:rPr lang="en-US" dirty="0" smtClean="0"/>
              <a:t>At </a:t>
            </a:r>
            <a:r>
              <a:rPr lang="en-US" i="1" dirty="0" smtClean="0"/>
              <a:t>Q</a:t>
            </a:r>
            <a:r>
              <a:rPr lang="en-US" baseline="-25000" dirty="0" smtClean="0"/>
              <a:t>1</a:t>
            </a:r>
            <a:r>
              <a:rPr lang="en-US" dirty="0" smtClean="0"/>
              <a:t> job is again served FCFS and receives 16 additional milliseconds</a:t>
            </a:r>
          </a:p>
          <a:p>
            <a:pPr lvl="2"/>
            <a:r>
              <a:rPr lang="en-US" dirty="0" smtClean="0"/>
              <a:t>If it still does not complete, it is preempted and moved to queue </a:t>
            </a:r>
            <a:r>
              <a:rPr lang="en-US" i="1" dirty="0" smtClean="0"/>
              <a:t>Q</a:t>
            </a:r>
            <a:r>
              <a:rPr lang="en-US" baseline="-25000" dirty="0" smtClean="0"/>
              <a:t>2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19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>
              <a:defRPr/>
            </a:pPr>
            <a:r>
              <a:rPr lang="en-US" sz="7100" dirty="0" smtClean="0"/>
              <a:t>Topic 7</a:t>
            </a:r>
            <a:r>
              <a:rPr lang="en-US" sz="7100" baseline="30000" dirty="0" smtClean="0"/>
              <a:t>th</a:t>
            </a:r>
            <a:r>
              <a:rPr lang="en-US" sz="7100" dirty="0" smtClean="0"/>
              <a:t> :CPU </a:t>
            </a:r>
            <a:r>
              <a:rPr lang="en-US" sz="7100" dirty="0" smtClean="0"/>
              <a:t>Scheduling</a:t>
            </a:r>
            <a:endParaRPr lang="en-US" sz="6900" dirty="0"/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>
          <a:xfrm>
            <a:off x="800100" y="4305301"/>
            <a:ext cx="11782425" cy="3219451"/>
          </a:xfrm>
        </p:spPr>
        <p:txBody>
          <a:bodyPr>
            <a:normAutofit/>
          </a:bodyPr>
          <a:lstStyle/>
          <a:p>
            <a:pPr marR="0" algn="ctr"/>
            <a:endParaRPr lang="en-US" sz="4600" dirty="0" smtClean="0">
              <a:solidFill>
                <a:schemeClr val="bg1"/>
              </a:solidFill>
            </a:endParaRPr>
          </a:p>
          <a:p>
            <a:pPr marR="0" algn="ctr"/>
            <a:endParaRPr lang="en-US" sz="4600" dirty="0" smtClean="0">
              <a:solidFill>
                <a:schemeClr val="bg1"/>
              </a:solidFill>
            </a:endParaRPr>
          </a:p>
          <a:p>
            <a:pPr marR="0"/>
            <a:endParaRPr lang="en-US" sz="2600" dirty="0" smtClean="0">
              <a:solidFill>
                <a:schemeClr val="bg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400" dirty="0" smtClean="0"/>
              <a:t>Basic Concepts</a:t>
            </a:r>
          </a:p>
          <a:p>
            <a:r>
              <a:rPr lang="en-US" sz="3400" dirty="0" smtClean="0"/>
              <a:t>Scheduling Criteria </a:t>
            </a:r>
          </a:p>
          <a:p>
            <a:r>
              <a:rPr lang="en-US" sz="3400" dirty="0" smtClean="0"/>
              <a:t>Scheduling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20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278294" y="1135001"/>
            <a:ext cx="11658600" cy="768351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dirty="0" smtClean="0"/>
              <a:t>Topics To </a:t>
            </a:r>
            <a:r>
              <a:rPr lang="en-US" smtClean="0"/>
              <a:t>Be Next </a:t>
            </a:r>
            <a:r>
              <a:rPr lang="en-US" dirty="0" smtClean="0"/>
              <a:t>Covered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1228727" y="3117689"/>
            <a:ext cx="11004551" cy="5030787"/>
          </a:xfrm>
        </p:spPr>
        <p:txBody>
          <a:bodyPr/>
          <a:lstStyle/>
          <a:p>
            <a:r>
              <a:rPr lang="en-US" dirty="0" smtClean="0"/>
              <a:t>Thread Scheduling</a:t>
            </a:r>
          </a:p>
          <a:p>
            <a:r>
              <a:rPr lang="en-US" dirty="0" smtClean="0"/>
              <a:t>Multiple-Processor Scheduling</a:t>
            </a:r>
          </a:p>
          <a:p>
            <a:r>
              <a:rPr lang="en-US" dirty="0" smtClean="0"/>
              <a:t>Operating Systems Examples</a:t>
            </a:r>
          </a:p>
          <a:p>
            <a:r>
              <a:rPr lang="en-US" dirty="0" smtClean="0"/>
              <a:t>Algorithm Evaluation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21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chemeClr val="tx1"/>
                </a:solidFill>
              </a:rP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3400" dirty="0" err="1" smtClean="0"/>
              <a:t>Silberschatz</a:t>
            </a:r>
            <a:r>
              <a:rPr lang="en-US" sz="3400" dirty="0" smtClean="0"/>
              <a:t> and Peter B. Calvin, “Operating System Concepts" Addison Wesley Publishing Company</a:t>
            </a:r>
          </a:p>
          <a:p>
            <a:pPr>
              <a:defRPr/>
            </a:pPr>
            <a:r>
              <a:rPr lang="en-US" sz="3400" dirty="0" smtClean="0"/>
              <a:t> </a:t>
            </a:r>
            <a:r>
              <a:rPr lang="en-US" sz="3400" dirty="0" err="1" smtClean="0"/>
              <a:t>Dhamdhere</a:t>
            </a:r>
            <a:r>
              <a:rPr lang="en-US" sz="3400" dirty="0" smtClean="0"/>
              <a:t>, “Systems Programming &amp; Operating Systems Tata McGraw Hill</a:t>
            </a:r>
          </a:p>
          <a:p>
            <a:pPr>
              <a:buFont typeface="Wingdings 2" charset="2"/>
              <a:buNone/>
              <a:defRPr/>
            </a:pPr>
            <a:r>
              <a:rPr lang="en-US" cap="all" dirty="0" smtClean="0"/>
              <a:t> 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22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278294" y="1135001"/>
            <a:ext cx="11658600" cy="768351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dirty="0" smtClean="0"/>
              <a:t>Topics To Be Covered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1228727" y="3117689"/>
            <a:ext cx="11004551" cy="5030787"/>
          </a:xfrm>
        </p:spPr>
        <p:txBody>
          <a:bodyPr/>
          <a:lstStyle/>
          <a:p>
            <a:r>
              <a:rPr lang="en-US" dirty="0" smtClean="0"/>
              <a:t>Basic Concepts</a:t>
            </a:r>
          </a:p>
          <a:p>
            <a:r>
              <a:rPr lang="en-US" dirty="0" smtClean="0"/>
              <a:t>Scheduling Criteria </a:t>
            </a:r>
          </a:p>
          <a:p>
            <a:r>
              <a:rPr lang="en-US" dirty="0" smtClean="0"/>
              <a:t>Scheduling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3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Objectives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1209675" y="2649895"/>
            <a:ext cx="11591925" cy="6046237"/>
          </a:xfrm>
        </p:spPr>
        <p:txBody>
          <a:bodyPr/>
          <a:lstStyle/>
          <a:p>
            <a:r>
              <a:rPr lang="en-US" dirty="0" smtClean="0"/>
              <a:t>To introduce CPU scheduling, which is the basis for multiprogrammed operating systems</a:t>
            </a:r>
          </a:p>
          <a:p>
            <a:endParaRPr lang="en-US" dirty="0" smtClean="0"/>
          </a:p>
          <a:p>
            <a:r>
              <a:rPr lang="en-US" dirty="0" smtClean="0"/>
              <a:t>To describe various CPU-scheduling algorithms</a:t>
            </a:r>
          </a:p>
          <a:p>
            <a:endParaRPr lang="en-US" dirty="0" smtClean="0"/>
          </a:p>
          <a:p>
            <a:r>
              <a:rPr lang="en-US" dirty="0" smtClean="0"/>
              <a:t>To discuss evaluation criteria for selecting a CPU-scheduling algorithm for a particular system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4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Basic Concepts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1262066" y="2631232"/>
            <a:ext cx="11028362" cy="5561045"/>
          </a:xfrm>
        </p:spPr>
        <p:txBody>
          <a:bodyPr>
            <a:normAutofit/>
          </a:bodyPr>
          <a:lstStyle/>
          <a:p>
            <a:r>
              <a:rPr lang="en-US" dirty="0" smtClean="0"/>
              <a:t>Maximum CPU utilization obtained with multiprogramming</a:t>
            </a:r>
          </a:p>
          <a:p>
            <a:endParaRPr lang="en-US" dirty="0" smtClean="0"/>
          </a:p>
          <a:p>
            <a:r>
              <a:rPr lang="en-US" dirty="0" smtClean="0"/>
              <a:t>CPU–I/O Burst Cycle – Process execution consists of a </a:t>
            </a:r>
            <a:r>
              <a:rPr lang="en-US" i="1" dirty="0" smtClean="0"/>
              <a:t>cycle</a:t>
            </a:r>
            <a:r>
              <a:rPr lang="en-US" dirty="0" smtClean="0"/>
              <a:t> of CPU execution and I/O wait</a:t>
            </a:r>
          </a:p>
          <a:p>
            <a:endParaRPr lang="en-US" dirty="0" smtClean="0"/>
          </a:p>
          <a:p>
            <a:r>
              <a:rPr lang="en-US" b="1" dirty="0" smtClean="0"/>
              <a:t>CPU burst </a:t>
            </a:r>
            <a:r>
              <a:rPr lang="en-US" dirty="0" smtClean="0"/>
              <a:t>distribution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5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7300" y="369890"/>
            <a:ext cx="11772900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CPU Scheduler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1209675" y="1644651"/>
            <a:ext cx="11514138" cy="6040439"/>
          </a:xfrm>
        </p:spPr>
        <p:txBody>
          <a:bodyPr>
            <a:normAutofit fontScale="85000" lnSpcReduction="20000"/>
          </a:bodyPr>
          <a:lstStyle/>
          <a:p>
            <a:pPr marL="489784" indent="-489784">
              <a:defRPr/>
            </a:pPr>
            <a:r>
              <a:rPr lang="en-US" dirty="0"/>
              <a:t>Selects from among the processes in</a:t>
            </a:r>
            <a:r>
              <a:rPr lang="en-US" dirty="0" smtClean="0"/>
              <a:t> ready queue, and </a:t>
            </a:r>
            <a:r>
              <a:rPr lang="en-US" dirty="0"/>
              <a:t>allocates the CPU to one of </a:t>
            </a:r>
            <a:r>
              <a:rPr lang="en-US" dirty="0" smtClean="0"/>
              <a:t>them</a:t>
            </a:r>
          </a:p>
          <a:p>
            <a:pPr marL="1061198" lvl="1" indent="-408154">
              <a:defRPr/>
            </a:pPr>
            <a:r>
              <a:rPr lang="en-US" dirty="0" smtClean="0"/>
              <a:t>Queue may be ordered in various ways</a:t>
            </a:r>
          </a:p>
          <a:p>
            <a:pPr marL="489784" indent="-489784">
              <a:defRPr/>
            </a:pPr>
            <a:r>
              <a:rPr lang="en-US" dirty="0"/>
              <a:t>CPU scheduling decisions may take place when a process:</a:t>
            </a:r>
          </a:p>
          <a:p>
            <a:pPr marL="1142829" lvl="1" indent="-489784">
              <a:buNone/>
              <a:defRPr/>
            </a:pPr>
            <a:r>
              <a:rPr lang="en-US" dirty="0">
                <a:solidFill>
                  <a:srgbClr val="CC6600"/>
                </a:solidFill>
              </a:rPr>
              <a:t>1.	</a:t>
            </a:r>
            <a:r>
              <a:rPr lang="en-US" dirty="0"/>
              <a:t>Switches from running to waiting state</a:t>
            </a:r>
          </a:p>
          <a:p>
            <a:pPr marL="1142829" lvl="1" indent="-489784">
              <a:buNone/>
              <a:defRPr/>
            </a:pPr>
            <a:r>
              <a:rPr lang="en-US" dirty="0">
                <a:solidFill>
                  <a:srgbClr val="CC6600"/>
                </a:solidFill>
              </a:rPr>
              <a:t>2.</a:t>
            </a:r>
            <a:r>
              <a:rPr lang="en-US" dirty="0"/>
              <a:t>	Switches from running to ready state</a:t>
            </a:r>
          </a:p>
          <a:p>
            <a:pPr marL="1142829" lvl="1" indent="-489784">
              <a:buNone/>
              <a:defRPr/>
            </a:pPr>
            <a:r>
              <a:rPr lang="en-US" dirty="0">
                <a:solidFill>
                  <a:srgbClr val="CC6600"/>
                </a:solidFill>
              </a:rPr>
              <a:t>3.</a:t>
            </a:r>
            <a:r>
              <a:rPr lang="en-US" dirty="0"/>
              <a:t>	Switches from waiting to ready</a:t>
            </a:r>
          </a:p>
          <a:p>
            <a:pPr marL="1142829" lvl="1" indent="-489784">
              <a:buFont typeface="Monotype Sorts" charset="2"/>
              <a:buAutoNum type="arabicPeriod" startAt="4"/>
              <a:defRPr/>
            </a:pPr>
            <a:r>
              <a:rPr lang="en-US" dirty="0" smtClean="0"/>
              <a:t>Terminates</a:t>
            </a:r>
          </a:p>
          <a:p>
            <a:pPr marL="489784" indent="-489784">
              <a:defRPr/>
            </a:pPr>
            <a:r>
              <a:rPr lang="en-US" dirty="0"/>
              <a:t>Scheduling under 1 and 4 is </a:t>
            </a:r>
            <a:r>
              <a:rPr lang="en-US" b="1" dirty="0" smtClean="0"/>
              <a:t>non preemptive</a:t>
            </a:r>
          </a:p>
          <a:p>
            <a:pPr marL="489784" indent="-489784">
              <a:defRPr/>
            </a:pPr>
            <a:r>
              <a:rPr lang="en-US" dirty="0"/>
              <a:t>All other scheduling is </a:t>
            </a:r>
            <a:r>
              <a:rPr lang="en-US" b="1" dirty="0" smtClean="0"/>
              <a:t>preemptive</a:t>
            </a:r>
          </a:p>
          <a:p>
            <a:pPr marL="1061198" lvl="1" indent="-408154">
              <a:defRPr/>
            </a:pPr>
            <a:r>
              <a:rPr lang="en-US" dirty="0" smtClean="0"/>
              <a:t>Consider access to shared data</a:t>
            </a:r>
          </a:p>
          <a:p>
            <a:pPr marL="1061198" lvl="1" indent="-408154">
              <a:defRPr/>
            </a:pPr>
            <a:r>
              <a:rPr lang="en-US" dirty="0" smtClean="0"/>
              <a:t>Consider preemption while in kernel mode</a:t>
            </a:r>
          </a:p>
          <a:p>
            <a:pPr marL="1061198" lvl="1" indent="-408154">
              <a:defRPr/>
            </a:pPr>
            <a:r>
              <a:rPr lang="en-US" dirty="0" smtClean="0"/>
              <a:t>Consider interrupts occurring during crucial OS activities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6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Dispatcher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1241427" y="2425960"/>
            <a:ext cx="11596688" cy="610222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Dispatcher module gives control of the CPU to the process selected by the short-term scheduler; this involves:</a:t>
            </a:r>
          </a:p>
          <a:p>
            <a:pPr lvl="1"/>
            <a:r>
              <a:rPr lang="en-US" dirty="0" smtClean="0"/>
              <a:t>switching context</a:t>
            </a:r>
          </a:p>
          <a:p>
            <a:pPr lvl="1"/>
            <a:r>
              <a:rPr lang="en-US" dirty="0" smtClean="0"/>
              <a:t>switching to user mode</a:t>
            </a:r>
          </a:p>
          <a:p>
            <a:pPr lvl="1"/>
            <a:r>
              <a:rPr lang="en-US" dirty="0" smtClean="0"/>
              <a:t>jumping to the proper location in the user program to restart that program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Dispatch latency </a:t>
            </a:r>
            <a:r>
              <a:rPr lang="en-US" dirty="0" smtClean="0"/>
              <a:t>– time it takes for the dispatcher to stop one process and start another running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7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485900" y="369890"/>
            <a:ext cx="11544300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Scheduling Criteria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1228725" y="1662116"/>
            <a:ext cx="11456988" cy="6611937"/>
          </a:xfrm>
        </p:spPr>
        <p:txBody>
          <a:bodyPr>
            <a:normAutofit fontScale="85000" lnSpcReduction="20000"/>
          </a:bodyPr>
          <a:lstStyle/>
          <a:p>
            <a:r>
              <a:rPr lang="en-US" b="1" smtClean="0"/>
              <a:t>CPU utilization </a:t>
            </a:r>
            <a:r>
              <a:rPr lang="en-US" smtClean="0"/>
              <a:t>– keep the CPU as busy as possible</a:t>
            </a:r>
          </a:p>
          <a:p>
            <a:endParaRPr lang="en-US" smtClean="0"/>
          </a:p>
          <a:p>
            <a:r>
              <a:rPr lang="en-US" b="1" smtClean="0"/>
              <a:t>Throughput</a:t>
            </a:r>
            <a:r>
              <a:rPr lang="en-US" smtClean="0"/>
              <a:t> – # of processes that complete their execution per time unit</a:t>
            </a:r>
          </a:p>
          <a:p>
            <a:endParaRPr lang="en-US" smtClean="0"/>
          </a:p>
          <a:p>
            <a:r>
              <a:rPr lang="en-US" b="1" smtClean="0"/>
              <a:t>Turnaround time </a:t>
            </a:r>
            <a:r>
              <a:rPr lang="en-US" smtClean="0"/>
              <a:t>– amount of time to execute a particular process</a:t>
            </a:r>
          </a:p>
          <a:p>
            <a:endParaRPr lang="en-US" smtClean="0"/>
          </a:p>
          <a:p>
            <a:r>
              <a:rPr lang="en-US" b="1" smtClean="0"/>
              <a:t>Waiting time </a:t>
            </a:r>
            <a:r>
              <a:rPr lang="en-US" smtClean="0"/>
              <a:t>– amount of time a process has been waiting in the ready queue</a:t>
            </a:r>
          </a:p>
          <a:p>
            <a:endParaRPr lang="en-US" smtClean="0"/>
          </a:p>
          <a:p>
            <a:r>
              <a:rPr lang="en-US" b="1" smtClean="0"/>
              <a:t>Response time </a:t>
            </a:r>
            <a:r>
              <a:rPr lang="en-US" smtClean="0"/>
              <a:t>– amount of time it takes from when a request was submitted until the first response is produced, not output  (for time-sharing environment)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8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485900" y="369890"/>
            <a:ext cx="11544300" cy="768351"/>
          </a:xfrm>
        </p:spPr>
        <p:txBody>
          <a:bodyPr/>
          <a:lstStyle/>
          <a:p>
            <a:pPr eaLnBrk="1" hangingPunct="1"/>
            <a:r>
              <a:rPr lang="en-US" sz="4000" dirty="0" smtClean="0"/>
              <a:t>Scheduling Algorithm Optimization Criteria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1241428" y="1919288"/>
            <a:ext cx="11026775" cy="5978525"/>
          </a:xfrm>
        </p:spPr>
        <p:txBody>
          <a:bodyPr/>
          <a:lstStyle/>
          <a:p>
            <a:r>
              <a:rPr lang="en-US" smtClean="0"/>
              <a:t>Max CPU utilization</a:t>
            </a:r>
          </a:p>
          <a:p>
            <a:r>
              <a:rPr lang="en-US" smtClean="0"/>
              <a:t>Max throughput</a:t>
            </a:r>
          </a:p>
          <a:p>
            <a:r>
              <a:rPr lang="en-US" smtClean="0"/>
              <a:t>Min turnaround time </a:t>
            </a:r>
          </a:p>
          <a:p>
            <a:r>
              <a:rPr lang="en-US" smtClean="0"/>
              <a:t>Min waiting time </a:t>
            </a:r>
          </a:p>
          <a:p>
            <a:r>
              <a:rPr lang="en-US" smtClean="0"/>
              <a:t>Min response time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9</a:t>
            </a:fld>
            <a:endParaRPr kumimoji="0"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9749</TotalTime>
  <Words>942</Words>
  <Application>Microsoft Office PowerPoint</Application>
  <PresentationFormat>Custom</PresentationFormat>
  <Paragraphs>265</Paragraphs>
  <Slides>22</Slides>
  <Notes>18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Theme1</vt:lpstr>
      <vt:lpstr>Equation</vt:lpstr>
      <vt:lpstr>   Operating System/ BTCS-2401    </vt:lpstr>
      <vt:lpstr>Topic 7th :CPU Scheduling</vt:lpstr>
      <vt:lpstr>Topics To Be Covered</vt:lpstr>
      <vt:lpstr>Objectives</vt:lpstr>
      <vt:lpstr>Basic Concepts</vt:lpstr>
      <vt:lpstr>CPU Scheduler</vt:lpstr>
      <vt:lpstr>Dispatcher</vt:lpstr>
      <vt:lpstr>Scheduling Criteria</vt:lpstr>
      <vt:lpstr>Scheduling Algorithm Optimization Criteria</vt:lpstr>
      <vt:lpstr>First-Come, First-Served (FCFS) Scheduling</vt:lpstr>
      <vt:lpstr>Shortest-Job-First (SJF) Scheduling</vt:lpstr>
      <vt:lpstr>Example of SJF</vt:lpstr>
      <vt:lpstr>Determining Length of Next CPU Burst</vt:lpstr>
      <vt:lpstr>Example of Shortest-remaining-time-first</vt:lpstr>
      <vt:lpstr>Priority Scheduling</vt:lpstr>
      <vt:lpstr>Multilevel Queue</vt:lpstr>
      <vt:lpstr>Multilevel Queue Scheduling</vt:lpstr>
      <vt:lpstr>Multilevel Feedback Queue</vt:lpstr>
      <vt:lpstr>Example of Multilevel Feedback Queue</vt:lpstr>
      <vt:lpstr>Summary</vt:lpstr>
      <vt:lpstr>Topics To Be Next Covered</vt:lpstr>
      <vt:lpstr>References</vt:lpstr>
    </vt:vector>
  </TitlesOfParts>
  <Company>Lucent Technologies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6:  CPU Scheduling</dc:title>
  <dc:creator>Marilyn Turnamian</dc:creator>
  <cp:lastModifiedBy>Admin</cp:lastModifiedBy>
  <cp:revision>176</cp:revision>
  <cp:lastPrinted>2011-02-07T04:52:44Z</cp:lastPrinted>
  <dcterms:created xsi:type="dcterms:W3CDTF">2011-02-10T17:10:04Z</dcterms:created>
  <dcterms:modified xsi:type="dcterms:W3CDTF">2023-06-19T10:49:27Z</dcterms:modified>
</cp:coreProperties>
</file>