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8" r:id="rId4"/>
    <p:sldId id="259" r:id="rId5"/>
    <p:sldId id="260" r:id="rId6"/>
    <p:sldId id="261" r:id="rId7"/>
    <p:sldId id="262" r:id="rId8"/>
    <p:sldId id="267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818E6-B704-4C01-9ACF-E62BED68D6C2}" type="datetimeFigureOut">
              <a:rPr lang="en-US" smtClean="0"/>
              <a:pPr/>
              <a:t>6/23/2023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DEFA8-90DB-4A70-AD0B-7842463450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7030A0"/>
                </a:solidFill>
                <a:latin typeface="American Typewriter"/>
              </a:rPr>
              <a:t>Database Management System/BTCS-2405</a:t>
            </a:r>
          </a:p>
        </p:txBody>
      </p:sp>
      <p:pic>
        <p:nvPicPr>
          <p:cNvPr id="2051" name="Picture 2" descr="RIMT Universit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73913" y="0"/>
            <a:ext cx="1970087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Footer Placeholder 4"/>
          <p:cNvSpPr txBox="1">
            <a:spLocks/>
          </p:cNvSpPr>
          <p:nvPr/>
        </p:nvSpPr>
        <p:spPr bwMode="auto">
          <a:xfrm>
            <a:off x="5257800" y="6492875"/>
            <a:ext cx="38862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600">
                <a:solidFill>
                  <a:schemeClr val="tx1"/>
                </a:solidFill>
                <a:latin typeface="Helvetica" charset="0"/>
              </a:defRPr>
            </a:lvl1pPr>
            <a:lvl2pPr marL="742950" indent="-285750">
              <a:defRPr sz="1600">
                <a:solidFill>
                  <a:schemeClr val="tx1"/>
                </a:solidFill>
                <a:latin typeface="Helvetica" charset="0"/>
              </a:defRPr>
            </a:lvl2pPr>
            <a:lvl3pPr marL="1143000" indent="-228600">
              <a:defRPr sz="1600">
                <a:solidFill>
                  <a:schemeClr val="tx1"/>
                </a:solidFill>
                <a:latin typeface="Helvetica" charset="0"/>
              </a:defRPr>
            </a:lvl3pPr>
            <a:lvl4pPr marL="1600200" indent="-228600">
              <a:defRPr sz="1600">
                <a:solidFill>
                  <a:schemeClr val="tx1"/>
                </a:solidFill>
                <a:latin typeface="Helvetica" charset="0"/>
              </a:defRPr>
            </a:lvl4pPr>
            <a:lvl5pPr marL="2057400" indent="-228600">
              <a:defRPr sz="1600">
                <a:solidFill>
                  <a:schemeClr val="tx1"/>
                </a:solidFill>
                <a:latin typeface="Helvetica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Helvetica" charset="0"/>
              </a:defRPr>
            </a:lvl9pPr>
          </a:lstStyle>
          <a:p>
            <a:pPr algn="ctr" eaLnBrk="1" hangingPunct="1"/>
            <a:r>
              <a:rPr lang="en-US" sz="1400" b="1">
                <a:latin typeface="Calibri" pitchFamily="34" charset="0"/>
              </a:rPr>
              <a:t>Department of Computer Science &amp; Engineering</a:t>
            </a: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Semester:4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5975" cy="1447800"/>
          </a:xfrm>
          <a:prstGeom prst="rect">
            <a:avLst/>
          </a:prstGeom>
        </p:spPr>
        <p:txBody>
          <a:bodyPr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Dr. Ashish Oberoi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2593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1066800"/>
            <a:ext cx="4191000" cy="5334000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70000"/>
              </a:lnSpc>
            </a:pPr>
            <a:r>
              <a:rPr lang="en-US" sz="4800" b="1" dirty="0"/>
              <a:t>At time t1, transaction T</a:t>
            </a:r>
            <a:r>
              <a:rPr lang="en-US" sz="4800" b="1" baseline="-25000" dirty="0"/>
              <a:t>X</a:t>
            </a:r>
            <a:r>
              <a:rPr lang="en-US" sz="4800" b="1" dirty="0"/>
              <a:t> reads the value of account A, i.e., $300 (only read).</a:t>
            </a:r>
          </a:p>
          <a:p>
            <a:pPr algn="just">
              <a:lnSpc>
                <a:spcPct val="170000"/>
              </a:lnSpc>
            </a:pPr>
            <a:r>
              <a:rPr lang="en-US" sz="4800" b="1" dirty="0"/>
              <a:t>At time t2, transaction T</a:t>
            </a:r>
            <a:r>
              <a:rPr lang="en-US" sz="4800" b="1" baseline="-25000" dirty="0"/>
              <a:t>X</a:t>
            </a:r>
            <a:r>
              <a:rPr lang="en-US" sz="4800" b="1" dirty="0"/>
              <a:t> deducts $50 from account A that becomes $250 (only deducted and not updated/write).</a:t>
            </a:r>
          </a:p>
          <a:p>
            <a:pPr algn="just">
              <a:lnSpc>
                <a:spcPct val="170000"/>
              </a:lnSpc>
            </a:pPr>
            <a:r>
              <a:rPr lang="en-US" sz="4800" b="1" dirty="0"/>
              <a:t>Alternately, at time t3, transaction T</a:t>
            </a:r>
            <a:r>
              <a:rPr lang="en-US" sz="4800" b="1" baseline="-25000" dirty="0"/>
              <a:t>Y</a:t>
            </a:r>
            <a:r>
              <a:rPr lang="en-US" sz="4800" b="1" dirty="0"/>
              <a:t> reads the value of account A that will be $300 only because T</a:t>
            </a:r>
            <a:r>
              <a:rPr lang="en-US" sz="4800" b="1" baseline="-25000" dirty="0"/>
              <a:t>X</a:t>
            </a:r>
            <a:r>
              <a:rPr lang="en-US" sz="4800" b="1" dirty="0"/>
              <a:t> didn't update the value yet.</a:t>
            </a:r>
          </a:p>
          <a:p>
            <a:pPr algn="just">
              <a:lnSpc>
                <a:spcPct val="170000"/>
              </a:lnSpc>
            </a:pPr>
            <a:r>
              <a:rPr lang="en-US" sz="4800" b="1" dirty="0"/>
              <a:t>At time t4, transaction T</a:t>
            </a:r>
            <a:r>
              <a:rPr lang="en-US" sz="4800" b="1" baseline="-25000" dirty="0"/>
              <a:t>Y</a:t>
            </a:r>
            <a:r>
              <a:rPr lang="en-US" sz="4800" b="1" dirty="0"/>
              <a:t> adds $100 to account A that becomes $400 (only added but not updated/write).</a:t>
            </a:r>
          </a:p>
          <a:p>
            <a:pPr algn="just">
              <a:lnSpc>
                <a:spcPct val="170000"/>
              </a:lnSpc>
            </a:pPr>
            <a:r>
              <a:rPr lang="en-US" sz="4800" b="1" dirty="0"/>
              <a:t>At time t6, transaction T</a:t>
            </a:r>
            <a:r>
              <a:rPr lang="en-US" sz="4800" b="1" baseline="-25000" dirty="0"/>
              <a:t>X</a:t>
            </a:r>
            <a:r>
              <a:rPr lang="en-US" sz="4800" b="1" dirty="0"/>
              <a:t> writes the value of account A that will be updated as $250 only, as T</a:t>
            </a:r>
            <a:r>
              <a:rPr lang="en-US" sz="4800" b="1" baseline="-25000" dirty="0"/>
              <a:t>Y</a:t>
            </a:r>
            <a:r>
              <a:rPr lang="en-US" sz="4800" b="1" dirty="0"/>
              <a:t> didn't update the value yet.</a:t>
            </a:r>
          </a:p>
          <a:p>
            <a:pPr algn="just">
              <a:lnSpc>
                <a:spcPct val="170000"/>
              </a:lnSpc>
            </a:pPr>
            <a:r>
              <a:rPr lang="en-US" sz="4800" b="1" dirty="0"/>
              <a:t>Similarly, at time t7, transaction T</a:t>
            </a:r>
            <a:r>
              <a:rPr lang="en-US" sz="4800" b="1" baseline="-25000" dirty="0"/>
              <a:t>Y</a:t>
            </a:r>
            <a:r>
              <a:rPr lang="en-US" sz="4800" b="1" dirty="0"/>
              <a:t> writes the values of account A, so it will write as done at time t4 that will be $400. It means the value written by T</a:t>
            </a:r>
            <a:r>
              <a:rPr lang="en-US" sz="4800" b="1" baseline="-25000" dirty="0"/>
              <a:t>X</a:t>
            </a:r>
            <a:r>
              <a:rPr lang="en-US" sz="4800" b="1" dirty="0"/>
              <a:t> is lost, i.e., $250 is lost.</a:t>
            </a:r>
          </a:p>
          <a:p>
            <a:endParaRPr lang="en-US" b="1" dirty="0"/>
          </a:p>
        </p:txBody>
      </p:sp>
      <p:pic>
        <p:nvPicPr>
          <p:cNvPr id="23554" name="Picture 2" descr="DBMS Concurrency Contr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38400"/>
            <a:ext cx="4495800" cy="38862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28600" y="3810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Consider the below diagram where two transactions T</a:t>
            </a:r>
            <a:r>
              <a:rPr lang="en-US" b="1" baseline="-25000" dirty="0"/>
              <a:t>X</a:t>
            </a:r>
            <a:r>
              <a:rPr lang="en-US" b="1" dirty="0"/>
              <a:t> and T</a:t>
            </a:r>
            <a:r>
              <a:rPr lang="en-US" b="1" baseline="-25000" dirty="0"/>
              <a:t>Y</a:t>
            </a:r>
            <a:r>
              <a:rPr lang="en-US" b="1" dirty="0"/>
              <a:t>, are performed on the same account A where the balance of account A is $300.</a:t>
            </a:r>
            <a:endParaRPr lang="en-US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Topic:-Concurrency </a:t>
            </a:r>
            <a:r>
              <a:rPr lang="en-US" b="1" dirty="0"/>
              <a:t>Control Problems</a:t>
            </a:r>
          </a:p>
        </p:txBody>
      </p:sp>
      <p:pic>
        <p:nvPicPr>
          <p:cNvPr id="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Dirty Read </a:t>
            </a:r>
            <a:r>
              <a:rPr lang="en-US" b="1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When</a:t>
            </a:r>
            <a:r>
              <a:rPr lang="en-US" dirty="0"/>
              <a:t> </a:t>
            </a:r>
            <a:r>
              <a:rPr lang="en-US" i="1" dirty="0"/>
              <a:t>a transaction reads the data that has been updated by another transaction that is still uncommitted</a:t>
            </a:r>
            <a:r>
              <a:rPr lang="en-US" i="1" dirty="0" smtClean="0"/>
              <a:t>.</a:t>
            </a:r>
          </a:p>
          <a:p>
            <a:pPr algn="just"/>
            <a:r>
              <a:rPr lang="en-US" dirty="0"/>
              <a:t>It arises due to multiple uncommitted transactions executing simultaneously.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762000"/>
          <a:ext cx="3962400" cy="396239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320800"/>
                <a:gridCol w="1320800"/>
                <a:gridCol w="1320800"/>
              </a:tblGrid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Time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A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b="1" dirty="0"/>
                        <a:t>B</a:t>
                      </a:r>
                    </a:p>
                  </a:txBody>
                  <a:tcPr marL="87346" marR="87346" marT="43673" marB="43673" anchor="ctr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T1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READ(DT)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------</a:t>
                      </a:r>
                    </a:p>
                  </a:txBody>
                  <a:tcPr marL="87346" marR="87346" marT="43673" marB="43673" anchor="ctr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T2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DT=DT+500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------</a:t>
                      </a:r>
                    </a:p>
                  </a:txBody>
                  <a:tcPr marL="87346" marR="87346" marT="43673" marB="43673" anchor="ctr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T3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WRITE(DT)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------</a:t>
                      </a:r>
                    </a:p>
                  </a:txBody>
                  <a:tcPr marL="87346" marR="87346" marT="43673" marB="43673" anchor="ctr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T4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------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READ(DT)</a:t>
                      </a:r>
                    </a:p>
                  </a:txBody>
                  <a:tcPr marL="87346" marR="87346" marT="43673" marB="43673" anchor="ctr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T5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------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COMMIT</a:t>
                      </a:r>
                    </a:p>
                  </a:txBody>
                  <a:tcPr marL="87346" marR="87346" marT="43673" marB="43673" anchor="ctr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T6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/>
                        <a:t>ROLLBACK</a:t>
                      </a:r>
                    </a:p>
                  </a:txBody>
                  <a:tcPr marL="87346" marR="87346" marT="43673" marB="43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/>
                        <a:t>------</a:t>
                      </a:r>
                    </a:p>
                  </a:txBody>
                  <a:tcPr marL="87346" marR="87346" marT="43673" marB="43673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0" y="1447800"/>
            <a:ext cx="4191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Transaction A reads the value of data DT as 1000 and modifies it to 1500 which gets stored in the temporary buffer. The transaction B reads the data DT as 1500 and commits it and the value of DT permanently gets changed to 1500 in the database DB. Then some server errors occur in transaction A and it wants to get rollback to its initial value, i.e., 1000 and then the dirty read problem occur</a:t>
            </a:r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Unrepeatable Read </a:t>
            </a:r>
            <a:r>
              <a:rPr lang="en-US" b="1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unrepeatable read problem occurs when two or more different values of the same data are read during the read operations in the same transaction.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62000"/>
            <a:ext cx="3429000" cy="4525963"/>
          </a:xfrm>
        </p:spPr>
        <p:txBody>
          <a:bodyPr>
            <a:normAutofit/>
          </a:bodyPr>
          <a:lstStyle/>
          <a:p>
            <a:pPr algn="just"/>
            <a:r>
              <a:rPr lang="en-US" sz="1800" dirty="0"/>
              <a:t>Consider two transactions A and </a:t>
            </a:r>
            <a:r>
              <a:rPr lang="en-US" sz="1800" dirty="0" smtClean="0"/>
              <a:t>B performing </a:t>
            </a:r>
            <a:r>
              <a:rPr lang="en-US" sz="1800" dirty="0"/>
              <a:t>read/write operations on a data DT in the database DB. The current value of DT is 1000</a:t>
            </a:r>
            <a:r>
              <a:rPr lang="en-US" sz="1800" dirty="0" smtClean="0"/>
              <a:t>:</a:t>
            </a:r>
          </a:p>
          <a:p>
            <a:pPr algn="just">
              <a:buNone/>
            </a:pPr>
            <a:endParaRPr lang="en-US" sz="1800" dirty="0"/>
          </a:p>
          <a:p>
            <a:pPr algn="just"/>
            <a:r>
              <a:rPr lang="en-US" sz="1800" dirty="0"/>
              <a:t>Transaction A and B initially read the value of DT as 1000. Transaction A modifies the value of DT from 1000 to 1500 and then again transaction B reads the value and finds it to be 1500. Transaction B finds two different values of DT in its two different read operations.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57200" y="1219200"/>
          <a:ext cx="3886200" cy="293295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95400"/>
                <a:gridCol w="1295400"/>
                <a:gridCol w="1295400"/>
              </a:tblGrid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Time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A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/>
                        <a:t>B</a:t>
                      </a:r>
                    </a:p>
                  </a:txBody>
                  <a:tcPr marL="55683" marR="55683" marT="27841" marB="27841"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T1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READ(DT)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------</a:t>
                      </a:r>
                    </a:p>
                  </a:txBody>
                  <a:tcPr marL="55683" marR="55683" marT="27841" marB="27841"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T2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------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READ(DT)</a:t>
                      </a:r>
                    </a:p>
                  </a:txBody>
                  <a:tcPr marL="55683" marR="55683" marT="27841" marB="27841"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T3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DT=DT+500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------</a:t>
                      </a:r>
                    </a:p>
                  </a:txBody>
                  <a:tcPr marL="55683" marR="55683" marT="27841" marB="27841"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T4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/>
                        <a:t>WRITE(DT)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------</a:t>
                      </a:r>
                    </a:p>
                  </a:txBody>
                  <a:tcPr marL="55683" marR="55683" marT="27841" marB="27841"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T5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------</a:t>
                      </a:r>
                    </a:p>
                  </a:txBody>
                  <a:tcPr marL="55683" marR="55683" marT="27841" marB="27841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READ(DT)</a:t>
                      </a:r>
                    </a:p>
                  </a:txBody>
                  <a:tcPr marL="55683" marR="55683" marT="27841" marB="27841" anchor="ctr"/>
                </a:tc>
              </a:tr>
            </a:tbl>
          </a:graphicData>
        </a:graphic>
      </p:graphicFrame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Phantom Read </a:t>
            </a:r>
            <a:r>
              <a:rPr lang="en-US" b="1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phantom read problem, data is read through two different read operations in the same transaction. In the first read operation, a value of the data is obtained but in the second operation, an error is obtained saying the data does not exist.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62000"/>
            <a:ext cx="3429000" cy="4525963"/>
          </a:xfrm>
        </p:spPr>
        <p:txBody>
          <a:bodyPr>
            <a:normAutofit/>
          </a:bodyPr>
          <a:lstStyle/>
          <a:p>
            <a:pPr algn="just"/>
            <a:r>
              <a:rPr lang="en-US" sz="1800" dirty="0"/>
              <a:t>Consider two transactions A and B performing read/write operations on a data DT in the database DB. The current value of DT is 1000: </a:t>
            </a:r>
            <a:endParaRPr lang="en-US" sz="1800" dirty="0" smtClean="0"/>
          </a:p>
          <a:p>
            <a:pPr algn="just"/>
            <a:r>
              <a:rPr lang="en-US" sz="1800" dirty="0"/>
              <a:t>Transaction B initially reads the value of DT as 1000. Transaction A deletes the data DT from the database DB and then again transaction B reads the value and finds an error saying the data DT does not exist in the database DB.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457200" y="1219200"/>
          <a:ext cx="3886200" cy="293295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295400"/>
                <a:gridCol w="1295400"/>
                <a:gridCol w="1295400"/>
              </a:tblGrid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READ(DT)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------</a:t>
                      </a:r>
                    </a:p>
                  </a:txBody>
                  <a:tcPr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------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READ(DT)</a:t>
                      </a:r>
                    </a:p>
                  </a:txBody>
                  <a:tcPr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DELETE(DT)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------</a:t>
                      </a:r>
                    </a:p>
                  </a:txBody>
                  <a:tcPr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------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READ(DT)</a:t>
                      </a:r>
                    </a:p>
                  </a:txBody>
                  <a:tcPr anchor="ctr"/>
                </a:tc>
              </a:tr>
              <a:tr h="488825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Time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Lost Update </a:t>
            </a:r>
            <a:r>
              <a:rPr lang="en-US" b="1" dirty="0" smtClean="0"/>
              <a:t>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problem occurs when two different database transactions perform the read/write operations on the same database items in an interleaved manner (i.e., concurrent execution) that makes the values of the items incorrect hence making the database inconsistent.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0" y="6400800"/>
            <a:ext cx="4724400" cy="304800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bg1"/>
                </a:solidFill>
              </a:rPr>
              <a:t>education for life                       www.rimt.ac.in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412</Words>
  <Application>Microsoft Office PowerPoint</Application>
  <PresentationFormat>On-screen Show (4:3)</PresentationFormat>
  <Paragraphs>94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Database Management System/BTCS-2405</vt:lpstr>
      <vt:lpstr>Topic:-Concurrency Control Problems</vt:lpstr>
      <vt:lpstr>Dirty Read Problem</vt:lpstr>
      <vt:lpstr>Slide 4</vt:lpstr>
      <vt:lpstr>Unrepeatable Read Problem</vt:lpstr>
      <vt:lpstr>Slide 6</vt:lpstr>
      <vt:lpstr>Phantom Read Problem</vt:lpstr>
      <vt:lpstr>Slide 8</vt:lpstr>
      <vt:lpstr>Lost Update Problem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Concurrency Control Problems</dc:title>
  <dc:creator>Intel</dc:creator>
  <cp:lastModifiedBy>Yogesh</cp:lastModifiedBy>
  <cp:revision>12</cp:revision>
  <dcterms:created xsi:type="dcterms:W3CDTF">2022-09-27T06:07:11Z</dcterms:created>
  <dcterms:modified xsi:type="dcterms:W3CDTF">2023-06-23T10:22:40Z</dcterms:modified>
</cp:coreProperties>
</file>