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69" r:id="rId2"/>
    <p:sldId id="270" r:id="rId3"/>
    <p:sldId id="257" r:id="rId4"/>
    <p:sldId id="258" r:id="rId5"/>
    <p:sldId id="259" r:id="rId6"/>
    <p:sldId id="260" r:id="rId7"/>
    <p:sldId id="261" r:id="rId8"/>
    <p:sldId id="262" r:id="rId9"/>
  </p:sldIdLst>
  <p:sldSz cx="9144000" cy="6858000" type="screen4x3"/>
  <p:notesSz cx="6858000" cy="9144000"/>
  <p:defaultTextStyle>
    <a:defPPr>
      <a:defRPr lang="en-US"/>
    </a:defPPr>
    <a:lvl1pPr marL="0" algn="l" defTabSz="914210" rtl="0" eaLnBrk="1" latinLnBrk="0" hangingPunct="1">
      <a:defRPr sz="1800" kern="1200">
        <a:solidFill>
          <a:schemeClr val="tx1"/>
        </a:solidFill>
        <a:latin typeface="+mn-lt"/>
        <a:ea typeface="+mn-ea"/>
        <a:cs typeface="+mn-cs"/>
      </a:defRPr>
    </a:lvl1pPr>
    <a:lvl2pPr marL="457106" algn="l" defTabSz="914210" rtl="0" eaLnBrk="1" latinLnBrk="0" hangingPunct="1">
      <a:defRPr sz="1800" kern="1200">
        <a:solidFill>
          <a:schemeClr val="tx1"/>
        </a:solidFill>
        <a:latin typeface="+mn-lt"/>
        <a:ea typeface="+mn-ea"/>
        <a:cs typeface="+mn-cs"/>
      </a:defRPr>
    </a:lvl2pPr>
    <a:lvl3pPr marL="914210" algn="l" defTabSz="914210" rtl="0" eaLnBrk="1" latinLnBrk="0" hangingPunct="1">
      <a:defRPr sz="1800" kern="1200">
        <a:solidFill>
          <a:schemeClr val="tx1"/>
        </a:solidFill>
        <a:latin typeface="+mn-lt"/>
        <a:ea typeface="+mn-ea"/>
        <a:cs typeface="+mn-cs"/>
      </a:defRPr>
    </a:lvl3pPr>
    <a:lvl4pPr marL="1371316" algn="l" defTabSz="914210" rtl="0" eaLnBrk="1" latinLnBrk="0" hangingPunct="1">
      <a:defRPr sz="1800" kern="1200">
        <a:solidFill>
          <a:schemeClr val="tx1"/>
        </a:solidFill>
        <a:latin typeface="+mn-lt"/>
        <a:ea typeface="+mn-ea"/>
        <a:cs typeface="+mn-cs"/>
      </a:defRPr>
    </a:lvl4pPr>
    <a:lvl5pPr marL="1828421" algn="l" defTabSz="914210" rtl="0" eaLnBrk="1" latinLnBrk="0" hangingPunct="1">
      <a:defRPr sz="1800" kern="1200">
        <a:solidFill>
          <a:schemeClr val="tx1"/>
        </a:solidFill>
        <a:latin typeface="+mn-lt"/>
        <a:ea typeface="+mn-ea"/>
        <a:cs typeface="+mn-cs"/>
      </a:defRPr>
    </a:lvl5pPr>
    <a:lvl6pPr marL="2285526" algn="l" defTabSz="914210" rtl="0" eaLnBrk="1" latinLnBrk="0" hangingPunct="1">
      <a:defRPr sz="1800" kern="1200">
        <a:solidFill>
          <a:schemeClr val="tx1"/>
        </a:solidFill>
        <a:latin typeface="+mn-lt"/>
        <a:ea typeface="+mn-ea"/>
        <a:cs typeface="+mn-cs"/>
      </a:defRPr>
    </a:lvl6pPr>
    <a:lvl7pPr marL="2742630" algn="l" defTabSz="914210" rtl="0" eaLnBrk="1" latinLnBrk="0" hangingPunct="1">
      <a:defRPr sz="1800" kern="1200">
        <a:solidFill>
          <a:schemeClr val="tx1"/>
        </a:solidFill>
        <a:latin typeface="+mn-lt"/>
        <a:ea typeface="+mn-ea"/>
        <a:cs typeface="+mn-cs"/>
      </a:defRPr>
    </a:lvl7pPr>
    <a:lvl8pPr marL="3199736" algn="l" defTabSz="914210" rtl="0" eaLnBrk="1" latinLnBrk="0" hangingPunct="1">
      <a:defRPr sz="1800" kern="1200">
        <a:solidFill>
          <a:schemeClr val="tx1"/>
        </a:solidFill>
        <a:latin typeface="+mn-lt"/>
        <a:ea typeface="+mn-ea"/>
        <a:cs typeface="+mn-cs"/>
      </a:defRPr>
    </a:lvl8pPr>
    <a:lvl9pPr marL="3656841" algn="l" defTabSz="91421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086188-C443-44A6-9B29-BB7597D1D179}" type="datetimeFigureOut">
              <a:rPr lang="en-US" smtClean="0"/>
              <a:pPr/>
              <a:t>6/20/2023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5BEF81-6E65-4FAE-BB3E-4340ADC969D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210" rtl="0" eaLnBrk="1" latinLnBrk="0" hangingPunct="1">
      <a:defRPr sz="1200" kern="1200">
        <a:solidFill>
          <a:schemeClr val="tx1"/>
        </a:solidFill>
        <a:latin typeface="+mn-lt"/>
        <a:ea typeface="+mn-ea"/>
        <a:cs typeface="+mn-cs"/>
      </a:defRPr>
    </a:lvl1pPr>
    <a:lvl2pPr marL="457106" algn="l" defTabSz="914210" rtl="0" eaLnBrk="1" latinLnBrk="0" hangingPunct="1">
      <a:defRPr sz="1200" kern="1200">
        <a:solidFill>
          <a:schemeClr val="tx1"/>
        </a:solidFill>
        <a:latin typeface="+mn-lt"/>
        <a:ea typeface="+mn-ea"/>
        <a:cs typeface="+mn-cs"/>
      </a:defRPr>
    </a:lvl2pPr>
    <a:lvl3pPr marL="914210" algn="l" defTabSz="914210" rtl="0" eaLnBrk="1" latinLnBrk="0" hangingPunct="1">
      <a:defRPr sz="1200" kern="1200">
        <a:solidFill>
          <a:schemeClr val="tx1"/>
        </a:solidFill>
        <a:latin typeface="+mn-lt"/>
        <a:ea typeface="+mn-ea"/>
        <a:cs typeface="+mn-cs"/>
      </a:defRPr>
    </a:lvl3pPr>
    <a:lvl4pPr marL="1371316" algn="l" defTabSz="914210" rtl="0" eaLnBrk="1" latinLnBrk="0" hangingPunct="1">
      <a:defRPr sz="1200" kern="1200">
        <a:solidFill>
          <a:schemeClr val="tx1"/>
        </a:solidFill>
        <a:latin typeface="+mn-lt"/>
        <a:ea typeface="+mn-ea"/>
        <a:cs typeface="+mn-cs"/>
      </a:defRPr>
    </a:lvl4pPr>
    <a:lvl5pPr marL="1828421" algn="l" defTabSz="914210" rtl="0" eaLnBrk="1" latinLnBrk="0" hangingPunct="1">
      <a:defRPr sz="1200" kern="1200">
        <a:solidFill>
          <a:schemeClr val="tx1"/>
        </a:solidFill>
        <a:latin typeface="+mn-lt"/>
        <a:ea typeface="+mn-ea"/>
        <a:cs typeface="+mn-cs"/>
      </a:defRPr>
    </a:lvl5pPr>
    <a:lvl6pPr marL="2285526" algn="l" defTabSz="914210" rtl="0" eaLnBrk="1" latinLnBrk="0" hangingPunct="1">
      <a:defRPr sz="1200" kern="1200">
        <a:solidFill>
          <a:schemeClr val="tx1"/>
        </a:solidFill>
        <a:latin typeface="+mn-lt"/>
        <a:ea typeface="+mn-ea"/>
        <a:cs typeface="+mn-cs"/>
      </a:defRPr>
    </a:lvl6pPr>
    <a:lvl7pPr marL="2742630" algn="l" defTabSz="914210" rtl="0" eaLnBrk="1" latinLnBrk="0" hangingPunct="1">
      <a:defRPr sz="1200" kern="1200">
        <a:solidFill>
          <a:schemeClr val="tx1"/>
        </a:solidFill>
        <a:latin typeface="+mn-lt"/>
        <a:ea typeface="+mn-ea"/>
        <a:cs typeface="+mn-cs"/>
      </a:defRPr>
    </a:lvl7pPr>
    <a:lvl8pPr marL="3199736" algn="l" defTabSz="914210" rtl="0" eaLnBrk="1" latinLnBrk="0" hangingPunct="1">
      <a:defRPr sz="1200" kern="1200">
        <a:solidFill>
          <a:schemeClr val="tx1"/>
        </a:solidFill>
        <a:latin typeface="+mn-lt"/>
        <a:ea typeface="+mn-ea"/>
        <a:cs typeface="+mn-cs"/>
      </a:defRPr>
    </a:lvl8pPr>
    <a:lvl9pPr marL="3656841" algn="l" defTabSz="91421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en.wikipedia.org/wiki/Capital_expenditure"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latin typeface="+mn-lt"/>
                <a:ea typeface="+mn-ea"/>
                <a:cs typeface="+mn-cs"/>
              </a:rPr>
              <a:t>Cloud computing is a model for enabling convenient, on-demand network access to a shared pool of configurable computing resources (e.g., networks, servers, storage, applications, and services) that can be rapidly provisioned and released with minimal management effort or service provider interaction.</a:t>
            </a:r>
          </a:p>
          <a:p>
            <a:pPr>
              <a:defRPr/>
            </a:pPr>
            <a:r>
              <a:rPr lang="en-US" dirty="0" smtClean="0"/>
              <a:t>cloud computing customers do not own the physical infrastructure.</a:t>
            </a:r>
          </a:p>
          <a:p>
            <a:pPr>
              <a:defRPr/>
            </a:pPr>
            <a:r>
              <a:rPr lang="en-US" dirty="0" smtClean="0"/>
              <a:t>Cloud computing users avoid </a:t>
            </a:r>
            <a:r>
              <a:rPr lang="en-US" dirty="0" smtClean="0">
                <a:hlinkClick r:id="rId3" action="ppaction://hlinkfile" tooltip="Capital expenditure"/>
              </a:rPr>
              <a:t>capital expenditure</a:t>
            </a:r>
            <a:r>
              <a:rPr lang="en-US" dirty="0" smtClean="0"/>
              <a:t> (</a:t>
            </a:r>
            <a:r>
              <a:rPr lang="en-US" dirty="0" err="1" smtClean="0"/>
              <a:t>CapEx</a:t>
            </a:r>
            <a:r>
              <a:rPr lang="en-US" dirty="0" smtClean="0"/>
              <a:t>) on hardware, software, and services when they pay a provider only for what they use.</a:t>
            </a:r>
          </a:p>
          <a:p>
            <a:pPr>
              <a:defRPr/>
            </a:pPr>
            <a:r>
              <a:rPr lang="en-US" dirty="0" smtClean="0"/>
              <a:t>Low shared infrastructure and costs, low management overhead, and immediate access to a broad range of applications</a:t>
            </a:r>
          </a:p>
          <a:p>
            <a:pPr>
              <a:defRPr/>
            </a:pPr>
            <a:endParaRPr lang="en-US" dirty="0" smtClean="0"/>
          </a:p>
          <a:p>
            <a:pPr>
              <a:defRPr/>
            </a:pPr>
            <a:endParaRPr lang="en-US" dirty="0"/>
          </a:p>
        </p:txBody>
      </p:sp>
      <p:sp>
        <p:nvSpPr>
          <p:cNvPr id="46084" name="Slide Number Placeholder 3"/>
          <p:cNvSpPr>
            <a:spLocks noGrp="1"/>
          </p:cNvSpPr>
          <p:nvPr>
            <p:ph type="sldNum" sz="quarter" idx="5"/>
          </p:nvPr>
        </p:nvSpPr>
        <p:spPr>
          <a:noFill/>
        </p:spPr>
        <p:txBody>
          <a:bodyPr/>
          <a:lstStyle/>
          <a:p>
            <a:fld id="{93C50B23-17AB-40D3-B698-70B763FFF96A}" type="slidenum">
              <a:rPr lang="en-US" smtClean="0">
                <a:latin typeface="Times New Roman" charset="0"/>
                <a:ea typeface="ＭＳ Ｐゴシック" pitchFamily="34" charset="-128"/>
              </a:rPr>
              <a:pPr/>
              <a:t>7</a:t>
            </a:fld>
            <a:endParaRPr lang="en-US" smtClean="0">
              <a:latin typeface="Times New Roman" charset="0"/>
              <a:ea typeface="ＭＳ Ｐゴシック"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b="1" dirty="0" err="1" smtClean="0">
                <a:latin typeface="+mn-lt"/>
                <a:ea typeface="+mn-ea"/>
                <a:cs typeface="+mn-cs"/>
              </a:rPr>
              <a:t>Scalability</a:t>
            </a:r>
            <a:r>
              <a:rPr lang="en-US" dirty="0" err="1" smtClean="0">
                <a:latin typeface="+mn-lt"/>
                <a:ea typeface="+mn-ea"/>
                <a:cs typeface="+mn-cs"/>
              </a:rPr>
              <a:t>Infrastructure</a:t>
            </a:r>
            <a:r>
              <a:rPr lang="en-US" dirty="0" smtClean="0">
                <a:latin typeface="+mn-lt"/>
                <a:ea typeface="+mn-ea"/>
                <a:cs typeface="+mn-cs"/>
              </a:rPr>
              <a:t> capacity allows for traffic spikes and minimizes delays.</a:t>
            </a:r>
          </a:p>
          <a:p>
            <a:pPr>
              <a:defRPr/>
            </a:pPr>
            <a:r>
              <a:rPr lang="en-US" b="1" dirty="0" err="1" smtClean="0">
                <a:latin typeface="+mn-lt"/>
                <a:ea typeface="+mn-ea"/>
                <a:cs typeface="+mn-cs"/>
              </a:rPr>
              <a:t>Resiliency</a:t>
            </a:r>
            <a:r>
              <a:rPr lang="en-US" dirty="0" err="1" smtClean="0">
                <a:latin typeface="+mn-lt"/>
                <a:ea typeface="+mn-ea"/>
                <a:cs typeface="+mn-cs"/>
              </a:rPr>
              <a:t>Cloud</a:t>
            </a:r>
            <a:r>
              <a:rPr lang="en-US" dirty="0" smtClean="0">
                <a:latin typeface="+mn-lt"/>
                <a:ea typeface="+mn-ea"/>
                <a:cs typeface="+mn-cs"/>
              </a:rPr>
              <a:t> providers have mirrored solutions to minimize downtime in the event of a disaster. This type of resiliency can give businesses the sustainability they need during unanticipated events.</a:t>
            </a:r>
          </a:p>
          <a:p>
            <a:pPr>
              <a:defRPr/>
            </a:pPr>
            <a:r>
              <a:rPr lang="en-US" dirty="0" smtClean="0"/>
              <a:t>Homogeneity: </a:t>
            </a:r>
            <a:r>
              <a:rPr lang="en-US" dirty="0" smtClean="0">
                <a:latin typeface="+mn-lt"/>
                <a:ea typeface="+mn-ea"/>
                <a:cs typeface="+mn-cs"/>
              </a:rPr>
              <a:t>No matter which cloud provider and architecture an organization uses, an open cloud will make it easy for them to work with other groups, even if those other groups choose different providers and architectures.</a:t>
            </a:r>
          </a:p>
          <a:p>
            <a:pPr>
              <a:defRPr/>
            </a:pPr>
            <a:r>
              <a:rPr lang="en-US" i="1" dirty="0" smtClean="0">
                <a:latin typeface="+mn-lt"/>
                <a:ea typeface="+mn-ea"/>
                <a:cs typeface="+mn-cs"/>
              </a:rPr>
              <a:t>On-demand self-service.</a:t>
            </a:r>
            <a:r>
              <a:rPr lang="en-US" dirty="0" smtClean="0">
                <a:latin typeface="+mn-lt"/>
                <a:ea typeface="+mn-ea"/>
                <a:cs typeface="+mn-cs"/>
              </a:rPr>
              <a:t> A consumer can unilaterally provision computing capabilities, such as server time and network storage, as needed automatically without requiring human interaction with each service’s provider. </a:t>
            </a:r>
          </a:p>
          <a:p>
            <a:pPr>
              <a:defRPr/>
            </a:pPr>
            <a:r>
              <a:rPr lang="en-US" i="1" dirty="0" smtClean="0">
                <a:latin typeface="+mn-lt"/>
                <a:ea typeface="+mn-ea"/>
                <a:cs typeface="+mn-cs"/>
              </a:rPr>
              <a:t>Broad network access.</a:t>
            </a:r>
            <a:r>
              <a:rPr lang="en-US" dirty="0" smtClean="0">
                <a:latin typeface="+mn-lt"/>
                <a:ea typeface="+mn-ea"/>
                <a:cs typeface="+mn-cs"/>
              </a:rPr>
              <a:t> Capabilities are available over the network and accessed through standard mechanisms that promote use by heterogeneous thin or thick client platforms (e.g., mobile phones, laptops, and PDAs).</a:t>
            </a:r>
          </a:p>
          <a:p>
            <a:pPr>
              <a:defRPr/>
            </a:pPr>
            <a:r>
              <a:rPr lang="en-US" i="1" dirty="0" smtClean="0">
                <a:latin typeface="+mn-lt"/>
                <a:ea typeface="+mn-ea"/>
                <a:cs typeface="+mn-cs"/>
              </a:rPr>
              <a:t>Resource pooling.</a:t>
            </a:r>
            <a:r>
              <a:rPr lang="en-US" dirty="0" smtClean="0">
                <a:latin typeface="+mn-lt"/>
                <a:ea typeface="+mn-ea"/>
                <a:cs typeface="+mn-cs"/>
              </a:rPr>
              <a:t> Multi-tenant model.. There is a sense of location independence in that the customer generally has no control or knowledge over the exact location of the provided resources but may be able to specify location at a higher level of abstraction (e.g., country, state, or datacenter). Examples of resources include storage, processing, memory, network bandwidth, and virtual machines.</a:t>
            </a:r>
          </a:p>
          <a:p>
            <a:pPr>
              <a:defRPr/>
            </a:pPr>
            <a:r>
              <a:rPr lang="en-US" i="1" dirty="0" smtClean="0">
                <a:latin typeface="+mn-lt"/>
                <a:ea typeface="+mn-ea"/>
                <a:cs typeface="+mn-cs"/>
              </a:rPr>
              <a:t>Rapid elasticity.</a:t>
            </a:r>
            <a:r>
              <a:rPr lang="en-US" dirty="0" smtClean="0">
                <a:latin typeface="+mn-lt"/>
                <a:ea typeface="+mn-ea"/>
                <a:cs typeface="+mn-cs"/>
              </a:rPr>
              <a:t> Capabilities can be rapidly and elastically provisioned, in some cases automatically, to quickly scale out and rapidly released to quickly scale in. To the consumer, the capabilities available for provisioning often appear to be unlimited and can be purchased in any quantity at any time.</a:t>
            </a:r>
          </a:p>
          <a:p>
            <a:pPr>
              <a:defRPr/>
            </a:pPr>
            <a:r>
              <a:rPr lang="en-US" i="1" dirty="0" smtClean="0">
                <a:latin typeface="+mn-lt"/>
                <a:ea typeface="+mn-ea"/>
                <a:cs typeface="+mn-cs"/>
              </a:rPr>
              <a:t>Measured Service.</a:t>
            </a:r>
            <a:r>
              <a:rPr lang="en-US" dirty="0" smtClean="0">
                <a:latin typeface="+mn-lt"/>
                <a:ea typeface="+mn-ea"/>
                <a:cs typeface="+mn-cs"/>
              </a:rPr>
              <a:t> Cloud systems automatically control and optimize resource use by leveraging a metering capability at some level of abstraction appropriate to the type of service (e.g., storage, processing, bandwidth, and active user accounts). </a:t>
            </a:r>
          </a:p>
          <a:p>
            <a:pPr>
              <a:defRPr/>
            </a:pPr>
            <a:endParaRPr lang="en-US" dirty="0"/>
          </a:p>
        </p:txBody>
      </p:sp>
      <p:sp>
        <p:nvSpPr>
          <p:cNvPr id="47108" name="Slide Number Placeholder 3"/>
          <p:cNvSpPr>
            <a:spLocks noGrp="1"/>
          </p:cNvSpPr>
          <p:nvPr>
            <p:ph type="sldNum" sz="quarter" idx="5"/>
          </p:nvPr>
        </p:nvSpPr>
        <p:spPr>
          <a:noFill/>
        </p:spPr>
        <p:txBody>
          <a:bodyPr/>
          <a:lstStyle/>
          <a:p>
            <a:fld id="{F020B01B-1479-425C-93B8-5D0961EF54CD}" type="slidenum">
              <a:rPr lang="en-US" smtClean="0">
                <a:latin typeface="Times New Roman" charset="0"/>
                <a:ea typeface="ＭＳ Ｐゴシック" pitchFamily="34" charset="-128"/>
              </a:rPr>
              <a:pPr/>
              <a:t>8</a:t>
            </a:fld>
            <a:endParaRPr lang="en-US" smtClean="0">
              <a:latin typeface="Times New Roman"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2"/>
            <a:ext cx="6400800" cy="1752600"/>
          </a:xfrm>
        </p:spPr>
        <p:txBody>
          <a:bodyPr/>
          <a:lstStyle>
            <a:lvl1pPr marL="0" indent="0" algn="ctr">
              <a:buNone/>
              <a:defRPr>
                <a:solidFill>
                  <a:schemeClr val="tx1">
                    <a:tint val="75000"/>
                  </a:schemeClr>
                </a:solidFill>
              </a:defRPr>
            </a:lvl1pPr>
            <a:lvl2pPr marL="457106" indent="0" algn="ctr">
              <a:buNone/>
              <a:defRPr>
                <a:solidFill>
                  <a:schemeClr val="tx1">
                    <a:tint val="75000"/>
                  </a:schemeClr>
                </a:solidFill>
              </a:defRPr>
            </a:lvl2pPr>
            <a:lvl3pPr marL="914210" indent="0" algn="ctr">
              <a:buNone/>
              <a:defRPr>
                <a:solidFill>
                  <a:schemeClr val="tx1">
                    <a:tint val="75000"/>
                  </a:schemeClr>
                </a:solidFill>
              </a:defRPr>
            </a:lvl3pPr>
            <a:lvl4pPr marL="1371316" indent="0" algn="ctr">
              <a:buNone/>
              <a:defRPr>
                <a:solidFill>
                  <a:schemeClr val="tx1">
                    <a:tint val="75000"/>
                  </a:schemeClr>
                </a:solidFill>
              </a:defRPr>
            </a:lvl4pPr>
            <a:lvl5pPr marL="1828421" indent="0" algn="ctr">
              <a:buNone/>
              <a:defRPr>
                <a:solidFill>
                  <a:schemeClr val="tx1">
                    <a:tint val="75000"/>
                  </a:schemeClr>
                </a:solidFill>
              </a:defRPr>
            </a:lvl5pPr>
            <a:lvl6pPr marL="2285526" indent="0" algn="ctr">
              <a:buNone/>
              <a:defRPr>
                <a:solidFill>
                  <a:schemeClr val="tx1">
                    <a:tint val="75000"/>
                  </a:schemeClr>
                </a:solidFill>
              </a:defRPr>
            </a:lvl6pPr>
            <a:lvl7pPr marL="2742630" indent="0" algn="ctr">
              <a:buNone/>
              <a:defRPr>
                <a:solidFill>
                  <a:schemeClr val="tx1">
                    <a:tint val="75000"/>
                  </a:schemeClr>
                </a:solidFill>
              </a:defRPr>
            </a:lvl7pPr>
            <a:lvl8pPr marL="3199736" indent="0" algn="ctr">
              <a:buNone/>
              <a:defRPr>
                <a:solidFill>
                  <a:schemeClr val="tx1">
                    <a:tint val="75000"/>
                  </a:schemeClr>
                </a:solidFill>
              </a:defRPr>
            </a:lvl8pPr>
            <a:lvl9pPr marL="3656841"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AFB6DA-0411-42BD-8FE6-D5E0B22573C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FB6DA-0411-42BD-8FE6-D5E0B22573C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FB6DA-0411-42BD-8FE6-D5E0B22573C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AFB6DA-0411-42BD-8FE6-D5E0B22573C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106" indent="0">
              <a:buNone/>
              <a:defRPr sz="1800">
                <a:solidFill>
                  <a:schemeClr val="tx1">
                    <a:tint val="75000"/>
                  </a:schemeClr>
                </a:solidFill>
              </a:defRPr>
            </a:lvl2pPr>
            <a:lvl3pPr marL="914210" indent="0">
              <a:buNone/>
              <a:defRPr sz="1600">
                <a:solidFill>
                  <a:schemeClr val="tx1">
                    <a:tint val="75000"/>
                  </a:schemeClr>
                </a:solidFill>
              </a:defRPr>
            </a:lvl3pPr>
            <a:lvl4pPr marL="1371316" indent="0">
              <a:buNone/>
              <a:defRPr sz="1400">
                <a:solidFill>
                  <a:schemeClr val="tx1">
                    <a:tint val="75000"/>
                  </a:schemeClr>
                </a:solidFill>
              </a:defRPr>
            </a:lvl4pPr>
            <a:lvl5pPr marL="1828421" indent="0">
              <a:buNone/>
              <a:defRPr sz="1400">
                <a:solidFill>
                  <a:schemeClr val="tx1">
                    <a:tint val="75000"/>
                  </a:schemeClr>
                </a:solidFill>
              </a:defRPr>
            </a:lvl5pPr>
            <a:lvl6pPr marL="2285526" indent="0">
              <a:buNone/>
              <a:defRPr sz="1400">
                <a:solidFill>
                  <a:schemeClr val="tx1">
                    <a:tint val="75000"/>
                  </a:schemeClr>
                </a:solidFill>
              </a:defRPr>
            </a:lvl6pPr>
            <a:lvl7pPr marL="2742630" indent="0">
              <a:buNone/>
              <a:defRPr sz="1400">
                <a:solidFill>
                  <a:schemeClr val="tx1">
                    <a:tint val="75000"/>
                  </a:schemeClr>
                </a:solidFill>
              </a:defRPr>
            </a:lvl7pPr>
            <a:lvl8pPr marL="3199736" indent="0">
              <a:buNone/>
              <a:defRPr sz="1400">
                <a:solidFill>
                  <a:schemeClr val="tx1">
                    <a:tint val="75000"/>
                  </a:schemeClr>
                </a:solidFill>
              </a:defRPr>
            </a:lvl8pPr>
            <a:lvl9pPr marL="3656841"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AFB6DA-0411-42BD-8FE6-D5E0B22573C0}" type="datetimeFigureOut">
              <a:rPr lang="en-US" smtClean="0"/>
              <a:pPr/>
              <a:t>6/20/2023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AFB6DA-0411-42BD-8FE6-D5E0B22573C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4"/>
            <a:ext cx="4040188" cy="639762"/>
          </a:xfrm>
        </p:spPr>
        <p:txBody>
          <a:bodyPr anchor="b"/>
          <a:lstStyle>
            <a:lvl1pPr marL="0" indent="0">
              <a:buNone/>
              <a:defRPr sz="2400" b="1"/>
            </a:lvl1pPr>
            <a:lvl2pPr marL="457106" indent="0">
              <a:buNone/>
              <a:defRPr sz="2000" b="1"/>
            </a:lvl2pPr>
            <a:lvl3pPr marL="914210" indent="0">
              <a:buNone/>
              <a:defRPr sz="1800" b="1"/>
            </a:lvl3pPr>
            <a:lvl4pPr marL="1371316" indent="0">
              <a:buNone/>
              <a:defRPr sz="1600" b="1"/>
            </a:lvl4pPr>
            <a:lvl5pPr marL="1828421" indent="0">
              <a:buNone/>
              <a:defRPr sz="1600" b="1"/>
            </a:lvl5pPr>
            <a:lvl6pPr marL="2285526" indent="0">
              <a:buNone/>
              <a:defRPr sz="1600" b="1"/>
            </a:lvl6pPr>
            <a:lvl7pPr marL="2742630" indent="0">
              <a:buNone/>
              <a:defRPr sz="1600" b="1"/>
            </a:lvl7pPr>
            <a:lvl8pPr marL="3199736" indent="0">
              <a:buNone/>
              <a:defRPr sz="1600" b="1"/>
            </a:lvl8pPr>
            <a:lvl9pPr marL="3656841"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4"/>
            <a:ext cx="4041775" cy="639762"/>
          </a:xfrm>
        </p:spPr>
        <p:txBody>
          <a:bodyPr anchor="b"/>
          <a:lstStyle>
            <a:lvl1pPr marL="0" indent="0">
              <a:buNone/>
              <a:defRPr sz="2400" b="1"/>
            </a:lvl1pPr>
            <a:lvl2pPr marL="457106" indent="0">
              <a:buNone/>
              <a:defRPr sz="2000" b="1"/>
            </a:lvl2pPr>
            <a:lvl3pPr marL="914210" indent="0">
              <a:buNone/>
              <a:defRPr sz="1800" b="1"/>
            </a:lvl3pPr>
            <a:lvl4pPr marL="1371316" indent="0">
              <a:buNone/>
              <a:defRPr sz="1600" b="1"/>
            </a:lvl4pPr>
            <a:lvl5pPr marL="1828421" indent="0">
              <a:buNone/>
              <a:defRPr sz="1600" b="1"/>
            </a:lvl5pPr>
            <a:lvl6pPr marL="2285526" indent="0">
              <a:buNone/>
              <a:defRPr sz="1600" b="1"/>
            </a:lvl6pPr>
            <a:lvl7pPr marL="2742630" indent="0">
              <a:buNone/>
              <a:defRPr sz="1600" b="1"/>
            </a:lvl7pPr>
            <a:lvl8pPr marL="3199736" indent="0">
              <a:buNone/>
              <a:defRPr sz="1600" b="1"/>
            </a:lvl8pPr>
            <a:lvl9pPr marL="3656841"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AFB6DA-0411-42BD-8FE6-D5E0B22573C0}" type="datetimeFigureOut">
              <a:rPr lang="en-US" smtClean="0"/>
              <a:pPr/>
              <a:t>6/20/2023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AFB6DA-0411-42BD-8FE6-D5E0B22573C0}" type="datetimeFigureOut">
              <a:rPr lang="en-US" smtClean="0"/>
              <a:pPr/>
              <a:t>6/20/2023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AFB6DA-0411-42BD-8FE6-D5E0B22573C0}" type="datetimeFigureOut">
              <a:rPr lang="en-US" smtClean="0"/>
              <a:pPr/>
              <a:t>6/20/2023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2"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06" indent="0">
              <a:buNone/>
              <a:defRPr sz="1200"/>
            </a:lvl2pPr>
            <a:lvl3pPr marL="914210" indent="0">
              <a:buNone/>
              <a:defRPr sz="1000"/>
            </a:lvl3pPr>
            <a:lvl4pPr marL="1371316" indent="0">
              <a:buNone/>
              <a:defRPr sz="900"/>
            </a:lvl4pPr>
            <a:lvl5pPr marL="1828421" indent="0">
              <a:buNone/>
              <a:defRPr sz="900"/>
            </a:lvl5pPr>
            <a:lvl6pPr marL="2285526" indent="0">
              <a:buNone/>
              <a:defRPr sz="900"/>
            </a:lvl6pPr>
            <a:lvl7pPr marL="2742630" indent="0">
              <a:buNone/>
              <a:defRPr sz="900"/>
            </a:lvl7pPr>
            <a:lvl8pPr marL="3199736" indent="0">
              <a:buNone/>
              <a:defRPr sz="900"/>
            </a:lvl8pPr>
            <a:lvl9pPr marL="365684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AFB6DA-0411-42BD-8FE6-D5E0B22573C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06" indent="0">
              <a:buNone/>
              <a:defRPr sz="2800"/>
            </a:lvl2pPr>
            <a:lvl3pPr marL="914210" indent="0">
              <a:buNone/>
              <a:defRPr sz="2400"/>
            </a:lvl3pPr>
            <a:lvl4pPr marL="1371316" indent="0">
              <a:buNone/>
              <a:defRPr sz="2000"/>
            </a:lvl4pPr>
            <a:lvl5pPr marL="1828421" indent="0">
              <a:buNone/>
              <a:defRPr sz="2000"/>
            </a:lvl5pPr>
            <a:lvl6pPr marL="2285526" indent="0">
              <a:buNone/>
              <a:defRPr sz="2000"/>
            </a:lvl6pPr>
            <a:lvl7pPr marL="2742630" indent="0">
              <a:buNone/>
              <a:defRPr sz="2000"/>
            </a:lvl7pPr>
            <a:lvl8pPr marL="3199736" indent="0">
              <a:buNone/>
              <a:defRPr sz="2000"/>
            </a:lvl8pPr>
            <a:lvl9pPr marL="3656841"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06" indent="0">
              <a:buNone/>
              <a:defRPr sz="1200"/>
            </a:lvl2pPr>
            <a:lvl3pPr marL="914210" indent="0">
              <a:buNone/>
              <a:defRPr sz="1000"/>
            </a:lvl3pPr>
            <a:lvl4pPr marL="1371316" indent="0">
              <a:buNone/>
              <a:defRPr sz="900"/>
            </a:lvl4pPr>
            <a:lvl5pPr marL="1828421" indent="0">
              <a:buNone/>
              <a:defRPr sz="900"/>
            </a:lvl5pPr>
            <a:lvl6pPr marL="2285526" indent="0">
              <a:buNone/>
              <a:defRPr sz="900"/>
            </a:lvl6pPr>
            <a:lvl7pPr marL="2742630" indent="0">
              <a:buNone/>
              <a:defRPr sz="900"/>
            </a:lvl7pPr>
            <a:lvl8pPr marL="3199736" indent="0">
              <a:buNone/>
              <a:defRPr sz="900"/>
            </a:lvl8pPr>
            <a:lvl9pPr marL="3656841"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AFB6DA-0411-42BD-8FE6-D5E0B22573C0}" type="datetimeFigureOut">
              <a:rPr lang="en-US" smtClean="0"/>
              <a:pPr/>
              <a:t>6/20/2023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13D223-4652-4577-AE25-39537D1B2F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20" tIns="45711" rIns="91420" bIns="4571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2"/>
            <a:ext cx="8229600" cy="4525963"/>
          </a:xfrm>
          <a:prstGeom prst="rect">
            <a:avLst/>
          </a:prstGeom>
        </p:spPr>
        <p:txBody>
          <a:bodyPr vert="horz" lIns="91420" tIns="45711" rIns="91420" bIns="4571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2"/>
            <a:ext cx="2133600" cy="365125"/>
          </a:xfrm>
          <a:prstGeom prst="rect">
            <a:avLst/>
          </a:prstGeom>
        </p:spPr>
        <p:txBody>
          <a:bodyPr vert="horz" lIns="91420" tIns="45711" rIns="91420" bIns="45711" rtlCol="0" anchor="ctr"/>
          <a:lstStyle>
            <a:lvl1pPr algn="l">
              <a:defRPr sz="1200">
                <a:solidFill>
                  <a:schemeClr val="tx1">
                    <a:tint val="75000"/>
                  </a:schemeClr>
                </a:solidFill>
              </a:defRPr>
            </a:lvl1pPr>
          </a:lstStyle>
          <a:p>
            <a:fld id="{18AFB6DA-0411-42BD-8FE6-D5E0B22573C0}" type="datetimeFigureOut">
              <a:rPr lang="en-US" smtClean="0"/>
              <a:pPr/>
              <a:t>6/20/2023</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20" tIns="45711" rIns="91420" bIns="45711"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20" tIns="45711" rIns="91420" bIns="45711" rtlCol="0" anchor="ctr"/>
          <a:lstStyle>
            <a:lvl1pPr algn="r">
              <a:defRPr sz="1200">
                <a:solidFill>
                  <a:schemeClr val="tx1">
                    <a:tint val="75000"/>
                  </a:schemeClr>
                </a:solidFill>
              </a:defRPr>
            </a:lvl1pPr>
          </a:lstStyle>
          <a:p>
            <a:fld id="{BF13D223-4652-4577-AE25-39537D1B2F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210" rtl="0" eaLnBrk="1" latinLnBrk="0" hangingPunct="1">
        <a:spcBef>
          <a:spcPct val="0"/>
        </a:spcBef>
        <a:buNone/>
        <a:defRPr sz="4400" kern="1200">
          <a:solidFill>
            <a:schemeClr val="tx1"/>
          </a:solidFill>
          <a:latin typeface="+mj-lt"/>
          <a:ea typeface="+mj-ea"/>
          <a:cs typeface="+mj-cs"/>
        </a:defRPr>
      </a:lvl1pPr>
    </p:titleStyle>
    <p:bodyStyle>
      <a:lvl1pPr marL="342829" indent="-342829" algn="l" defTabSz="9142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796" indent="-285690" algn="l" defTabSz="9142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764" indent="-228553" algn="l" defTabSz="9142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868"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974"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079"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184"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289"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394" indent="-228553" algn="l" defTabSz="9142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210" rtl="0" eaLnBrk="1" latinLnBrk="0" hangingPunct="1">
        <a:defRPr sz="1800" kern="1200">
          <a:solidFill>
            <a:schemeClr val="tx1"/>
          </a:solidFill>
          <a:latin typeface="+mn-lt"/>
          <a:ea typeface="+mn-ea"/>
          <a:cs typeface="+mn-cs"/>
        </a:defRPr>
      </a:lvl1pPr>
      <a:lvl2pPr marL="457106" algn="l" defTabSz="914210" rtl="0" eaLnBrk="1" latinLnBrk="0" hangingPunct="1">
        <a:defRPr sz="1800" kern="1200">
          <a:solidFill>
            <a:schemeClr val="tx1"/>
          </a:solidFill>
          <a:latin typeface="+mn-lt"/>
          <a:ea typeface="+mn-ea"/>
          <a:cs typeface="+mn-cs"/>
        </a:defRPr>
      </a:lvl2pPr>
      <a:lvl3pPr marL="914210" algn="l" defTabSz="914210" rtl="0" eaLnBrk="1" latinLnBrk="0" hangingPunct="1">
        <a:defRPr sz="1800" kern="1200">
          <a:solidFill>
            <a:schemeClr val="tx1"/>
          </a:solidFill>
          <a:latin typeface="+mn-lt"/>
          <a:ea typeface="+mn-ea"/>
          <a:cs typeface="+mn-cs"/>
        </a:defRPr>
      </a:lvl3pPr>
      <a:lvl4pPr marL="1371316" algn="l" defTabSz="914210" rtl="0" eaLnBrk="1" latinLnBrk="0" hangingPunct="1">
        <a:defRPr sz="1800" kern="1200">
          <a:solidFill>
            <a:schemeClr val="tx1"/>
          </a:solidFill>
          <a:latin typeface="+mn-lt"/>
          <a:ea typeface="+mn-ea"/>
          <a:cs typeface="+mn-cs"/>
        </a:defRPr>
      </a:lvl4pPr>
      <a:lvl5pPr marL="1828421" algn="l" defTabSz="914210" rtl="0" eaLnBrk="1" latinLnBrk="0" hangingPunct="1">
        <a:defRPr sz="1800" kern="1200">
          <a:solidFill>
            <a:schemeClr val="tx1"/>
          </a:solidFill>
          <a:latin typeface="+mn-lt"/>
          <a:ea typeface="+mn-ea"/>
          <a:cs typeface="+mn-cs"/>
        </a:defRPr>
      </a:lvl5pPr>
      <a:lvl6pPr marL="2285526" algn="l" defTabSz="914210" rtl="0" eaLnBrk="1" latinLnBrk="0" hangingPunct="1">
        <a:defRPr sz="1800" kern="1200">
          <a:solidFill>
            <a:schemeClr val="tx1"/>
          </a:solidFill>
          <a:latin typeface="+mn-lt"/>
          <a:ea typeface="+mn-ea"/>
          <a:cs typeface="+mn-cs"/>
        </a:defRPr>
      </a:lvl6pPr>
      <a:lvl7pPr marL="2742630" algn="l" defTabSz="914210" rtl="0" eaLnBrk="1" latinLnBrk="0" hangingPunct="1">
        <a:defRPr sz="1800" kern="1200">
          <a:solidFill>
            <a:schemeClr val="tx1"/>
          </a:solidFill>
          <a:latin typeface="+mn-lt"/>
          <a:ea typeface="+mn-ea"/>
          <a:cs typeface="+mn-cs"/>
        </a:defRPr>
      </a:lvl7pPr>
      <a:lvl8pPr marL="3199736" algn="l" defTabSz="914210" rtl="0" eaLnBrk="1" latinLnBrk="0" hangingPunct="1">
        <a:defRPr sz="1800" kern="1200">
          <a:solidFill>
            <a:schemeClr val="tx1"/>
          </a:solidFill>
          <a:latin typeface="+mn-lt"/>
          <a:ea typeface="+mn-ea"/>
          <a:cs typeface="+mn-cs"/>
        </a:defRPr>
      </a:lvl8pPr>
      <a:lvl9pPr marL="3656841" algn="l" defTabSz="9142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wmf"/><Relationship Id="rId7"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a:solidFill>
                  <a:srgbClr val="FF0000"/>
                </a:solidFill>
                <a:latin typeface="American Typewriter" panose="02090604020004020304" pitchFamily="18" charset="77"/>
              </a:rPr>
              <a:t/>
            </a:r>
            <a:br>
              <a:rPr lang="en-IN" sz="4000" dirty="0">
                <a:solidFill>
                  <a:srgbClr val="FF0000"/>
                </a:solidFill>
                <a:latin typeface="American Typewriter" panose="02090604020004020304" pitchFamily="18" charset="77"/>
              </a:rPr>
            </a:br>
            <a:r>
              <a:rPr lang="en-US" b="1" dirty="0" smtClean="0">
                <a:solidFill>
                  <a:srgbClr val="C00000"/>
                </a:solidFill>
                <a:latin typeface="Arial" pitchFamily="34" charset="0"/>
                <a:cs typeface="Arial" pitchFamily="34" charset="0"/>
              </a:rPr>
              <a:t>CLOUD COMPUTING</a:t>
            </a:r>
            <a:br>
              <a:rPr lang="en-US" b="1" dirty="0" smtClean="0">
                <a:solidFill>
                  <a:srgbClr val="C00000"/>
                </a:solidFill>
                <a:latin typeface="Arial" pitchFamily="34" charset="0"/>
                <a:cs typeface="Arial" pitchFamily="34" charset="0"/>
              </a:rPr>
            </a:br>
            <a:r>
              <a:rPr lang="en-US" b="1" dirty="0" smtClean="0">
                <a:solidFill>
                  <a:srgbClr val="C00000"/>
                </a:solidFill>
                <a:latin typeface="Arial" pitchFamily="34" charset="0"/>
                <a:cs typeface="Arial" pitchFamily="34" charset="0"/>
              </a:rPr>
              <a:t>BTCS-</a:t>
            </a:r>
            <a:r>
              <a:rPr lang="en-IN" b="1" dirty="0" smtClean="0">
                <a:solidFill>
                  <a:srgbClr val="C00000"/>
                </a:solidFill>
              </a:rPr>
              <a:t>4712</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2381252" y="6365232"/>
            <a:ext cx="30861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6457950" y="6356353"/>
            <a:ext cx="20574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5029202" y="6264277"/>
            <a:ext cx="3086100" cy="365125"/>
          </a:xfrm>
          <a:prstGeom prst="rect">
            <a:avLst/>
          </a:prstGeom>
        </p:spPr>
        <p:txBody>
          <a:bodyPr vert="horz" lIns="91420" tIns="45711" rIns="91420" bIns="45711"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2" y="4038602"/>
            <a:ext cx="3469616" cy="1447800"/>
          </a:xfrm>
          <a:prstGeom prst="rect">
            <a:avLst/>
          </a:prstGeom>
        </p:spPr>
        <p:txBody>
          <a:bodyPr vert="horz" lIns="91420" tIns="45711" rIns="91420" bIns="45711"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dirty="0"/>
              <a:t>Prepared by</a:t>
            </a:r>
            <a:r>
              <a:rPr lang="en-IN" dirty="0" smtClean="0"/>
              <a:t>: </a:t>
            </a:r>
            <a:r>
              <a:rPr lang="en-IN" dirty="0" err="1" smtClean="0"/>
              <a:t>Sahilpreet</a:t>
            </a:r>
            <a:r>
              <a:rPr lang="en-IN" dirty="0" smtClean="0"/>
              <a:t>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2" y="2590800"/>
            <a:ext cx="4133848" cy="1447800"/>
          </a:xfrm>
          <a:prstGeom prst="rect">
            <a:avLst/>
          </a:prstGeom>
        </p:spPr>
        <p:txBody>
          <a:bodyPr vert="horz" lIns="91420" tIns="45711" rIns="91420" bIns="45711"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dirty="0" smtClean="0">
                <a:solidFill>
                  <a:srgbClr val="7030A0"/>
                </a:solidFill>
                <a:latin typeface="American Typewriter" panose="02090604020004020304" pitchFamily="18" charset="77"/>
              </a:rPr>
              <a:t/>
            </a:r>
            <a:br>
              <a:rPr lang="en-IN"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 Tech(CSE) </a:t>
            </a:r>
            <a:r>
              <a:rPr lang="en-US" sz="9600" dirty="0">
                <a:latin typeface="+mn-lt"/>
              </a:rPr>
              <a:t/>
            </a:r>
            <a:br>
              <a:rPr lang="en-US" sz="9600" dirty="0">
                <a:latin typeface="+mn-lt"/>
              </a:rPr>
            </a:br>
            <a:r>
              <a:rPr lang="en-US" sz="9600" dirty="0">
                <a:latin typeface="+mn-lt"/>
              </a:rPr>
              <a:t>Semester</a:t>
            </a:r>
            <a:r>
              <a:rPr lang="en-US" sz="9600" dirty="0" smtClean="0">
                <a:latin typeface="+mn-lt"/>
              </a:rPr>
              <a:t>: 7th</a:t>
            </a:r>
            <a:r>
              <a:rPr lang="en-US" dirty="0" smtClean="0"/>
              <a:t/>
            </a:r>
            <a:br>
              <a:rPr lang="en-US" dirty="0" smtClean="0"/>
            </a:br>
            <a:r>
              <a:rPr lang="en-US" dirty="0" smtClean="0"/>
              <a:t/>
            </a:r>
            <a:br>
              <a:rPr lang="en-US" dirty="0" smtClean="0"/>
            </a:br>
            <a:endParaRPr lang="en-US" dirty="0"/>
          </a:p>
        </p:txBody>
      </p:sp>
      <p:sp>
        <p:nvSpPr>
          <p:cNvPr id="16" name="Rectangle 1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Topic:-Introduction of Cloud Computing</a:t>
            </a:r>
            <a:endParaRPr lang="en-US" dirty="0"/>
          </a:p>
        </p:txBody>
      </p:sp>
      <p:pic>
        <p:nvPicPr>
          <p:cNvPr id="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274638"/>
            <a:ext cx="6172200" cy="1143000"/>
          </a:xfrm>
        </p:spPr>
        <p:txBody>
          <a:bodyPr>
            <a:normAutofit fontScale="90000"/>
          </a:bodyPr>
          <a:lstStyle/>
          <a:p>
            <a:r>
              <a:rPr lang="en-GB" dirty="0" smtClean="0"/>
              <a:t>What is Cloud Computing?</a:t>
            </a:r>
          </a:p>
        </p:txBody>
      </p:sp>
      <p:sp>
        <p:nvSpPr>
          <p:cNvPr id="5123" name="Content Placeholder 2"/>
          <p:cNvSpPr>
            <a:spLocks noGrp="1"/>
          </p:cNvSpPr>
          <p:nvPr>
            <p:ph idx="1"/>
          </p:nvPr>
        </p:nvSpPr>
        <p:spPr/>
        <p:txBody>
          <a:bodyPr rtlCol="0">
            <a:normAutofit fontScale="92500"/>
          </a:bodyPr>
          <a:lstStyle/>
          <a:p>
            <a:pPr marL="319974" indent="-319974">
              <a:buFont typeface="Wingdings"/>
              <a:buChar char=""/>
              <a:defRPr/>
            </a:pPr>
            <a:r>
              <a:rPr lang="en-US" sz="2400" b="1" dirty="0"/>
              <a:t>Cloud Computing </a:t>
            </a:r>
            <a:r>
              <a:rPr lang="en-US" sz="2400" dirty="0"/>
              <a:t>is a general term used to describe a new class of network based computing that takes place over the Internet, </a:t>
            </a:r>
          </a:p>
          <a:p>
            <a:pPr marL="639946" lvl="1" indent="-274263">
              <a:buFont typeface="Wingdings 2"/>
              <a:buChar char=""/>
              <a:defRPr/>
            </a:pPr>
            <a:r>
              <a:rPr lang="en-US" sz="2400" dirty="0"/>
              <a:t>basically a step on from Utility Computing</a:t>
            </a:r>
          </a:p>
          <a:p>
            <a:pPr marL="639946" lvl="1" indent="-274263">
              <a:buFont typeface="Wingdings 2"/>
              <a:buChar char=""/>
              <a:defRPr/>
            </a:pPr>
            <a:r>
              <a:rPr lang="en-US" sz="2400" dirty="0"/>
              <a:t>a collection/group of integrated and networked hardware, software and Internet infrastructure (called a platform).</a:t>
            </a:r>
          </a:p>
          <a:p>
            <a:pPr marL="639946" lvl="1" indent="-274263">
              <a:buFont typeface="Wingdings 2"/>
              <a:buChar char=""/>
              <a:defRPr/>
            </a:pPr>
            <a:r>
              <a:rPr lang="en-US" sz="2400" dirty="0"/>
              <a:t>Using the Internet for communication and transport provides hardware, software and networking services to clients</a:t>
            </a:r>
          </a:p>
          <a:p>
            <a:pPr marL="319974" indent="-319974">
              <a:buFont typeface="Wingdings"/>
              <a:buChar char=""/>
              <a:defRPr/>
            </a:pPr>
            <a:r>
              <a:rPr lang="en-US" sz="2400" dirty="0"/>
              <a:t>These platforms hide the complexity and details of the underlying infrastructure from users and applications by providing very simple graphical interface or API (Applications Programming Interface).</a:t>
            </a:r>
          </a:p>
        </p:txBody>
      </p:sp>
      <p:sp>
        <p:nvSpPr>
          <p:cNvPr id="6148" name="Slide Number Placeholder 7"/>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38C19E95-5956-49E9-B08B-D3462DC5F7BB}" type="slidenum">
              <a:rPr lang="en-GB"/>
              <a:pPr>
                <a:defRPr/>
              </a:pPr>
              <a:t>3</a:t>
            </a:fld>
            <a:endParaRPr lang="en-GB"/>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123">
                                            <p:txEl>
                                              <p:pRg st="1" end="1"/>
                                            </p:txEl>
                                          </p:spTgt>
                                        </p:tgtEl>
                                        <p:attrNameLst>
                                          <p:attrName>style.visibility</p:attrName>
                                        </p:attrNameLst>
                                      </p:cBhvr>
                                      <p:to>
                                        <p:strVal val="visible"/>
                                      </p:to>
                                    </p:set>
                                    <p:animEffect transition="in" filter="randombar(horizontal)">
                                      <p:cBhvr>
                                        <p:cTn id="7" dur="500"/>
                                        <p:tgtEl>
                                          <p:spTgt spid="512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5123">
                                            <p:txEl>
                                              <p:pRg st="2" end="2"/>
                                            </p:txEl>
                                          </p:spTgt>
                                        </p:tgtEl>
                                        <p:attrNameLst>
                                          <p:attrName>style.visibility</p:attrName>
                                        </p:attrNameLst>
                                      </p:cBhvr>
                                      <p:to>
                                        <p:strVal val="visible"/>
                                      </p:to>
                                    </p:set>
                                    <p:animEffect transition="in" filter="randombar(horizontal)">
                                      <p:cBhvr>
                                        <p:cTn id="10" dur="500"/>
                                        <p:tgtEl>
                                          <p:spTgt spid="512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5123">
                                            <p:txEl>
                                              <p:pRg st="3" end="3"/>
                                            </p:txEl>
                                          </p:spTgt>
                                        </p:tgtEl>
                                        <p:attrNameLst>
                                          <p:attrName>style.visibility</p:attrName>
                                        </p:attrNameLst>
                                      </p:cBhvr>
                                      <p:to>
                                        <p:strVal val="visible"/>
                                      </p:to>
                                    </p:set>
                                    <p:animEffect transition="in" filter="randombar(horizontal)">
                                      <p:cBhvr>
                                        <p:cTn id="13" dur="500"/>
                                        <p:tgtEl>
                                          <p:spTgt spid="512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5123">
                                            <p:txEl>
                                              <p:pRg st="4" end="4"/>
                                            </p:txEl>
                                          </p:spTgt>
                                        </p:tgtEl>
                                        <p:attrNameLst>
                                          <p:attrName>style.visibility</p:attrName>
                                        </p:attrNameLst>
                                      </p:cBhvr>
                                      <p:to>
                                        <p:strVal val="visible"/>
                                      </p:to>
                                    </p:set>
                                    <p:animEffect transition="in" filter="randombar(horizontal)">
                                      <p:cBhvr>
                                        <p:cTn id="18" dur="5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6934200" cy="1143000"/>
          </a:xfrm>
        </p:spPr>
        <p:txBody>
          <a:bodyPr/>
          <a:lstStyle/>
          <a:p>
            <a:r>
              <a:rPr lang="en-GB" dirty="0" smtClean="0"/>
              <a:t>What is Cloud Computing?</a:t>
            </a:r>
          </a:p>
        </p:txBody>
      </p:sp>
      <p:sp>
        <p:nvSpPr>
          <p:cNvPr id="11268" name="Content Placeholder 2"/>
          <p:cNvSpPr>
            <a:spLocks noGrp="1"/>
          </p:cNvSpPr>
          <p:nvPr>
            <p:ph idx="1"/>
          </p:nvPr>
        </p:nvSpPr>
        <p:spPr/>
        <p:txBody>
          <a:bodyPr rtlCol="0">
            <a:normAutofit lnSpcReduction="10000"/>
          </a:bodyPr>
          <a:lstStyle/>
          <a:p>
            <a:pPr>
              <a:defRPr/>
            </a:pPr>
            <a:r>
              <a:rPr lang="en-US" dirty="0" smtClean="0"/>
              <a:t>In addition, the platform provides on demand services, that are always on, anywhere, anytime and any place. </a:t>
            </a:r>
          </a:p>
          <a:p>
            <a:pPr>
              <a:defRPr/>
            </a:pPr>
            <a:r>
              <a:rPr lang="en-US" dirty="0" smtClean="0"/>
              <a:t>Pay for use and as needed, elastic</a:t>
            </a:r>
          </a:p>
          <a:p>
            <a:pPr lvl="1">
              <a:defRPr/>
            </a:pPr>
            <a:r>
              <a:rPr lang="en-US" dirty="0" smtClean="0"/>
              <a:t>scale up and down in capacity and functionalities</a:t>
            </a:r>
          </a:p>
          <a:p>
            <a:pPr>
              <a:defRPr/>
            </a:pPr>
            <a:r>
              <a:rPr lang="en-US" dirty="0" smtClean="0"/>
              <a:t>The hardware and software services are available to</a:t>
            </a:r>
          </a:p>
          <a:p>
            <a:pPr lvl="1">
              <a:defRPr/>
            </a:pPr>
            <a:r>
              <a:rPr lang="en-US" dirty="0" smtClean="0"/>
              <a:t>general public, enterprises, corporations and businesses markets</a:t>
            </a:r>
          </a:p>
        </p:txBody>
      </p:sp>
      <p:sp>
        <p:nvSpPr>
          <p:cNvPr id="7172" name="Slide Number Placeholder 4"/>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71BA7D4A-A566-4D22-9489-1B23D7149D12}" type="slidenum">
              <a:rPr lang="en-GB"/>
              <a:pPr>
                <a:defRPr/>
              </a:pPr>
              <a:t>4</a:t>
            </a:fld>
            <a:endParaRPr lang="en-GB"/>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GB" smtClean="0"/>
              <a:t>Cloud Summary</a:t>
            </a:r>
          </a:p>
        </p:txBody>
      </p:sp>
      <p:sp>
        <p:nvSpPr>
          <p:cNvPr id="7171" name="Content Placeholder 2"/>
          <p:cNvSpPr>
            <a:spLocks noGrp="1"/>
          </p:cNvSpPr>
          <p:nvPr>
            <p:ph idx="1"/>
          </p:nvPr>
        </p:nvSpPr>
        <p:spPr/>
        <p:txBody>
          <a:bodyPr rtlCol="0">
            <a:normAutofit lnSpcReduction="10000"/>
          </a:bodyPr>
          <a:lstStyle/>
          <a:p>
            <a:pPr marL="319974" indent="-319974">
              <a:buFont typeface="Wingdings"/>
              <a:buChar char=""/>
              <a:defRPr/>
            </a:pPr>
            <a:r>
              <a:rPr lang="en-GB" sz="2800" dirty="0"/>
              <a:t>Cloud computing is an umbrella term used to refer to Internet based development and services</a:t>
            </a:r>
          </a:p>
          <a:p>
            <a:pPr marL="319974" indent="-319974">
              <a:buFont typeface="Wingdings"/>
              <a:buChar char=""/>
              <a:defRPr/>
            </a:pPr>
            <a:endParaRPr lang="en-GB" sz="2800" dirty="0"/>
          </a:p>
          <a:p>
            <a:pPr marL="319974" indent="-319974">
              <a:buFont typeface="Wingdings"/>
              <a:buChar char=""/>
              <a:defRPr/>
            </a:pPr>
            <a:r>
              <a:rPr lang="en-GB" sz="2800" dirty="0"/>
              <a:t>A number of characteristics define cloud data, applications services and infrastructure:</a:t>
            </a:r>
          </a:p>
          <a:p>
            <a:pPr marL="639946" lvl="1" indent="-274263">
              <a:buFont typeface="Wingdings 2"/>
              <a:buChar char=""/>
              <a:defRPr/>
            </a:pPr>
            <a:r>
              <a:rPr lang="en-GB" sz="2400" b="1" dirty="0"/>
              <a:t>Remotely hosted</a:t>
            </a:r>
            <a:r>
              <a:rPr lang="en-GB" sz="2400" dirty="0"/>
              <a:t>: Services or data are hosted on remote infrastructure. </a:t>
            </a:r>
          </a:p>
          <a:p>
            <a:pPr marL="639946" lvl="1" indent="-274263">
              <a:buFont typeface="Wingdings 2"/>
              <a:buChar char=""/>
              <a:defRPr/>
            </a:pPr>
            <a:r>
              <a:rPr lang="en-GB" sz="2400" b="1" dirty="0"/>
              <a:t>Ubiquitous</a:t>
            </a:r>
            <a:r>
              <a:rPr lang="en-GB" sz="2400" dirty="0"/>
              <a:t>: Services or data are available from anywhere.</a:t>
            </a:r>
          </a:p>
          <a:p>
            <a:pPr marL="639946" lvl="1" indent="-274263">
              <a:buFont typeface="Wingdings 2"/>
              <a:buChar char=""/>
              <a:defRPr/>
            </a:pPr>
            <a:r>
              <a:rPr lang="en-GB" sz="2400" b="1" dirty="0" err="1"/>
              <a:t>Commodified</a:t>
            </a:r>
            <a:r>
              <a:rPr lang="en-GB" sz="2400" dirty="0"/>
              <a:t>: The result is a utility computing model similar to traditional that of traditional utilities, like gas and electricity - you pay for what you would want!</a:t>
            </a:r>
          </a:p>
          <a:p>
            <a:pPr marL="319974" indent="-319974">
              <a:buFont typeface="Wingdings"/>
              <a:buChar char=""/>
              <a:defRPr/>
            </a:pPr>
            <a:endParaRPr lang="en-GB" sz="2800" dirty="0"/>
          </a:p>
        </p:txBody>
      </p:sp>
      <p:sp>
        <p:nvSpPr>
          <p:cNvPr id="8196" name="Slide Number Placeholder 4"/>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6F61B0F3-4041-449F-84D9-602EB14BF117}" type="slidenum">
              <a:rPr lang="en-GB"/>
              <a:pPr>
                <a:defRPr/>
              </a:pPr>
              <a:t>5</a:t>
            </a:fld>
            <a:endParaRPr lang="en-GB"/>
          </a:p>
        </p:txBody>
      </p:sp>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171">
                                            <p:txEl>
                                              <p:pRg st="3" end="3"/>
                                            </p:txEl>
                                          </p:spTgt>
                                        </p:tgtEl>
                                        <p:attrNameLst>
                                          <p:attrName>style.visibility</p:attrName>
                                        </p:attrNameLst>
                                      </p:cBhvr>
                                      <p:to>
                                        <p:strVal val="visible"/>
                                      </p:to>
                                    </p:set>
                                    <p:animEffect transition="in" filter="randombar(horizontal)">
                                      <p:cBhvr>
                                        <p:cTn id="7" dur="500"/>
                                        <p:tgtEl>
                                          <p:spTgt spid="7171">
                                            <p:txEl>
                                              <p:pRg st="3" end="3"/>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7171">
                                            <p:txEl>
                                              <p:pRg st="4" end="4"/>
                                            </p:txEl>
                                          </p:spTgt>
                                        </p:tgtEl>
                                        <p:attrNameLst>
                                          <p:attrName>style.visibility</p:attrName>
                                        </p:attrNameLst>
                                      </p:cBhvr>
                                      <p:to>
                                        <p:strVal val="visible"/>
                                      </p:to>
                                    </p:set>
                                    <p:animEffect transition="in" filter="randombar(horizontal)">
                                      <p:cBhvr>
                                        <p:cTn id="10" dur="500"/>
                                        <p:tgtEl>
                                          <p:spTgt spid="7171">
                                            <p:txEl>
                                              <p:pRg st="4" end="4"/>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7171">
                                            <p:txEl>
                                              <p:pRg st="5" end="5"/>
                                            </p:txEl>
                                          </p:spTgt>
                                        </p:tgtEl>
                                        <p:attrNameLst>
                                          <p:attrName>style.visibility</p:attrName>
                                        </p:attrNameLst>
                                      </p:cBhvr>
                                      <p:to>
                                        <p:strVal val="visible"/>
                                      </p:to>
                                    </p:set>
                                    <p:animEffect transition="in" filter="randombar(horizontal)">
                                      <p:cBhvr>
                                        <p:cTn id="13" dur="500"/>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el 1"/>
          <p:cNvSpPr>
            <a:spLocks noGrp="1"/>
          </p:cNvSpPr>
          <p:nvPr>
            <p:ph type="title"/>
          </p:nvPr>
        </p:nvSpPr>
        <p:spPr/>
        <p:txBody>
          <a:bodyPr/>
          <a:lstStyle/>
          <a:p>
            <a:r>
              <a:rPr lang="en-US" smtClean="0"/>
              <a:t>Cloud Architecture</a:t>
            </a:r>
          </a:p>
        </p:txBody>
      </p:sp>
      <p:sp>
        <p:nvSpPr>
          <p:cNvPr id="9220" name="Slide Number Placeholder 4"/>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60FAC1F1-7E47-4427-B06E-833436D45A65}" type="slidenum">
              <a:rPr lang="en-GB"/>
              <a:pPr>
                <a:defRPr/>
              </a:pPr>
              <a:t>6</a:t>
            </a:fld>
            <a:endParaRPr lang="en-GB"/>
          </a:p>
        </p:txBody>
      </p:sp>
      <p:pic>
        <p:nvPicPr>
          <p:cNvPr id="8196" name="Picture 2"/>
          <p:cNvPicPr>
            <a:picLocks noChangeAspect="1" noChangeArrowheads="1"/>
          </p:cNvPicPr>
          <p:nvPr/>
        </p:nvPicPr>
        <p:blipFill>
          <a:blip r:embed="rId2" cstate="print"/>
          <a:srcRect/>
          <a:stretch>
            <a:fillRect/>
          </a:stretch>
        </p:blipFill>
        <p:spPr bwMode="auto">
          <a:xfrm>
            <a:off x="395290" y="1524000"/>
            <a:ext cx="7983537" cy="4648200"/>
          </a:xfrm>
          <a:prstGeom prst="rect">
            <a:avLst/>
          </a:prstGeom>
          <a:noFill/>
          <a:ln w="9525">
            <a:noFill/>
            <a:miter lim="800000"/>
            <a:headEnd/>
            <a:tailEnd/>
          </a:ln>
        </p:spPr>
      </p:pic>
      <p:pic>
        <p:nvPicPr>
          <p:cNvPr id="5"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loud 4"/>
          <p:cNvSpPr/>
          <p:nvPr/>
        </p:nvSpPr>
        <p:spPr>
          <a:xfrm>
            <a:off x="762000" y="1604963"/>
            <a:ext cx="7315200" cy="4038600"/>
          </a:xfrm>
          <a:prstGeom prst="cloud">
            <a:avLst/>
          </a:prstGeom>
        </p:spPr>
        <p:style>
          <a:lnRef idx="2">
            <a:schemeClr val="accent1"/>
          </a:lnRef>
          <a:fillRef idx="1001">
            <a:schemeClr val="lt2"/>
          </a:fillRef>
          <a:effectRef idx="0">
            <a:schemeClr val="accent1"/>
          </a:effectRef>
          <a:fontRef idx="minor">
            <a:schemeClr val="dk1"/>
          </a:fontRef>
        </p:style>
        <p:txBody>
          <a:bodyPr lIns="91420" tIns="45711" rIns="91420" bIns="45711" anchor="ctr"/>
          <a:lstStyle/>
          <a:p>
            <a:pPr marL="2056974" lvl="4" indent="-228553" algn="ctr">
              <a:defRPr/>
            </a:pPr>
            <a:endParaRPr lang="en-US" sz="1600" b="1" dirty="0">
              <a:solidFill>
                <a:schemeClr val="tx1"/>
              </a:solidFill>
              <a:ea typeface="ＭＳ Ｐゴシック" pitchFamily="34" charset="-128"/>
            </a:endParaRPr>
          </a:p>
        </p:txBody>
      </p:sp>
      <p:sp>
        <p:nvSpPr>
          <p:cNvPr id="9219" name="Title 1"/>
          <p:cNvSpPr>
            <a:spLocks noGrp="1"/>
          </p:cNvSpPr>
          <p:nvPr>
            <p:ph type="title"/>
          </p:nvPr>
        </p:nvSpPr>
        <p:spPr/>
        <p:txBody>
          <a:bodyPr/>
          <a:lstStyle/>
          <a:p>
            <a:r>
              <a:rPr lang="en-US" smtClean="0"/>
              <a:t>What is Cloud Computing</a:t>
            </a:r>
          </a:p>
        </p:txBody>
      </p:sp>
      <p:sp>
        <p:nvSpPr>
          <p:cNvPr id="4" name="Content Placeholder 3"/>
          <p:cNvSpPr>
            <a:spLocks noGrp="1"/>
          </p:cNvSpPr>
          <p:nvPr>
            <p:ph idx="1"/>
          </p:nvPr>
        </p:nvSpPr>
        <p:spPr>
          <a:xfrm>
            <a:off x="457200" y="1600200"/>
            <a:ext cx="8229600" cy="4953000"/>
          </a:xfrm>
        </p:spPr>
        <p:txBody>
          <a:bodyPr rtlCol="0">
            <a:normAutofit fontScale="92500" lnSpcReduction="10000"/>
          </a:bodyPr>
          <a:lstStyle/>
          <a:p>
            <a:pPr marL="342811" indent="-342811">
              <a:buFont typeface="Wingdings"/>
              <a:buChar char=""/>
              <a:defRPr/>
            </a:pPr>
            <a:endParaRPr lang="en-US" dirty="0" smtClean="0"/>
          </a:p>
          <a:p>
            <a:pPr marL="342811" indent="-342811">
              <a:buFont typeface="Wingdings"/>
              <a:buChar char=""/>
              <a:defRPr/>
            </a:pPr>
            <a:endParaRPr lang="en-US" dirty="0"/>
          </a:p>
          <a:p>
            <a:pPr marL="342811" indent="-342811">
              <a:buFont typeface="Wingdings"/>
              <a:buChar char=""/>
              <a:defRPr/>
            </a:pPr>
            <a:endParaRPr lang="en-US" dirty="0" smtClean="0"/>
          </a:p>
          <a:p>
            <a:pPr marL="342811" indent="-342811">
              <a:buFont typeface="Wingdings"/>
              <a:buChar char=""/>
              <a:defRPr/>
            </a:pPr>
            <a:endParaRPr lang="en-US" dirty="0" smtClean="0"/>
          </a:p>
          <a:p>
            <a:pPr marL="342811" indent="-342811">
              <a:buFont typeface="Wingdings"/>
              <a:buChar char=""/>
              <a:defRPr/>
            </a:pPr>
            <a:endParaRPr lang="en-US" dirty="0" smtClean="0"/>
          </a:p>
          <a:p>
            <a:pPr marL="0" indent="0">
              <a:buNone/>
              <a:defRPr/>
            </a:pPr>
            <a:endParaRPr lang="en-US" dirty="0"/>
          </a:p>
          <a:p>
            <a:pPr marL="342811" indent="-342811">
              <a:buFont typeface="Wingdings"/>
              <a:buChar char=""/>
              <a:defRPr/>
            </a:pPr>
            <a:endParaRPr lang="en-US" sz="2800" dirty="0"/>
          </a:p>
          <a:p>
            <a:pPr marL="342811" indent="-342811">
              <a:buFont typeface="Wingdings"/>
              <a:buChar char=""/>
              <a:defRPr/>
            </a:pPr>
            <a:endParaRPr lang="en-US" sz="2800" dirty="0"/>
          </a:p>
          <a:p>
            <a:pPr marL="342811" indent="-342811">
              <a:buFont typeface="Wingdings"/>
              <a:buChar char=""/>
              <a:defRPr/>
            </a:pPr>
            <a:r>
              <a:rPr lang="en-US" sz="1900" dirty="0"/>
              <a:t>Shared pool of configurable computing resources</a:t>
            </a:r>
          </a:p>
          <a:p>
            <a:pPr marL="342811" indent="-342811">
              <a:buFont typeface="Wingdings"/>
              <a:buChar char=""/>
              <a:defRPr/>
            </a:pPr>
            <a:r>
              <a:rPr lang="en-US" sz="1900" dirty="0"/>
              <a:t>On-demand network access</a:t>
            </a:r>
          </a:p>
          <a:p>
            <a:pPr marL="342811" indent="-342811">
              <a:buFont typeface="Wingdings"/>
              <a:buChar char=""/>
              <a:defRPr/>
            </a:pPr>
            <a:r>
              <a:rPr lang="en-US" sz="1900" dirty="0"/>
              <a:t>Provisioned by the Service Provider</a:t>
            </a:r>
            <a:endParaRPr lang="en-US" sz="2200" dirty="0"/>
          </a:p>
        </p:txBody>
      </p:sp>
      <p:sp>
        <p:nvSpPr>
          <p:cNvPr id="10244" name="Slide Number Placeholder 6"/>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EA27DA92-1A53-4CC8-860D-DE6C15BA880D}" type="slidenum">
              <a:rPr lang="en-US"/>
              <a:pPr>
                <a:defRPr/>
              </a:pPr>
              <a:t>7</a:t>
            </a:fld>
            <a:endParaRPr lang="en-US"/>
          </a:p>
        </p:txBody>
      </p:sp>
      <p:pic>
        <p:nvPicPr>
          <p:cNvPr id="1043" name="Picture 19" descr="C:\Documents and Settings\hemaj\Local Settings\Temporary Internet Files\Content.IE5\94AVCMI7\MC900016667[1].wmf"/>
          <p:cNvPicPr>
            <a:picLocks noChangeAspect="1" noChangeArrowheads="1"/>
          </p:cNvPicPr>
          <p:nvPr/>
        </p:nvPicPr>
        <p:blipFill>
          <a:blip r:embed="rId3" cstate="print"/>
          <a:srcRect/>
          <a:stretch>
            <a:fillRect/>
          </a:stretch>
        </p:blipFill>
        <p:spPr bwMode="auto">
          <a:xfrm>
            <a:off x="5715000" y="1676402"/>
            <a:ext cx="1441450" cy="1516063"/>
          </a:xfrm>
          <a:prstGeom prst="rect">
            <a:avLst/>
          </a:prstGeom>
          <a:noFill/>
          <a:ln w="9525">
            <a:noFill/>
            <a:miter lim="800000"/>
            <a:headEnd/>
            <a:tailEnd/>
          </a:ln>
        </p:spPr>
      </p:pic>
      <p:sp>
        <p:nvSpPr>
          <p:cNvPr id="25" name="TextBox 24"/>
          <p:cNvSpPr txBox="1"/>
          <p:nvPr/>
        </p:nvSpPr>
        <p:spPr>
          <a:xfrm>
            <a:off x="5257800" y="3200401"/>
            <a:ext cx="2438400" cy="594908"/>
          </a:xfrm>
          <a:prstGeom prst="rect">
            <a:avLst/>
          </a:prstGeom>
          <a:noFill/>
        </p:spPr>
        <p:txBody>
          <a:bodyPr lIns="91420" tIns="45711" rIns="91420" bIns="45711">
            <a:spAutoFit/>
          </a:bodyPr>
          <a:lstStyle/>
          <a:p>
            <a:pPr>
              <a:defRPr/>
            </a:pPr>
            <a:r>
              <a:rPr lang="en-US" sz="1600" b="1" cap="all" dirty="0">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rPr>
              <a:t>Computer Network</a:t>
            </a:r>
          </a:p>
        </p:txBody>
      </p:sp>
      <p:pic>
        <p:nvPicPr>
          <p:cNvPr id="1047" name="Picture 23" descr="C:\Documents and Settings\hemaj\Local Settings\Temporary Internet Files\Content.IE5\QAMRBPPQ\MC900434845[1].png"/>
          <p:cNvPicPr>
            <a:picLocks noChangeAspect="1" noChangeArrowheads="1"/>
          </p:cNvPicPr>
          <p:nvPr/>
        </p:nvPicPr>
        <p:blipFill>
          <a:blip r:embed="rId4" cstate="print"/>
          <a:srcRect/>
          <a:stretch>
            <a:fillRect/>
          </a:stretch>
        </p:blipFill>
        <p:spPr bwMode="auto">
          <a:xfrm>
            <a:off x="1752601" y="2286002"/>
            <a:ext cx="1714500" cy="1714500"/>
          </a:xfrm>
          <a:prstGeom prst="rect">
            <a:avLst/>
          </a:prstGeom>
          <a:noFill/>
          <a:ln w="9525">
            <a:noFill/>
            <a:miter lim="800000"/>
            <a:headEnd/>
            <a:tailEnd/>
          </a:ln>
        </p:spPr>
      </p:pic>
      <p:pic>
        <p:nvPicPr>
          <p:cNvPr id="1048" name="Picture 24" descr="C:\Documents and Settings\hemaj\Local Settings\Temporary Internet Files\Content.IE5\6LL7HR2V\MC900197438[1].wmf"/>
          <p:cNvPicPr>
            <a:picLocks noChangeAspect="1" noChangeArrowheads="1"/>
          </p:cNvPicPr>
          <p:nvPr/>
        </p:nvPicPr>
        <p:blipFill>
          <a:blip r:embed="rId5" cstate="print"/>
          <a:srcRect/>
          <a:stretch>
            <a:fillRect/>
          </a:stretch>
        </p:blipFill>
        <p:spPr bwMode="auto">
          <a:xfrm>
            <a:off x="3733800" y="2895602"/>
            <a:ext cx="1447800" cy="1676400"/>
          </a:xfrm>
          <a:prstGeom prst="rect">
            <a:avLst/>
          </a:prstGeom>
          <a:noFill/>
          <a:ln w="9525">
            <a:noFill/>
            <a:miter lim="800000"/>
            <a:headEnd/>
            <a:tailEnd/>
          </a:ln>
        </p:spPr>
      </p:pic>
      <p:sp>
        <p:nvSpPr>
          <p:cNvPr id="33" name="TextBox 32"/>
          <p:cNvSpPr txBox="1"/>
          <p:nvPr/>
        </p:nvSpPr>
        <p:spPr>
          <a:xfrm>
            <a:off x="1447800" y="3886200"/>
            <a:ext cx="2362200" cy="594908"/>
          </a:xfrm>
          <a:prstGeom prst="rect">
            <a:avLst/>
          </a:prstGeom>
          <a:noFill/>
        </p:spPr>
        <p:txBody>
          <a:bodyPr lIns="91420" tIns="45711" rIns="91420" bIns="45711">
            <a:spAutoFit/>
          </a:bodyPr>
          <a:lstStyle/>
          <a:p>
            <a:pPr>
              <a:defRPr/>
            </a:pPr>
            <a:r>
              <a:rPr lang="en-US" sz="1600" b="1" cap="all" dirty="0">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rPr>
              <a:t>Storage (Database)</a:t>
            </a:r>
          </a:p>
        </p:txBody>
      </p:sp>
      <p:sp>
        <p:nvSpPr>
          <p:cNvPr id="34" name="TextBox 33"/>
          <p:cNvSpPr txBox="1"/>
          <p:nvPr/>
        </p:nvSpPr>
        <p:spPr>
          <a:xfrm>
            <a:off x="3962400" y="4495800"/>
            <a:ext cx="1143000" cy="343620"/>
          </a:xfrm>
          <a:prstGeom prst="rect">
            <a:avLst/>
          </a:prstGeom>
          <a:noFill/>
        </p:spPr>
        <p:txBody>
          <a:bodyPr lIns="91420" tIns="45711" rIns="91420" bIns="45711">
            <a:spAutoFit/>
          </a:bodyPr>
          <a:lstStyle/>
          <a:p>
            <a:pPr>
              <a:defRPr/>
            </a:pPr>
            <a:r>
              <a:rPr lang="en-US" sz="1600" b="1" cap="all" dirty="0" err="1">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rPr>
              <a:t>SERvers</a:t>
            </a:r>
            <a:endParaRPr lang="en-US" sz="1600" b="1" cap="all" dirty="0">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endParaRPr>
          </a:p>
        </p:txBody>
      </p:sp>
      <p:pic>
        <p:nvPicPr>
          <p:cNvPr id="1075" name="Picture 51" descr="C:\Documents and Settings\hemaj\Local Settings\Temporary Internet Files\Content.IE5\6LL7HR2V\MC900149562[1].wmf"/>
          <p:cNvPicPr>
            <a:picLocks noChangeAspect="1" noChangeArrowheads="1"/>
          </p:cNvPicPr>
          <p:nvPr/>
        </p:nvPicPr>
        <p:blipFill>
          <a:blip r:embed="rId6" cstate="print"/>
          <a:srcRect/>
          <a:stretch>
            <a:fillRect/>
          </a:stretch>
        </p:blipFill>
        <p:spPr bwMode="auto">
          <a:xfrm>
            <a:off x="3657600" y="1600200"/>
            <a:ext cx="1314450" cy="1149350"/>
          </a:xfrm>
          <a:prstGeom prst="rect">
            <a:avLst/>
          </a:prstGeom>
          <a:noFill/>
          <a:ln w="9525">
            <a:noFill/>
            <a:miter lim="800000"/>
            <a:headEnd/>
            <a:tailEnd/>
          </a:ln>
        </p:spPr>
      </p:pic>
      <p:sp>
        <p:nvSpPr>
          <p:cNvPr id="60" name="TextBox 59"/>
          <p:cNvSpPr txBox="1"/>
          <p:nvPr/>
        </p:nvSpPr>
        <p:spPr>
          <a:xfrm>
            <a:off x="2133600" y="1676400"/>
            <a:ext cx="1143000" cy="594908"/>
          </a:xfrm>
          <a:prstGeom prst="rect">
            <a:avLst/>
          </a:prstGeom>
          <a:noFill/>
        </p:spPr>
        <p:txBody>
          <a:bodyPr lIns="91420" tIns="45711" rIns="91420" bIns="45711">
            <a:spAutoFit/>
          </a:bodyPr>
          <a:lstStyle/>
          <a:p>
            <a:pPr>
              <a:defRPr/>
            </a:pPr>
            <a:r>
              <a:rPr lang="en-US" sz="1600" b="1" cap="all" dirty="0">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rPr>
              <a:t>Services</a:t>
            </a:r>
          </a:p>
        </p:txBody>
      </p:sp>
      <p:sp>
        <p:nvSpPr>
          <p:cNvPr id="64" name="TextBox 63"/>
          <p:cNvSpPr txBox="1"/>
          <p:nvPr/>
        </p:nvSpPr>
        <p:spPr>
          <a:xfrm>
            <a:off x="3429000" y="1219200"/>
            <a:ext cx="2057400" cy="343620"/>
          </a:xfrm>
          <a:prstGeom prst="rect">
            <a:avLst/>
          </a:prstGeom>
          <a:noFill/>
        </p:spPr>
        <p:txBody>
          <a:bodyPr wrap="square" lIns="91420" tIns="45711" rIns="91420" bIns="45711">
            <a:spAutoFit/>
          </a:bodyPr>
          <a:lstStyle/>
          <a:p>
            <a:pPr>
              <a:defRPr/>
            </a:pPr>
            <a:r>
              <a:rPr lang="en-US" sz="1600" b="1" cap="all" dirty="0">
                <a:ln w="9000" cmpd="sng">
                  <a:solidFill>
                    <a:schemeClr val="accent4">
                      <a:shade val="50000"/>
                      <a:satMod val="120000"/>
                    </a:schemeClr>
                  </a:solidFill>
                  <a:prstDash val="solid"/>
                </a:ln>
                <a:solidFill>
                  <a:sysClr val="windowText" lastClr="000000"/>
                </a:solidFill>
                <a:effectLst>
                  <a:reflection blurRad="12700" stA="28000" endPos="45000" dist="1000" dir="5400000" sy="-100000" algn="bl" rotWithShape="0"/>
                </a:effectLst>
                <a:latin typeface="Comic Sans MS" pitchFamily="-97" charset="0"/>
                <a:ea typeface="ＭＳ Ｐゴシック" pitchFamily="-97" charset="-128"/>
              </a:rPr>
              <a:t>Applications</a:t>
            </a:r>
          </a:p>
        </p:txBody>
      </p:sp>
      <p:sp>
        <p:nvSpPr>
          <p:cNvPr id="9231" name="TextBox 64"/>
          <p:cNvSpPr txBox="1">
            <a:spLocks noChangeArrowheads="1"/>
          </p:cNvSpPr>
          <p:nvPr/>
        </p:nvSpPr>
        <p:spPr bwMode="auto">
          <a:xfrm>
            <a:off x="838200" y="5181601"/>
            <a:ext cx="7620000" cy="343620"/>
          </a:xfrm>
          <a:prstGeom prst="rect">
            <a:avLst/>
          </a:prstGeom>
          <a:noFill/>
          <a:ln w="9525">
            <a:noFill/>
            <a:miter lim="800000"/>
            <a:headEnd/>
            <a:tailEnd/>
          </a:ln>
        </p:spPr>
        <p:txBody>
          <a:bodyPr lIns="91420" tIns="45711" rIns="91420" bIns="45711">
            <a:spAutoFit/>
          </a:bodyPr>
          <a:lstStyle/>
          <a:p>
            <a:endParaRPr lang="en-US" sz="1600" dirty="0"/>
          </a:p>
        </p:txBody>
      </p:sp>
      <p:cxnSp>
        <p:nvCxnSpPr>
          <p:cNvPr id="18" name="Straight Connector 17"/>
          <p:cNvCxnSpPr>
            <a:stCxn id="0" idx="3"/>
          </p:cNvCxnSpPr>
          <p:nvPr/>
        </p:nvCxnSpPr>
        <p:spPr>
          <a:xfrm flipV="1">
            <a:off x="5181600" y="2590800"/>
            <a:ext cx="609600" cy="11430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0" idx="3"/>
          </p:cNvCxnSpPr>
          <p:nvPr/>
        </p:nvCxnSpPr>
        <p:spPr>
          <a:xfrm rot="10800000">
            <a:off x="4972050" y="2174877"/>
            <a:ext cx="819150" cy="415925"/>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2" name="Straight Connector 21"/>
          <p:cNvCxnSpPr>
            <a:endCxn id="60" idx="2"/>
          </p:cNvCxnSpPr>
          <p:nvPr/>
        </p:nvCxnSpPr>
        <p:spPr>
          <a:xfrm flipV="1">
            <a:off x="2438400" y="2271309"/>
            <a:ext cx="266700" cy="90892"/>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0800000">
            <a:off x="2971800" y="3200400"/>
            <a:ext cx="762000" cy="68580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10800000" flipV="1">
            <a:off x="2667000" y="1905002"/>
            <a:ext cx="990600" cy="1524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9237" name="TextBox 7"/>
          <p:cNvSpPr txBox="1">
            <a:spLocks noChangeArrowheads="1"/>
          </p:cNvSpPr>
          <p:nvPr/>
        </p:nvSpPr>
        <p:spPr bwMode="auto">
          <a:xfrm>
            <a:off x="457200" y="6400800"/>
            <a:ext cx="5708650" cy="230814"/>
          </a:xfrm>
          <a:prstGeom prst="rect">
            <a:avLst/>
          </a:prstGeom>
          <a:noFill/>
          <a:ln w="9525">
            <a:noFill/>
            <a:miter lim="800000"/>
            <a:headEnd/>
            <a:tailEnd/>
          </a:ln>
        </p:spPr>
        <p:txBody>
          <a:bodyPr lIns="91420" tIns="45711" rIns="91420" bIns="45711">
            <a:spAutoFit/>
          </a:bodyPr>
          <a:lstStyle/>
          <a:p>
            <a:pPr algn="ctr"/>
            <a:r>
              <a:rPr lang="en-US" sz="900" dirty="0">
                <a:solidFill>
                  <a:schemeClr val="bg1"/>
                </a:solidFill>
              </a:rPr>
              <a:t>Adopted from: Effectively and Securely Using the Cloud Computing Paradigm by peter </a:t>
            </a:r>
            <a:r>
              <a:rPr lang="en-US" sz="900" dirty="0" err="1">
                <a:solidFill>
                  <a:schemeClr val="bg1"/>
                </a:solidFill>
              </a:rPr>
              <a:t>Mell</a:t>
            </a:r>
            <a:r>
              <a:rPr lang="en-US" sz="900" dirty="0">
                <a:solidFill>
                  <a:schemeClr val="bg1"/>
                </a:solidFill>
              </a:rPr>
              <a:t>, Tim </a:t>
            </a:r>
            <a:r>
              <a:rPr lang="en-US" sz="900" dirty="0" err="1">
                <a:solidFill>
                  <a:schemeClr val="bg1"/>
                </a:solidFill>
              </a:rPr>
              <a:t>Grance</a:t>
            </a:r>
            <a:endParaRPr lang="en-US" sz="900" dirty="0">
              <a:solidFill>
                <a:schemeClr val="bg1"/>
              </a:solidFill>
            </a:endParaRPr>
          </a:p>
        </p:txBody>
      </p:sp>
      <p:pic>
        <p:nvPicPr>
          <p:cNvPr id="23"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24" name="Rectangle 23">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500"/>
                                        <p:tgtEl>
                                          <p:spTgt spid="5"/>
                                        </p:tgtEl>
                                      </p:cBhvr>
                                    </p:animEffect>
                                  </p:childTnLst>
                                </p:cTn>
                              </p:par>
                              <p:par>
                                <p:cTn id="8" presetID="6" presetClass="entr" presetSubtype="16" fill="hold" nodeType="withEffect">
                                  <p:stCondLst>
                                    <p:cond delay="0"/>
                                  </p:stCondLst>
                                  <p:childTnLst>
                                    <p:set>
                                      <p:cBhvr>
                                        <p:cTn id="9" dur="1" fill="hold">
                                          <p:stCondLst>
                                            <p:cond delay="0"/>
                                          </p:stCondLst>
                                        </p:cTn>
                                        <p:tgtEl>
                                          <p:spTgt spid="1043"/>
                                        </p:tgtEl>
                                        <p:attrNameLst>
                                          <p:attrName>style.visibility</p:attrName>
                                        </p:attrNameLst>
                                      </p:cBhvr>
                                      <p:to>
                                        <p:strVal val="visible"/>
                                      </p:to>
                                    </p:set>
                                    <p:animEffect transition="in" filter="circle(in)">
                                      <p:cBhvr>
                                        <p:cTn id="10" dur="500"/>
                                        <p:tgtEl>
                                          <p:spTgt spid="1043"/>
                                        </p:tgtEl>
                                      </p:cBhvr>
                                    </p:animEffect>
                                  </p:childTnLst>
                                </p:cTn>
                              </p:par>
                              <p:par>
                                <p:cTn id="11" presetID="6" presetClass="entr" presetSubtype="16"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circle(in)">
                                      <p:cBhvr>
                                        <p:cTn id="13" dur="500"/>
                                        <p:tgtEl>
                                          <p:spTgt spid="2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nodeType="clickEffect">
                                  <p:stCondLst>
                                    <p:cond delay="0"/>
                                  </p:stCondLst>
                                  <p:childTnLst>
                                    <p:set>
                                      <p:cBhvr>
                                        <p:cTn id="17" dur="1" fill="hold">
                                          <p:stCondLst>
                                            <p:cond delay="0"/>
                                          </p:stCondLst>
                                        </p:cTn>
                                        <p:tgtEl>
                                          <p:spTgt spid="1048"/>
                                        </p:tgtEl>
                                        <p:attrNameLst>
                                          <p:attrName>style.visibility</p:attrName>
                                        </p:attrNameLst>
                                      </p:cBhvr>
                                      <p:to>
                                        <p:strVal val="visible"/>
                                      </p:to>
                                    </p:set>
                                    <p:animEffect transition="in" filter="circle(in)">
                                      <p:cBhvr>
                                        <p:cTn id="18" dur="500"/>
                                        <p:tgtEl>
                                          <p:spTgt spid="1048"/>
                                        </p:tgtEl>
                                      </p:cBhvr>
                                    </p:animEffect>
                                  </p:childTnLst>
                                </p:cTn>
                              </p:par>
                              <p:par>
                                <p:cTn id="19" presetID="6" presetClass="entr" presetSubtype="16"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circle(in)">
                                      <p:cBhvr>
                                        <p:cTn id="21" dur="500"/>
                                        <p:tgtEl>
                                          <p:spTgt spid="34"/>
                                        </p:tgtEl>
                                      </p:cBhvr>
                                    </p:animEffect>
                                  </p:childTnLst>
                                </p:cTn>
                              </p:par>
                              <p:par>
                                <p:cTn id="22" presetID="6" presetClass="entr" presetSubtype="16" fill="hold"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circle(in)">
                                      <p:cBhvr>
                                        <p:cTn id="24" dur="500"/>
                                        <p:tgtEl>
                                          <p:spTgt spid="18"/>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1047"/>
                                        </p:tgtEl>
                                        <p:attrNameLst>
                                          <p:attrName>style.visibility</p:attrName>
                                        </p:attrNameLst>
                                      </p:cBhvr>
                                      <p:to>
                                        <p:strVal val="visible"/>
                                      </p:to>
                                    </p:set>
                                    <p:animEffect transition="in" filter="circle(in)">
                                      <p:cBhvr>
                                        <p:cTn id="29" dur="500"/>
                                        <p:tgtEl>
                                          <p:spTgt spid="1047"/>
                                        </p:tgtEl>
                                      </p:cBhvr>
                                    </p:animEffect>
                                  </p:childTnLst>
                                </p:cTn>
                              </p:par>
                              <p:par>
                                <p:cTn id="30" presetID="6" presetClass="entr" presetSubtype="16" fill="hold" nodeType="withEffect">
                                  <p:stCondLst>
                                    <p:cond delay="0"/>
                                  </p:stCondLst>
                                  <p:childTnLst>
                                    <p:set>
                                      <p:cBhvr>
                                        <p:cTn id="31" dur="1" fill="hold">
                                          <p:stCondLst>
                                            <p:cond delay="0"/>
                                          </p:stCondLst>
                                        </p:cTn>
                                        <p:tgtEl>
                                          <p:spTgt spid="33"/>
                                        </p:tgtEl>
                                        <p:attrNameLst>
                                          <p:attrName>style.visibility</p:attrName>
                                        </p:attrNameLst>
                                      </p:cBhvr>
                                      <p:to>
                                        <p:strVal val="visible"/>
                                      </p:to>
                                    </p:set>
                                    <p:animEffect transition="in" filter="circle(in)">
                                      <p:cBhvr>
                                        <p:cTn id="32" dur="500"/>
                                        <p:tgtEl>
                                          <p:spTgt spid="33"/>
                                        </p:tgtEl>
                                      </p:cBhvr>
                                    </p:animEffect>
                                  </p:childTnLst>
                                </p:cTn>
                              </p:par>
                              <p:par>
                                <p:cTn id="33" presetID="6" presetClass="entr" presetSubtype="16" fill="hold"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circle(in)">
                                      <p:cBhvr>
                                        <p:cTn id="35" dur="500"/>
                                        <p:tgtEl>
                                          <p:spTgt spid="29"/>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1075"/>
                                        </p:tgtEl>
                                        <p:attrNameLst>
                                          <p:attrName>style.visibility</p:attrName>
                                        </p:attrNameLst>
                                      </p:cBhvr>
                                      <p:to>
                                        <p:strVal val="visible"/>
                                      </p:to>
                                    </p:set>
                                    <p:animEffect transition="in" filter="circle(in)">
                                      <p:cBhvr>
                                        <p:cTn id="40" dur="500"/>
                                        <p:tgtEl>
                                          <p:spTgt spid="1075"/>
                                        </p:tgtEl>
                                      </p:cBhvr>
                                    </p:animEffect>
                                  </p:childTnLst>
                                </p:cTn>
                              </p:par>
                              <p:par>
                                <p:cTn id="41" presetID="6" presetClass="entr" presetSubtype="16" fill="hold" nodeType="withEffect">
                                  <p:stCondLst>
                                    <p:cond delay="0"/>
                                  </p:stCondLst>
                                  <p:childTnLst>
                                    <p:set>
                                      <p:cBhvr>
                                        <p:cTn id="42" dur="1" fill="hold">
                                          <p:stCondLst>
                                            <p:cond delay="0"/>
                                          </p:stCondLst>
                                        </p:cTn>
                                        <p:tgtEl>
                                          <p:spTgt spid="64"/>
                                        </p:tgtEl>
                                        <p:attrNameLst>
                                          <p:attrName>style.visibility</p:attrName>
                                        </p:attrNameLst>
                                      </p:cBhvr>
                                      <p:to>
                                        <p:strVal val="visible"/>
                                      </p:to>
                                    </p:set>
                                    <p:animEffect transition="in" filter="circle(in)">
                                      <p:cBhvr>
                                        <p:cTn id="43" dur="500"/>
                                        <p:tgtEl>
                                          <p:spTgt spid="64"/>
                                        </p:tgtEl>
                                      </p:cBhvr>
                                    </p:animEffect>
                                  </p:childTnLst>
                                </p:cTn>
                              </p:par>
                              <p:par>
                                <p:cTn id="44" presetID="6" presetClass="entr" presetSubtype="16" fill="hold"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circle(in)">
                                      <p:cBhvr>
                                        <p:cTn id="46" dur="500"/>
                                        <p:tgtEl>
                                          <p:spTgt spid="20"/>
                                        </p:tgtEl>
                                      </p:cBhvr>
                                    </p:animEffect>
                                  </p:childTnLst>
                                </p:cTn>
                              </p:par>
                            </p:childTnLst>
                          </p:cTn>
                        </p:par>
                      </p:childTnLst>
                    </p:cTn>
                  </p:par>
                  <p:par>
                    <p:cTn id="47" fill="hold">
                      <p:stCondLst>
                        <p:cond delay="indefinite"/>
                      </p:stCondLst>
                      <p:childTnLst>
                        <p:par>
                          <p:cTn id="48" fill="hold">
                            <p:stCondLst>
                              <p:cond delay="0"/>
                            </p:stCondLst>
                            <p:childTnLst>
                              <p:par>
                                <p:cTn id="49" presetID="6" presetClass="entr" presetSubtype="16" fill="hold" nodeType="clickEffect">
                                  <p:stCondLst>
                                    <p:cond delay="0"/>
                                  </p:stCondLst>
                                  <p:childTnLst>
                                    <p:set>
                                      <p:cBhvr>
                                        <p:cTn id="50" dur="1" fill="hold">
                                          <p:stCondLst>
                                            <p:cond delay="0"/>
                                          </p:stCondLst>
                                        </p:cTn>
                                        <p:tgtEl>
                                          <p:spTgt spid="60"/>
                                        </p:tgtEl>
                                        <p:attrNameLst>
                                          <p:attrName>style.visibility</p:attrName>
                                        </p:attrNameLst>
                                      </p:cBhvr>
                                      <p:to>
                                        <p:strVal val="visible"/>
                                      </p:to>
                                    </p:set>
                                    <p:animEffect transition="in" filter="circle(in)">
                                      <p:cBhvr>
                                        <p:cTn id="51" dur="500"/>
                                        <p:tgtEl>
                                          <p:spTgt spid="60"/>
                                        </p:tgtEl>
                                      </p:cBhvr>
                                    </p:animEffect>
                                  </p:childTnLst>
                                </p:cTn>
                              </p:par>
                              <p:par>
                                <p:cTn id="52" presetID="6" presetClass="entr" presetSubtype="16" fill="hold" nodeType="withEffect">
                                  <p:stCondLst>
                                    <p:cond delay="0"/>
                                  </p:stCondLst>
                                  <p:childTnLst>
                                    <p:set>
                                      <p:cBhvr>
                                        <p:cTn id="53" dur="1" fill="hold">
                                          <p:stCondLst>
                                            <p:cond delay="0"/>
                                          </p:stCondLst>
                                        </p:cTn>
                                        <p:tgtEl>
                                          <p:spTgt spid="22"/>
                                        </p:tgtEl>
                                        <p:attrNameLst>
                                          <p:attrName>style.visibility</p:attrName>
                                        </p:attrNameLst>
                                      </p:cBhvr>
                                      <p:to>
                                        <p:strVal val="visible"/>
                                      </p:to>
                                    </p:set>
                                    <p:animEffect transition="in" filter="circle(in)">
                                      <p:cBhvr>
                                        <p:cTn id="54" dur="500"/>
                                        <p:tgtEl>
                                          <p:spTgt spid="22"/>
                                        </p:tgtEl>
                                      </p:cBhvr>
                                    </p:animEffect>
                                  </p:childTnLst>
                                </p:cTn>
                              </p:par>
                              <p:par>
                                <p:cTn id="55" presetID="6" presetClass="entr" presetSubtype="16" fill="hold" nodeType="withEffect">
                                  <p:stCondLst>
                                    <p:cond delay="0"/>
                                  </p:stCondLst>
                                  <p:childTnLst>
                                    <p:set>
                                      <p:cBhvr>
                                        <p:cTn id="56" dur="1" fill="hold">
                                          <p:stCondLst>
                                            <p:cond delay="0"/>
                                          </p:stCondLst>
                                        </p:cTn>
                                        <p:tgtEl>
                                          <p:spTgt spid="32"/>
                                        </p:tgtEl>
                                        <p:attrNameLst>
                                          <p:attrName>style.visibility</p:attrName>
                                        </p:attrNameLst>
                                      </p:cBhvr>
                                      <p:to>
                                        <p:strVal val="visible"/>
                                      </p:to>
                                    </p:set>
                                    <p:animEffect transition="in" filter="circle(in)">
                                      <p:cBhvr>
                                        <p:cTn id="5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7315200" cy="1143000"/>
          </a:xfrm>
        </p:spPr>
        <p:txBody>
          <a:bodyPr/>
          <a:lstStyle/>
          <a:p>
            <a:r>
              <a:rPr lang="en-US" sz="4000" dirty="0"/>
              <a:t>Cloud Computing Characteristics</a:t>
            </a:r>
          </a:p>
        </p:txBody>
      </p:sp>
      <p:sp>
        <p:nvSpPr>
          <p:cNvPr id="11267" name="Slide Number Placeholder 5"/>
          <p:cNvSpPr>
            <a:spLocks noGrp="1"/>
          </p:cNvSpPr>
          <p:nvPr>
            <p:ph type="sldNum" sz="quarter" idx="12"/>
          </p:nvPr>
        </p:nvSpPr>
        <p:spPr bwMode="auto">
          <a:ln>
            <a:miter lim="800000"/>
            <a:headEnd/>
            <a:tailEnd/>
          </a:ln>
        </p:spPr>
        <p:txBody>
          <a:bodyPr wrap="square" numCol="1" compatLnSpc="1">
            <a:prstTxWarp prst="textNoShape">
              <a:avLst/>
            </a:prstTxWarp>
            <a:normAutofit/>
          </a:bodyPr>
          <a:lstStyle/>
          <a:p>
            <a:pPr>
              <a:defRPr/>
            </a:pPr>
            <a:fld id="{349E684B-154E-4C13-8B00-83009BF7B963}" type="slidenum">
              <a:rPr lang="en-US"/>
              <a:pPr>
                <a:defRPr/>
              </a:pPr>
              <a:t>8</a:t>
            </a:fld>
            <a:endParaRPr lang="en-US"/>
          </a:p>
        </p:txBody>
      </p:sp>
      <p:sp>
        <p:nvSpPr>
          <p:cNvPr id="5" name="TextBox 14"/>
          <p:cNvSpPr txBox="1">
            <a:spLocks noChangeArrowheads="1"/>
          </p:cNvSpPr>
          <p:nvPr/>
        </p:nvSpPr>
        <p:spPr bwMode="auto">
          <a:xfrm>
            <a:off x="995363" y="1219202"/>
            <a:ext cx="3014249" cy="371541"/>
          </a:xfrm>
          <a:prstGeom prst="rect">
            <a:avLst/>
          </a:prstGeom>
          <a:noFill/>
          <a:ln>
            <a:noFill/>
          </a:ln>
          <a:extLst>
            <a:ext uri="{909E8E84-426E-40DD-AFC4-6F175D3DCCD1}"/>
            <a:ext uri="{91240B29-F687-4F45-9708-019B960494DF}"/>
          </a:extLst>
        </p:spPr>
        <p:txBody>
          <a:bodyPr wrap="none" lIns="91420" tIns="45711" rIns="91420" bIns="45711">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b="1" kern="0" dirty="0" smtClean="0">
                <a:solidFill>
                  <a:srgbClr val="000000"/>
                </a:solidFill>
                <a:ea typeface="ＭＳ Ｐゴシック" pitchFamily="-97" charset="-128"/>
              </a:rPr>
              <a:t>Common Characteristics:</a:t>
            </a:r>
          </a:p>
        </p:txBody>
      </p:sp>
      <p:sp>
        <p:nvSpPr>
          <p:cNvPr id="7" name="Rectangle 6"/>
          <p:cNvSpPr/>
          <p:nvPr/>
        </p:nvSpPr>
        <p:spPr bwMode="auto">
          <a:xfrm>
            <a:off x="895350" y="1828802"/>
            <a:ext cx="6553200" cy="1998663"/>
          </a:xfrm>
          <a:prstGeom prst="rect">
            <a:avLst/>
          </a:prstGeom>
          <a:solidFill>
            <a:schemeClr val="bg1"/>
          </a:solidFill>
          <a:ln w="25400" cap="flat" cmpd="sng" algn="ctr">
            <a:solidFill>
              <a:schemeClr val="bg1"/>
            </a:solidFill>
            <a:prstDash val="solid"/>
          </a:ln>
          <a:effectLst/>
        </p:spPr>
        <p:txBody>
          <a:bodyPr lIns="91420" tIns="45711" rIns="91420" bIns="45711" anchor="ctr"/>
          <a:lstStyle/>
          <a:p>
            <a:pPr algn="ctr">
              <a:defRPr/>
            </a:pPr>
            <a:endParaRPr lang="en-US" kern="0" dirty="0">
              <a:solidFill>
                <a:srgbClr val="FFFFFF"/>
              </a:solidFill>
              <a:latin typeface="Arial"/>
            </a:endParaRPr>
          </a:p>
        </p:txBody>
      </p:sp>
      <p:sp>
        <p:nvSpPr>
          <p:cNvPr id="8" name="Rounded Rectangle 7"/>
          <p:cNvSpPr/>
          <p:nvPr/>
        </p:nvSpPr>
        <p:spPr bwMode="auto">
          <a:xfrm>
            <a:off x="1047750" y="3311527"/>
            <a:ext cx="3043238" cy="36512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Low Cost Software</a:t>
            </a:r>
          </a:p>
        </p:txBody>
      </p:sp>
      <p:sp>
        <p:nvSpPr>
          <p:cNvPr id="9" name="Rounded Rectangle 8"/>
          <p:cNvSpPr/>
          <p:nvPr/>
        </p:nvSpPr>
        <p:spPr bwMode="auto">
          <a:xfrm>
            <a:off x="1028700" y="2819402"/>
            <a:ext cx="3043238" cy="366713"/>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Virtualization</a:t>
            </a:r>
          </a:p>
        </p:txBody>
      </p:sp>
      <p:sp>
        <p:nvSpPr>
          <p:cNvPr id="10" name="Rounded Rectangle 9"/>
          <p:cNvSpPr/>
          <p:nvPr/>
        </p:nvSpPr>
        <p:spPr bwMode="auto">
          <a:xfrm>
            <a:off x="4246563" y="2819402"/>
            <a:ext cx="3041650" cy="36512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Service Orientation</a:t>
            </a:r>
          </a:p>
        </p:txBody>
      </p:sp>
      <p:sp>
        <p:nvSpPr>
          <p:cNvPr id="11" name="Rounded Rectangle 10"/>
          <p:cNvSpPr/>
          <p:nvPr/>
        </p:nvSpPr>
        <p:spPr bwMode="auto">
          <a:xfrm>
            <a:off x="4246563" y="3298827"/>
            <a:ext cx="3041650" cy="36512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Advanced Security</a:t>
            </a:r>
          </a:p>
        </p:txBody>
      </p:sp>
      <p:sp>
        <p:nvSpPr>
          <p:cNvPr id="12" name="Rounded Rectangle 11"/>
          <p:cNvSpPr/>
          <p:nvPr/>
        </p:nvSpPr>
        <p:spPr>
          <a:xfrm>
            <a:off x="1047750" y="2362202"/>
            <a:ext cx="3043238"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Homogeneity</a:t>
            </a:r>
          </a:p>
        </p:txBody>
      </p:sp>
      <p:sp>
        <p:nvSpPr>
          <p:cNvPr id="13" name="Rounded Rectangle 12"/>
          <p:cNvSpPr/>
          <p:nvPr/>
        </p:nvSpPr>
        <p:spPr>
          <a:xfrm>
            <a:off x="1047750" y="1917702"/>
            <a:ext cx="3043238"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Massive Scale</a:t>
            </a:r>
          </a:p>
        </p:txBody>
      </p:sp>
      <p:sp>
        <p:nvSpPr>
          <p:cNvPr id="14" name="Rounded Rectangle 13"/>
          <p:cNvSpPr/>
          <p:nvPr/>
        </p:nvSpPr>
        <p:spPr>
          <a:xfrm>
            <a:off x="4246563" y="1905002"/>
            <a:ext cx="3041650"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Resilient Computing</a:t>
            </a:r>
          </a:p>
        </p:txBody>
      </p:sp>
      <p:sp>
        <p:nvSpPr>
          <p:cNvPr id="15" name="Rounded Rectangle 14"/>
          <p:cNvSpPr/>
          <p:nvPr/>
        </p:nvSpPr>
        <p:spPr>
          <a:xfrm>
            <a:off x="4246563" y="2362202"/>
            <a:ext cx="3041650"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Geographic</a:t>
            </a:r>
            <a:r>
              <a:rPr lang="en-US" kern="0" dirty="0">
                <a:solidFill>
                  <a:srgbClr val="000000"/>
                </a:solidFill>
                <a:latin typeface="Arial"/>
              </a:rPr>
              <a:t> </a:t>
            </a:r>
            <a:r>
              <a:rPr lang="en-US" b="1" kern="0" dirty="0">
                <a:solidFill>
                  <a:srgbClr val="000000"/>
                </a:solidFill>
                <a:latin typeface="Arial"/>
              </a:rPr>
              <a:t>Distribution</a:t>
            </a:r>
          </a:p>
        </p:txBody>
      </p:sp>
      <p:sp>
        <p:nvSpPr>
          <p:cNvPr id="28" name="TextBox 14"/>
          <p:cNvSpPr txBox="1">
            <a:spLocks noChangeArrowheads="1"/>
          </p:cNvSpPr>
          <p:nvPr/>
        </p:nvSpPr>
        <p:spPr bwMode="auto">
          <a:xfrm>
            <a:off x="912813" y="4033839"/>
            <a:ext cx="3025881" cy="371541"/>
          </a:xfrm>
          <a:prstGeom prst="rect">
            <a:avLst/>
          </a:prstGeom>
          <a:noFill/>
          <a:ln>
            <a:noFill/>
          </a:ln>
          <a:extLst>
            <a:ext uri="{909E8E84-426E-40DD-AFC4-6F175D3DCCD1}"/>
            <a:ext uri="{91240B29-F687-4F45-9708-019B960494DF}"/>
          </a:extLst>
        </p:spPr>
        <p:txBody>
          <a:bodyPr wrap="none" lIns="91420" tIns="45711" rIns="91420" bIns="45711">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defRPr/>
            </a:pPr>
            <a:r>
              <a:rPr lang="en-US" b="1" kern="0" dirty="0" smtClean="0">
                <a:solidFill>
                  <a:srgbClr val="000000"/>
                </a:solidFill>
                <a:ea typeface="ＭＳ Ｐゴシック" pitchFamily="-97" charset="-128"/>
              </a:rPr>
              <a:t>Essential Characteristics:</a:t>
            </a:r>
          </a:p>
        </p:txBody>
      </p:sp>
      <p:sp>
        <p:nvSpPr>
          <p:cNvPr id="37" name="Rectangle 36"/>
          <p:cNvSpPr/>
          <p:nvPr/>
        </p:nvSpPr>
        <p:spPr bwMode="auto">
          <a:xfrm>
            <a:off x="995363" y="4724400"/>
            <a:ext cx="6553200" cy="1219200"/>
          </a:xfrm>
          <a:prstGeom prst="rect">
            <a:avLst/>
          </a:prstGeom>
          <a:solidFill>
            <a:schemeClr val="bg1"/>
          </a:solidFill>
          <a:ln w="25400" cap="flat" cmpd="sng" algn="ctr">
            <a:noFill/>
            <a:prstDash val="solid"/>
          </a:ln>
          <a:effectLst/>
        </p:spPr>
        <p:txBody>
          <a:bodyPr lIns="91420" tIns="45711" rIns="91420" bIns="45711" anchor="ctr"/>
          <a:lstStyle/>
          <a:p>
            <a:pPr algn="ctr">
              <a:defRPr/>
            </a:pPr>
            <a:endParaRPr lang="en-US" kern="0" dirty="0">
              <a:solidFill>
                <a:srgbClr val="FFFFFF"/>
              </a:solidFill>
              <a:latin typeface="Arial"/>
            </a:endParaRPr>
          </a:p>
        </p:txBody>
      </p:sp>
      <p:sp>
        <p:nvSpPr>
          <p:cNvPr id="38" name="Rounded Rectangle 37"/>
          <p:cNvSpPr/>
          <p:nvPr/>
        </p:nvSpPr>
        <p:spPr bwMode="auto">
          <a:xfrm>
            <a:off x="1150940" y="5557838"/>
            <a:ext cx="3043237" cy="322262"/>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Resource</a:t>
            </a:r>
            <a:r>
              <a:rPr lang="en-US" kern="0" dirty="0">
                <a:solidFill>
                  <a:srgbClr val="000000"/>
                </a:solidFill>
                <a:latin typeface="Arial"/>
              </a:rPr>
              <a:t> </a:t>
            </a:r>
            <a:r>
              <a:rPr lang="en-US" b="1" kern="0" dirty="0">
                <a:solidFill>
                  <a:srgbClr val="000000"/>
                </a:solidFill>
                <a:latin typeface="Arial"/>
              </a:rPr>
              <a:t>Pooling</a:t>
            </a:r>
          </a:p>
        </p:txBody>
      </p:sp>
      <p:sp>
        <p:nvSpPr>
          <p:cNvPr id="39" name="Rounded Rectangle 38"/>
          <p:cNvSpPr/>
          <p:nvPr/>
        </p:nvSpPr>
        <p:spPr bwMode="auto">
          <a:xfrm>
            <a:off x="1150940" y="5173665"/>
            <a:ext cx="3043237"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Broad</a:t>
            </a:r>
            <a:r>
              <a:rPr lang="en-US" kern="0" dirty="0">
                <a:solidFill>
                  <a:srgbClr val="000000"/>
                </a:solidFill>
                <a:latin typeface="Arial"/>
              </a:rPr>
              <a:t> </a:t>
            </a:r>
            <a:r>
              <a:rPr lang="en-US" b="1" kern="0" dirty="0">
                <a:solidFill>
                  <a:srgbClr val="000000"/>
                </a:solidFill>
                <a:latin typeface="Arial"/>
              </a:rPr>
              <a:t>Network</a:t>
            </a:r>
            <a:r>
              <a:rPr lang="en-US" kern="0" dirty="0">
                <a:solidFill>
                  <a:srgbClr val="000000"/>
                </a:solidFill>
                <a:latin typeface="Arial"/>
              </a:rPr>
              <a:t> </a:t>
            </a:r>
            <a:r>
              <a:rPr lang="en-US" b="1" kern="0" dirty="0">
                <a:solidFill>
                  <a:srgbClr val="000000"/>
                </a:solidFill>
                <a:latin typeface="Arial"/>
              </a:rPr>
              <a:t>Access</a:t>
            </a:r>
          </a:p>
        </p:txBody>
      </p:sp>
      <p:sp>
        <p:nvSpPr>
          <p:cNvPr id="40" name="Rounded Rectangle 39"/>
          <p:cNvSpPr/>
          <p:nvPr/>
        </p:nvSpPr>
        <p:spPr bwMode="auto">
          <a:xfrm>
            <a:off x="4349750" y="5173665"/>
            <a:ext cx="3043238" cy="320675"/>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Rapid</a:t>
            </a:r>
            <a:r>
              <a:rPr lang="en-US" kern="0" dirty="0">
                <a:solidFill>
                  <a:srgbClr val="000000"/>
                </a:solidFill>
                <a:latin typeface="Arial"/>
              </a:rPr>
              <a:t> </a:t>
            </a:r>
            <a:r>
              <a:rPr lang="en-US" b="1" kern="0" dirty="0">
                <a:solidFill>
                  <a:srgbClr val="000000"/>
                </a:solidFill>
                <a:latin typeface="Arial"/>
              </a:rPr>
              <a:t>Elasticity</a:t>
            </a:r>
          </a:p>
        </p:txBody>
      </p:sp>
      <p:sp>
        <p:nvSpPr>
          <p:cNvPr id="41" name="Rounded Rectangle 40"/>
          <p:cNvSpPr/>
          <p:nvPr/>
        </p:nvSpPr>
        <p:spPr bwMode="auto">
          <a:xfrm>
            <a:off x="4349750" y="5557838"/>
            <a:ext cx="3043238" cy="322262"/>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Measured</a:t>
            </a:r>
            <a:r>
              <a:rPr lang="en-US" kern="0" dirty="0">
                <a:solidFill>
                  <a:srgbClr val="000000"/>
                </a:solidFill>
                <a:latin typeface="Arial"/>
              </a:rPr>
              <a:t> </a:t>
            </a:r>
            <a:r>
              <a:rPr lang="en-US" b="1" kern="0" dirty="0">
                <a:solidFill>
                  <a:srgbClr val="000000"/>
                </a:solidFill>
                <a:latin typeface="Arial"/>
              </a:rPr>
              <a:t>Service</a:t>
            </a:r>
          </a:p>
        </p:txBody>
      </p:sp>
      <p:sp>
        <p:nvSpPr>
          <p:cNvPr id="42" name="Rounded Rectangle 41"/>
          <p:cNvSpPr/>
          <p:nvPr/>
        </p:nvSpPr>
        <p:spPr bwMode="auto">
          <a:xfrm>
            <a:off x="1139827" y="4768852"/>
            <a:ext cx="6242050" cy="322263"/>
          </a:xfrm>
          <a:prstGeom prst="roundRect">
            <a:avLst/>
          </a:prstGeom>
          <a:ln/>
        </p:spPr>
        <p:style>
          <a:lnRef idx="1">
            <a:schemeClr val="accent1"/>
          </a:lnRef>
          <a:fillRef idx="2">
            <a:schemeClr val="accent1"/>
          </a:fillRef>
          <a:effectRef idx="1">
            <a:schemeClr val="accent1"/>
          </a:effectRef>
          <a:fontRef idx="minor">
            <a:schemeClr val="dk1"/>
          </a:fontRef>
        </p:style>
        <p:txBody>
          <a:bodyPr lIns="91420" tIns="45711" rIns="91420" bIns="45711" anchor="ctr"/>
          <a:lstStyle/>
          <a:p>
            <a:pPr algn="ctr">
              <a:defRPr/>
            </a:pPr>
            <a:r>
              <a:rPr lang="en-US" b="1" kern="0" dirty="0">
                <a:solidFill>
                  <a:srgbClr val="000000"/>
                </a:solidFill>
                <a:latin typeface="Arial"/>
              </a:rPr>
              <a:t>On Demand Self-Service</a:t>
            </a:r>
          </a:p>
        </p:txBody>
      </p:sp>
      <p:sp>
        <p:nvSpPr>
          <p:cNvPr id="10261" name="TextBox 24"/>
          <p:cNvSpPr txBox="1">
            <a:spLocks noChangeArrowheads="1"/>
          </p:cNvSpPr>
          <p:nvPr/>
        </p:nvSpPr>
        <p:spPr bwMode="auto">
          <a:xfrm>
            <a:off x="457200" y="6400800"/>
            <a:ext cx="5708650" cy="230814"/>
          </a:xfrm>
          <a:prstGeom prst="rect">
            <a:avLst/>
          </a:prstGeom>
          <a:noFill/>
          <a:ln w="9525">
            <a:noFill/>
            <a:miter lim="800000"/>
            <a:headEnd/>
            <a:tailEnd/>
          </a:ln>
        </p:spPr>
        <p:txBody>
          <a:bodyPr lIns="91420" tIns="45711" rIns="91420" bIns="45711">
            <a:spAutoFit/>
          </a:bodyPr>
          <a:lstStyle/>
          <a:p>
            <a:pPr algn="ctr"/>
            <a:r>
              <a:rPr lang="en-US" sz="900" dirty="0">
                <a:solidFill>
                  <a:schemeClr val="bg1"/>
                </a:solidFill>
              </a:rPr>
              <a:t>Adopted from: Effectively and Securely Using the Cloud Computing Paradigm by peter </a:t>
            </a:r>
            <a:r>
              <a:rPr lang="en-US" sz="900" dirty="0" err="1">
                <a:solidFill>
                  <a:schemeClr val="bg1"/>
                </a:solidFill>
              </a:rPr>
              <a:t>Mell</a:t>
            </a:r>
            <a:r>
              <a:rPr lang="en-US" sz="900" dirty="0">
                <a:solidFill>
                  <a:schemeClr val="bg1"/>
                </a:solidFill>
              </a:rPr>
              <a:t>, Tim </a:t>
            </a:r>
            <a:r>
              <a:rPr lang="en-US" sz="900" dirty="0" err="1">
                <a:solidFill>
                  <a:schemeClr val="bg1"/>
                </a:solidFill>
              </a:rPr>
              <a:t>Grance</a:t>
            </a:r>
            <a:endParaRPr lang="en-US" sz="900" dirty="0">
              <a:solidFill>
                <a:schemeClr val="bg1"/>
              </a:solidFill>
            </a:endParaRPr>
          </a:p>
        </p:txBody>
      </p:sp>
      <p:pic>
        <p:nvPicPr>
          <p:cNvPr id="2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86650" y="9525"/>
            <a:ext cx="1477648"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23" name="Rectangle 22">
            <a:extLst>
              <a:ext uri="{FF2B5EF4-FFF2-40B4-BE49-F238E27FC236}">
                <a16:creationId xmlns="" xmlns:a16="http://schemas.microsoft.com/office/drawing/2014/main" id="{10D8ABEA-F2E3-8B43-9C07-09D62BFBF7A6}"/>
              </a:ext>
            </a:extLst>
          </p:cNvPr>
          <p:cNvSpPr/>
          <p:nvPr/>
        </p:nvSpPr>
        <p:spPr>
          <a:xfrm>
            <a:off x="0" y="6400800"/>
            <a:ext cx="4724400" cy="304800"/>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lIns="91420" tIns="45711" rIns="91420" bIns="45711" rtlCol="0" anchor="ctr"/>
          <a:lstStyle/>
          <a:p>
            <a:r>
              <a:rPr lang="en-US" dirty="0" smtClean="0">
                <a:solidFill>
                  <a:schemeClr val="bg1"/>
                </a:solidFill>
              </a:rPr>
              <a:t>education for life                       www.rimt.ac.in</a:t>
            </a:r>
            <a:endParaRPr lang="en-US"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ircle(in)">
                                      <p:cBhvr>
                                        <p:cTn id="7" dur="500"/>
                                        <p:tgtEl>
                                          <p:spTgt spid="13"/>
                                        </p:tgtEl>
                                      </p:cBhvr>
                                    </p:animEffect>
                                  </p:childTnLst>
                                </p:cTn>
                              </p:par>
                            </p:childTnLst>
                          </p:cTn>
                        </p:par>
                        <p:par>
                          <p:cTn id="8" fill="hold">
                            <p:stCondLst>
                              <p:cond delay="500"/>
                            </p:stCondLst>
                            <p:childTnLst>
                              <p:par>
                                <p:cTn id="9" presetID="6" presetClass="entr" presetSubtype="16" fill="hold" grpId="0"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circle(in)">
                                      <p:cBhvr>
                                        <p:cTn id="11" dur="500"/>
                                        <p:tgtEl>
                                          <p:spTgt spid="12"/>
                                        </p:tgtEl>
                                      </p:cBhvr>
                                    </p:animEffect>
                                  </p:childTnLst>
                                </p:cTn>
                              </p:par>
                            </p:childTnLst>
                          </p:cTn>
                        </p:par>
                        <p:par>
                          <p:cTn id="12" fill="hold">
                            <p:stCondLst>
                              <p:cond delay="1000"/>
                            </p:stCondLst>
                            <p:childTnLst>
                              <p:par>
                                <p:cTn id="13" presetID="6" presetClass="entr" presetSubtype="16"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circle(in)">
                                      <p:cBhvr>
                                        <p:cTn id="15" dur="500"/>
                                        <p:tgtEl>
                                          <p:spTgt spid="9"/>
                                        </p:tgtEl>
                                      </p:cBhvr>
                                    </p:animEffect>
                                  </p:childTnLst>
                                </p:cTn>
                              </p:par>
                            </p:childTnLst>
                          </p:cTn>
                        </p:par>
                        <p:par>
                          <p:cTn id="16" fill="hold">
                            <p:stCondLst>
                              <p:cond delay="1500"/>
                            </p:stCondLst>
                            <p:childTnLst>
                              <p:par>
                                <p:cTn id="17" presetID="6" presetClass="entr" presetSubtype="16"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circle(in)">
                                      <p:cBhvr>
                                        <p:cTn id="19" dur="500"/>
                                        <p:tgtEl>
                                          <p:spTgt spid="8"/>
                                        </p:tgtEl>
                                      </p:cBhvr>
                                    </p:animEffect>
                                  </p:childTnLst>
                                </p:cTn>
                              </p:par>
                            </p:childTnLst>
                          </p:cTn>
                        </p:par>
                        <p:par>
                          <p:cTn id="20" fill="hold">
                            <p:stCondLst>
                              <p:cond delay="2000"/>
                            </p:stCondLst>
                            <p:childTnLst>
                              <p:par>
                                <p:cTn id="21" presetID="6" presetClass="entr" presetSubtype="16" fill="hold" grpId="0" nodeType="after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circle(in)">
                                      <p:cBhvr>
                                        <p:cTn id="23" dur="500"/>
                                        <p:tgtEl>
                                          <p:spTgt spid="14"/>
                                        </p:tgtEl>
                                      </p:cBhvr>
                                    </p:animEffect>
                                  </p:childTnLst>
                                </p:cTn>
                              </p:par>
                            </p:childTnLst>
                          </p:cTn>
                        </p:par>
                        <p:par>
                          <p:cTn id="24" fill="hold">
                            <p:stCondLst>
                              <p:cond delay="2500"/>
                            </p:stCondLst>
                            <p:childTnLst>
                              <p:par>
                                <p:cTn id="25" presetID="6" presetClass="entr" presetSubtype="16" fill="hold" grpId="0" nodeType="after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circle(in)">
                                      <p:cBhvr>
                                        <p:cTn id="27" dur="500"/>
                                        <p:tgtEl>
                                          <p:spTgt spid="15"/>
                                        </p:tgtEl>
                                      </p:cBhvr>
                                    </p:animEffect>
                                  </p:childTnLst>
                                </p:cTn>
                              </p:par>
                            </p:childTnLst>
                          </p:cTn>
                        </p:par>
                        <p:par>
                          <p:cTn id="28" fill="hold">
                            <p:stCondLst>
                              <p:cond delay="3000"/>
                            </p:stCondLst>
                            <p:childTnLst>
                              <p:par>
                                <p:cTn id="29" presetID="6" presetClass="entr" presetSubtype="16"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circle(in)">
                                      <p:cBhvr>
                                        <p:cTn id="31" dur="500"/>
                                        <p:tgtEl>
                                          <p:spTgt spid="10"/>
                                        </p:tgtEl>
                                      </p:cBhvr>
                                    </p:animEffect>
                                  </p:childTnLst>
                                </p:cTn>
                              </p:par>
                            </p:childTnLst>
                          </p:cTn>
                        </p:par>
                        <p:par>
                          <p:cTn id="32" fill="hold">
                            <p:stCondLst>
                              <p:cond delay="3500"/>
                            </p:stCondLst>
                            <p:childTnLst>
                              <p:par>
                                <p:cTn id="33" presetID="6" presetClass="entr" presetSubtype="16" fill="hold" grpId="0" nodeType="after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circle(in)">
                                      <p:cBhvr>
                                        <p:cTn id="35" dur="500"/>
                                        <p:tgtEl>
                                          <p:spTgt spid="11"/>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42"/>
                                        </p:tgtEl>
                                        <p:attrNameLst>
                                          <p:attrName>style.visibility</p:attrName>
                                        </p:attrNameLst>
                                      </p:cBhvr>
                                      <p:to>
                                        <p:strVal val="visible"/>
                                      </p:to>
                                    </p:set>
                                    <p:animEffect transition="in" filter="circle(in)">
                                      <p:cBhvr>
                                        <p:cTn id="40" dur="500"/>
                                        <p:tgtEl>
                                          <p:spTgt spid="42"/>
                                        </p:tgtEl>
                                      </p:cBhvr>
                                    </p:animEffect>
                                  </p:childTnLst>
                                </p:cTn>
                              </p:par>
                            </p:childTnLst>
                          </p:cTn>
                        </p:par>
                        <p:par>
                          <p:cTn id="41" fill="hold">
                            <p:stCondLst>
                              <p:cond delay="500"/>
                            </p:stCondLst>
                            <p:childTnLst>
                              <p:par>
                                <p:cTn id="42" presetID="6" presetClass="entr" presetSubtype="16" fill="hold" grpId="0" nodeType="afterEffect">
                                  <p:stCondLst>
                                    <p:cond delay="0"/>
                                  </p:stCondLst>
                                  <p:childTnLst>
                                    <p:set>
                                      <p:cBhvr>
                                        <p:cTn id="43" dur="1" fill="hold">
                                          <p:stCondLst>
                                            <p:cond delay="0"/>
                                          </p:stCondLst>
                                        </p:cTn>
                                        <p:tgtEl>
                                          <p:spTgt spid="39"/>
                                        </p:tgtEl>
                                        <p:attrNameLst>
                                          <p:attrName>style.visibility</p:attrName>
                                        </p:attrNameLst>
                                      </p:cBhvr>
                                      <p:to>
                                        <p:strVal val="visible"/>
                                      </p:to>
                                    </p:set>
                                    <p:animEffect transition="in" filter="circle(in)">
                                      <p:cBhvr>
                                        <p:cTn id="44" dur="500"/>
                                        <p:tgtEl>
                                          <p:spTgt spid="39"/>
                                        </p:tgtEl>
                                      </p:cBhvr>
                                    </p:animEffect>
                                  </p:childTnLst>
                                </p:cTn>
                              </p:par>
                            </p:childTnLst>
                          </p:cTn>
                        </p:par>
                        <p:par>
                          <p:cTn id="45" fill="hold">
                            <p:stCondLst>
                              <p:cond delay="1000"/>
                            </p:stCondLst>
                            <p:childTnLst>
                              <p:par>
                                <p:cTn id="46" presetID="6" presetClass="entr" presetSubtype="16" fill="hold" grpId="0" nodeType="after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circle(in)">
                                      <p:cBhvr>
                                        <p:cTn id="48" dur="500"/>
                                        <p:tgtEl>
                                          <p:spTgt spid="38"/>
                                        </p:tgtEl>
                                      </p:cBhvr>
                                    </p:animEffect>
                                  </p:childTnLst>
                                </p:cTn>
                              </p:par>
                            </p:childTnLst>
                          </p:cTn>
                        </p:par>
                        <p:par>
                          <p:cTn id="49" fill="hold">
                            <p:stCondLst>
                              <p:cond delay="1500"/>
                            </p:stCondLst>
                            <p:childTnLst>
                              <p:par>
                                <p:cTn id="50" presetID="6" presetClass="entr" presetSubtype="16" fill="hold" grpId="0" nodeType="after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circle(in)">
                                      <p:cBhvr>
                                        <p:cTn id="52" dur="500"/>
                                        <p:tgtEl>
                                          <p:spTgt spid="40"/>
                                        </p:tgtEl>
                                      </p:cBhvr>
                                    </p:animEffect>
                                  </p:childTnLst>
                                </p:cTn>
                              </p:par>
                            </p:childTnLst>
                          </p:cTn>
                        </p:par>
                        <p:par>
                          <p:cTn id="53" fill="hold">
                            <p:stCondLst>
                              <p:cond delay="2000"/>
                            </p:stCondLst>
                            <p:childTnLst>
                              <p:par>
                                <p:cTn id="54" presetID="6" presetClass="entr" presetSubtype="16" fill="hold" grpId="0" nodeType="afterEffect">
                                  <p:stCondLst>
                                    <p:cond delay="0"/>
                                  </p:stCondLst>
                                  <p:childTnLst>
                                    <p:set>
                                      <p:cBhvr>
                                        <p:cTn id="55" dur="1" fill="hold">
                                          <p:stCondLst>
                                            <p:cond delay="0"/>
                                          </p:stCondLst>
                                        </p:cTn>
                                        <p:tgtEl>
                                          <p:spTgt spid="41"/>
                                        </p:tgtEl>
                                        <p:attrNameLst>
                                          <p:attrName>style.visibility</p:attrName>
                                        </p:attrNameLst>
                                      </p:cBhvr>
                                      <p:to>
                                        <p:strVal val="visible"/>
                                      </p:to>
                                    </p:set>
                                    <p:animEffect transition="in" filter="circle(in)">
                                      <p:cBhvr>
                                        <p:cTn id="56"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P spid="13" grpId="0" animBg="1"/>
      <p:bldP spid="14" grpId="0" animBg="1"/>
      <p:bldP spid="15" grpId="0" animBg="1"/>
      <p:bldP spid="38" grpId="0" animBg="1"/>
      <p:bldP spid="39" grpId="0" animBg="1"/>
      <p:bldP spid="40" grpId="0" animBg="1"/>
      <p:bldP spid="41" grpId="0" animBg="1"/>
      <p:bldP spid="4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813</Words>
  <Application>Microsoft Office PowerPoint</Application>
  <PresentationFormat>On-screen Show (4:3)</PresentationFormat>
  <Paragraphs>90</Paragraphs>
  <Slides>8</Slides>
  <Notes>2</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CLOUD COMPUTING BTCS-4712    </vt:lpstr>
      <vt:lpstr>Topic:-Introduction of Cloud Computing</vt:lpstr>
      <vt:lpstr>What is Cloud Computing?</vt:lpstr>
      <vt:lpstr>What is Cloud Computing?</vt:lpstr>
      <vt:lpstr>Cloud Summary</vt:lpstr>
      <vt:lpstr>Cloud Architecture</vt:lpstr>
      <vt:lpstr>What is Cloud Computing</vt:lpstr>
      <vt:lpstr>Cloud Computing Characteristics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CLOUD COMPUTING BTCS-4712</dc:title>
  <dc:creator>Intel</dc:creator>
  <cp:lastModifiedBy>Intel</cp:lastModifiedBy>
  <cp:revision>3</cp:revision>
  <dcterms:created xsi:type="dcterms:W3CDTF">2023-06-20T09:05:15Z</dcterms:created>
  <dcterms:modified xsi:type="dcterms:W3CDTF">2023-06-20T10:02:15Z</dcterms:modified>
</cp:coreProperties>
</file>