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BE4E7-30F3-40EA-90A5-4BDBB2A70F6E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73B81-D48E-4454-BA47-F622CD3F0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oleObject" Target="../embeddings/Microsoft_Office_Word_97_-_2003_Document2.doc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Polynomial Addition (1)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40259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>
                <a:ea typeface="PMingLiU" pitchFamily="18" charset="-120"/>
              </a:rPr>
              <a:t>#define MAX_DEGREE 101</a:t>
            </a:r>
          </a:p>
          <a:p>
            <a:r>
              <a:rPr kumimoji="1" lang="en-US" altLang="zh-TW" sz="2000">
                <a:ea typeface="PMingLiU" pitchFamily="18" charset="-120"/>
              </a:rPr>
              <a:t>typedef struct {</a:t>
            </a:r>
          </a:p>
          <a:p>
            <a:r>
              <a:rPr kumimoji="1" lang="en-US" altLang="zh-TW" sz="2000">
                <a:ea typeface="PMingLiU" pitchFamily="18" charset="-120"/>
              </a:rPr>
              <a:t>	int degree;</a:t>
            </a:r>
          </a:p>
          <a:p>
            <a:r>
              <a:rPr kumimoji="1" lang="en-US" altLang="zh-TW" sz="2000">
                <a:ea typeface="PMingLiU" pitchFamily="18" charset="-120"/>
              </a:rPr>
              <a:t>	float coef[MAX_DEGREE];</a:t>
            </a:r>
          </a:p>
          <a:p>
            <a:r>
              <a:rPr kumimoji="1" lang="en-US" altLang="zh-TW" sz="2000">
                <a:ea typeface="PMingLiU" pitchFamily="18" charset="-120"/>
              </a:rPr>
              <a:t>} polynomial;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609600" y="4038600"/>
            <a:ext cx="72691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Addition(polynomial * a, polynomial * b, polynomial* c) </a:t>
            </a:r>
          </a:p>
          <a:p>
            <a:r>
              <a:rPr lang="en-US">
                <a:solidFill>
                  <a:srgbClr val="009900"/>
                </a:solidFill>
              </a:rPr>
              <a:t>{</a:t>
            </a:r>
          </a:p>
          <a:p>
            <a:r>
              <a:rPr lang="en-US">
                <a:solidFill>
                  <a:srgbClr val="009900"/>
                </a:solidFill>
              </a:rPr>
              <a:t>  …</a:t>
            </a:r>
          </a:p>
          <a:p>
            <a:r>
              <a:rPr lang="en-US">
                <a:solidFill>
                  <a:srgbClr val="009900"/>
                </a:solidFill>
              </a:rPr>
              <a:t>}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733800" y="5562600"/>
            <a:ext cx="4954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rgbClr val="FF3300"/>
                </a:solidFill>
              </a:rPr>
              <a:t>advantage: easy implementation</a:t>
            </a:r>
          </a:p>
          <a:p>
            <a:r>
              <a:rPr kumimoji="1" lang="en-US" altLang="zh-TW">
                <a:solidFill>
                  <a:srgbClr val="FF3300"/>
                </a:solidFill>
              </a:rPr>
              <a:t>disadvantage: waste space when sparse</a:t>
            </a:r>
            <a:endParaRPr kumimoji="1" lang="en-US" altLang="zh-TW">
              <a:ea typeface="PMingLiU" pitchFamily="18" charset="-120"/>
            </a:endParaRP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5927725" y="2784475"/>
            <a:ext cx="198437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Running time?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autoUpdateAnimBg="0"/>
      <p:bldP spid="9728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433888"/>
          </a:xfrm>
        </p:spPr>
        <p:txBody>
          <a:bodyPr/>
          <a:lstStyle/>
          <a:p>
            <a:r>
              <a:rPr lang="en-US"/>
              <a:t>Use one global array to store all polynomials</a:t>
            </a:r>
          </a:p>
          <a:p>
            <a:endParaRPr lang="en-US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12192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Polynomial Addition (2)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3352800"/>
            <a:ext cx="7646988" cy="5851525"/>
            <a:chOff x="672" y="1200"/>
            <a:chExt cx="4817" cy="3686"/>
          </a:xfrm>
        </p:grpSpPr>
        <p:graphicFrame>
          <p:nvGraphicFramePr>
            <p:cNvPr id="99334" name="Object 6"/>
            <p:cNvGraphicFramePr>
              <a:graphicFrameLocks noChangeAspect="1"/>
            </p:cNvGraphicFramePr>
            <p:nvPr/>
          </p:nvGraphicFramePr>
          <p:xfrm>
            <a:off x="1200" y="1920"/>
            <a:ext cx="4289" cy="2966"/>
          </p:xfrm>
          <a:graphic>
            <a:graphicData uri="http://schemas.openxmlformats.org/presentationml/2006/ole">
              <p:oleObj spid="_x0000_s3074" name="文件" r:id="rId3" imgW="6817320" imgH="4709160" progId="Word.Document.8">
                <p:embed/>
              </p:oleObj>
            </a:graphicData>
          </a:graphic>
        </p:graphicFrame>
        <p:sp>
          <p:nvSpPr>
            <p:cNvPr id="99335" name="Line 7"/>
            <p:cNvSpPr>
              <a:spLocks noChangeShapeType="1"/>
            </p:cNvSpPr>
            <p:nvPr/>
          </p:nvSpPr>
          <p:spPr bwMode="auto">
            <a:xfrm>
              <a:off x="1584" y="15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6" name="Line 8"/>
            <p:cNvSpPr>
              <a:spLocks noChangeShapeType="1"/>
            </p:cNvSpPr>
            <p:nvPr/>
          </p:nvSpPr>
          <p:spPr bwMode="auto">
            <a:xfrm>
              <a:off x="2112" y="15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7" name="Line 9"/>
            <p:cNvSpPr>
              <a:spLocks noChangeShapeType="1"/>
            </p:cNvSpPr>
            <p:nvPr/>
          </p:nvSpPr>
          <p:spPr bwMode="auto">
            <a:xfrm>
              <a:off x="2640" y="15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8" name="Line 10"/>
            <p:cNvSpPr>
              <a:spLocks noChangeShapeType="1"/>
            </p:cNvSpPr>
            <p:nvPr/>
          </p:nvSpPr>
          <p:spPr bwMode="auto">
            <a:xfrm>
              <a:off x="4992" y="15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9" name="Line 11"/>
            <p:cNvSpPr>
              <a:spLocks noChangeShapeType="1"/>
            </p:cNvSpPr>
            <p:nvPr/>
          </p:nvSpPr>
          <p:spPr bwMode="auto">
            <a:xfrm>
              <a:off x="4368" y="15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Text Box 12"/>
            <p:cNvSpPr txBox="1">
              <a:spLocks noChangeArrowheads="1"/>
            </p:cNvSpPr>
            <p:nvPr/>
          </p:nvSpPr>
          <p:spPr bwMode="auto">
            <a:xfrm>
              <a:off x="672" y="2064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1" lang="en-US" altLang="zh-TW" i="1">
                  <a:ea typeface="PMingLiU" pitchFamily="18" charset="-120"/>
                </a:rPr>
                <a:t>coef</a:t>
              </a:r>
            </a:p>
          </p:txBody>
        </p:sp>
        <p:sp>
          <p:nvSpPr>
            <p:cNvPr id="99341" name="Text Box 13"/>
            <p:cNvSpPr txBox="1">
              <a:spLocks noChangeArrowheads="1"/>
            </p:cNvSpPr>
            <p:nvPr/>
          </p:nvSpPr>
          <p:spPr bwMode="auto">
            <a:xfrm>
              <a:off x="672" y="249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1" lang="en-US" altLang="zh-TW">
                  <a:ea typeface="PMingLiU" pitchFamily="18" charset="-120"/>
                </a:rPr>
                <a:t> </a:t>
              </a:r>
              <a:r>
                <a:rPr kumimoji="1" lang="en-US" altLang="zh-TW" i="1">
                  <a:ea typeface="PMingLiU" pitchFamily="18" charset="-120"/>
                </a:rPr>
                <a:t>exp</a:t>
              </a:r>
              <a:endParaRPr kumimoji="1" lang="en-US" altLang="zh-TW">
                <a:ea typeface="PMingLiU" pitchFamily="18" charset="-120"/>
              </a:endParaRPr>
            </a:p>
          </p:txBody>
        </p:sp>
        <p:sp>
          <p:nvSpPr>
            <p:cNvPr id="99342" name="Text Box 14"/>
            <p:cNvSpPr txBox="1">
              <a:spLocks noChangeArrowheads="1"/>
            </p:cNvSpPr>
            <p:nvPr/>
          </p:nvSpPr>
          <p:spPr bwMode="auto">
            <a:xfrm>
              <a:off x="1152" y="1200"/>
              <a:ext cx="4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TW" i="1">
                  <a:ea typeface="PMingLiU" pitchFamily="18" charset="-120"/>
                </a:rPr>
                <a:t>starta </a:t>
              </a:r>
              <a:r>
                <a:rPr kumimoji="1" lang="en-US" altLang="zh-TW">
                  <a:ea typeface="PMingLiU" pitchFamily="18" charset="-120"/>
                </a:rPr>
                <a:t> </a:t>
              </a:r>
              <a:r>
                <a:rPr kumimoji="1" lang="en-US" altLang="zh-TW" i="1">
                  <a:ea typeface="PMingLiU" pitchFamily="18" charset="-120"/>
                </a:rPr>
                <a:t>finisha startb</a:t>
              </a:r>
              <a:r>
                <a:rPr kumimoji="1" lang="en-US" altLang="zh-TW">
                  <a:ea typeface="PMingLiU" pitchFamily="18" charset="-120"/>
                </a:rPr>
                <a:t>                            </a:t>
              </a:r>
              <a:r>
                <a:rPr kumimoji="1" lang="en-US" altLang="zh-TW" i="1">
                  <a:ea typeface="PMingLiU" pitchFamily="18" charset="-120"/>
                </a:rPr>
                <a:t>finishb  avail</a:t>
              </a:r>
              <a:r>
                <a:rPr kumimoji="1" lang="en-US" altLang="zh-TW">
                  <a:ea typeface="PMingLiU" pitchFamily="18" charset="-120"/>
                </a:rPr>
                <a:t> </a:t>
              </a: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auto">
            <a:xfrm>
              <a:off x="1248" y="2928"/>
              <a:ext cx="40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TW">
                  <a:ea typeface="PMingLiU" pitchFamily="18" charset="-120"/>
                </a:rPr>
                <a:t>    0          1          2          3          4           5            6 </a:t>
              </a:r>
            </a:p>
          </p:txBody>
        </p:sp>
      </p:grp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1219200" y="2362200"/>
            <a:ext cx="307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A(X)=2X</a:t>
            </a:r>
            <a:r>
              <a:rPr kumimoji="1" lang="en-US" altLang="zh-TW" baseline="30000">
                <a:ea typeface="PMingLiU" pitchFamily="18" charset="-120"/>
              </a:rPr>
              <a:t>1000</a:t>
            </a:r>
            <a:r>
              <a:rPr kumimoji="1" lang="en-US" altLang="zh-TW">
                <a:ea typeface="PMingLiU" pitchFamily="18" charset="-120"/>
              </a:rPr>
              <a:t>+1</a:t>
            </a:r>
          </a:p>
          <a:p>
            <a:r>
              <a:rPr kumimoji="1" lang="en-US" altLang="zh-TW">
                <a:ea typeface="PMingLiU" pitchFamily="18" charset="-120"/>
              </a:rPr>
              <a:t>B(X)=X</a:t>
            </a:r>
            <a:r>
              <a:rPr kumimoji="1" lang="en-US" altLang="zh-TW" baseline="30000">
                <a:ea typeface="PMingLiU" pitchFamily="18" charset="-120"/>
              </a:rPr>
              <a:t>4</a:t>
            </a:r>
            <a:r>
              <a:rPr kumimoji="1" lang="en-US" altLang="zh-TW">
                <a:ea typeface="PMingLiU" pitchFamily="18" charset="-120"/>
              </a:rPr>
              <a:t>+10X</a:t>
            </a:r>
            <a:r>
              <a:rPr kumimoji="1" lang="en-US" altLang="zh-TW" baseline="30000">
                <a:ea typeface="PMingLiU" pitchFamily="18" charset="-120"/>
              </a:rPr>
              <a:t>3</a:t>
            </a:r>
            <a:r>
              <a:rPr kumimoji="1" lang="en-US" altLang="zh-TW">
                <a:ea typeface="PMingLiU" pitchFamily="18" charset="-120"/>
              </a:rPr>
              <a:t>+3X</a:t>
            </a:r>
            <a:r>
              <a:rPr kumimoji="1" lang="en-US" altLang="zh-TW" baseline="30000">
                <a:ea typeface="PMingLiU" pitchFamily="18" charset="-120"/>
              </a:rPr>
              <a:t>2</a:t>
            </a:r>
            <a:r>
              <a:rPr kumimoji="1" lang="en-US" altLang="zh-TW">
                <a:ea typeface="PMingLiU" pitchFamily="18" charset="-120"/>
              </a:rPr>
              <a:t>+1</a:t>
            </a:r>
          </a:p>
        </p:txBody>
      </p:sp>
      <p:pic>
        <p:nvPicPr>
          <p:cNvPr id="16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Polynomial Addition (2) (cont’d)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47720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>
                <a:ea typeface="PMingLiU" pitchFamily="18" charset="-120"/>
              </a:rPr>
              <a:t>#define MAX_DEGREE 101</a:t>
            </a:r>
          </a:p>
          <a:p>
            <a:r>
              <a:rPr kumimoji="1" lang="en-US" altLang="zh-TW" sz="2000">
                <a:ea typeface="PMingLiU" pitchFamily="18" charset="-120"/>
              </a:rPr>
              <a:t>typedef struct {</a:t>
            </a:r>
          </a:p>
          <a:p>
            <a:r>
              <a:rPr kumimoji="1" lang="en-US" altLang="zh-TW" sz="2000">
                <a:ea typeface="PMingLiU" pitchFamily="18" charset="-120"/>
              </a:rPr>
              <a:t>	int exp;</a:t>
            </a:r>
          </a:p>
          <a:p>
            <a:r>
              <a:rPr kumimoji="1" lang="en-US" altLang="zh-TW" sz="2000">
                <a:ea typeface="PMingLiU" pitchFamily="18" charset="-120"/>
              </a:rPr>
              <a:t>	float coef;</a:t>
            </a:r>
          </a:p>
          <a:p>
            <a:r>
              <a:rPr kumimoji="1" lang="en-US" altLang="zh-TW" sz="2000">
                <a:ea typeface="PMingLiU" pitchFamily="18" charset="-120"/>
              </a:rPr>
              <a:t>} polynomial_term;</a:t>
            </a:r>
          </a:p>
          <a:p>
            <a:r>
              <a:rPr kumimoji="1" lang="en-US" altLang="zh-TW" sz="2000">
                <a:ea typeface="PMingLiU" pitchFamily="18" charset="-120"/>
              </a:rPr>
              <a:t>polynomial_term terms[3*MAX_DEGREE];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609600" y="4267200"/>
            <a:ext cx="84248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Addition(int starta, int enda, int startb, int endb, int startc, int endc) </a:t>
            </a:r>
          </a:p>
          <a:p>
            <a:r>
              <a:rPr lang="en-US">
                <a:solidFill>
                  <a:srgbClr val="009900"/>
                </a:solidFill>
              </a:rPr>
              <a:t>{</a:t>
            </a:r>
          </a:p>
          <a:p>
            <a:r>
              <a:rPr lang="en-US">
                <a:solidFill>
                  <a:srgbClr val="009900"/>
                </a:solidFill>
              </a:rPr>
              <a:t>  …</a:t>
            </a:r>
          </a:p>
          <a:p>
            <a:r>
              <a:rPr lang="en-US">
                <a:solidFill>
                  <a:srgbClr val="009900"/>
                </a:solidFill>
              </a:rPr>
              <a:t>}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3733800" y="5562600"/>
            <a:ext cx="3362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rgbClr val="FF3300"/>
                </a:solidFill>
              </a:rPr>
              <a:t>advantage: less space</a:t>
            </a:r>
          </a:p>
          <a:p>
            <a:r>
              <a:rPr kumimoji="1" lang="en-US" altLang="zh-TW">
                <a:solidFill>
                  <a:srgbClr val="FF3300"/>
                </a:solidFill>
              </a:rPr>
              <a:t>disadvantage: longer code</a:t>
            </a:r>
            <a:endParaRPr kumimoji="1" lang="en-US" altLang="zh-TW">
              <a:ea typeface="PMingLiU" pitchFamily="18" charset="-120"/>
            </a:endParaRP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5927725" y="2784475"/>
            <a:ext cx="198437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Running time?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 autoUpdateAnimBg="0"/>
      <p:bldP spid="10035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A:\Figure 2.3(a)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143000"/>
            <a:ext cx="6502400" cy="5200650"/>
          </a:xfrm>
          <a:prstGeom prst="rect">
            <a:avLst/>
          </a:prstGeom>
          <a:noFill/>
        </p:spPr>
      </p:pic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953000" y="1981200"/>
          <a:ext cx="3200400" cy="2417763"/>
        </p:xfrm>
        <a:graphic>
          <a:graphicData uri="http://schemas.openxmlformats.org/presentationml/2006/ole">
            <p:oleObj spid="_x0000_s4098" name="方程式" r:id="rId4" imgW="1815840" imgH="1371600" progId="Equation.3">
              <p:embed/>
            </p:oleObj>
          </a:graphicData>
        </a:graphic>
      </p:graphicFrame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4953000" y="1752600"/>
            <a:ext cx="315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1600">
                <a:ea typeface="PMingLiU" pitchFamily="18" charset="-120"/>
              </a:rPr>
              <a:t>col1   col2    col3    col4   col5   col6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419600" y="1981200"/>
            <a:ext cx="6096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 sz="1400">
                <a:ea typeface="PMingLiU" pitchFamily="18" charset="-120"/>
              </a:rPr>
              <a:t>row0</a:t>
            </a:r>
          </a:p>
          <a:p>
            <a:endParaRPr kumimoji="1" lang="en-US" altLang="zh-TW" sz="1400">
              <a:ea typeface="PMingLiU" pitchFamily="18" charset="-120"/>
            </a:endParaRPr>
          </a:p>
          <a:p>
            <a:r>
              <a:rPr kumimoji="1" lang="en-US" altLang="zh-TW" sz="1400">
                <a:ea typeface="PMingLiU" pitchFamily="18" charset="-120"/>
              </a:rPr>
              <a:t>row1</a:t>
            </a:r>
          </a:p>
          <a:p>
            <a:endParaRPr kumimoji="1" lang="en-US" altLang="zh-TW" sz="1400">
              <a:ea typeface="PMingLiU" pitchFamily="18" charset="-120"/>
            </a:endParaRPr>
          </a:p>
          <a:p>
            <a:r>
              <a:rPr kumimoji="1" lang="en-US" altLang="zh-TW" sz="1400">
                <a:ea typeface="PMingLiU" pitchFamily="18" charset="-120"/>
              </a:rPr>
              <a:t>row2</a:t>
            </a:r>
          </a:p>
          <a:p>
            <a:endParaRPr kumimoji="1" lang="en-US" altLang="zh-TW" sz="1400">
              <a:ea typeface="PMingLiU" pitchFamily="18" charset="-120"/>
            </a:endParaRPr>
          </a:p>
          <a:p>
            <a:r>
              <a:rPr kumimoji="1" lang="en-US" altLang="zh-TW" sz="1400">
                <a:ea typeface="PMingLiU" pitchFamily="18" charset="-120"/>
              </a:rPr>
              <a:t>row3</a:t>
            </a:r>
          </a:p>
          <a:p>
            <a:endParaRPr kumimoji="1" lang="en-US" altLang="zh-TW" sz="1400">
              <a:ea typeface="PMingLiU" pitchFamily="18" charset="-120"/>
            </a:endParaRPr>
          </a:p>
          <a:p>
            <a:r>
              <a:rPr kumimoji="1" lang="en-US" altLang="zh-TW" sz="1400">
                <a:ea typeface="PMingLiU" pitchFamily="18" charset="-120"/>
              </a:rPr>
              <a:t>row4</a:t>
            </a:r>
          </a:p>
          <a:p>
            <a:endParaRPr kumimoji="1" lang="en-US" altLang="zh-TW" sz="1400">
              <a:ea typeface="PMingLiU" pitchFamily="18" charset="-120"/>
            </a:endParaRPr>
          </a:p>
          <a:p>
            <a:r>
              <a:rPr kumimoji="1" lang="en-US" altLang="zh-TW" sz="1400">
                <a:ea typeface="PMingLiU" pitchFamily="18" charset="-120"/>
              </a:rPr>
              <a:t>row5</a:t>
            </a:r>
            <a:endParaRPr kumimoji="1" lang="en-US" altLang="zh-TW" sz="1600">
              <a:ea typeface="PMingLiU" pitchFamily="18" charset="-12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6781800" y="4648200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8/36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8077200" y="41148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chemeClr val="bg2"/>
                </a:solidFill>
                <a:ea typeface="PMingLiU" pitchFamily="18" charset="-120"/>
              </a:rPr>
              <a:t>6*6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3810000" y="41148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chemeClr val="bg2"/>
                </a:solidFill>
                <a:ea typeface="PMingLiU" pitchFamily="18" charset="-120"/>
              </a:rPr>
              <a:t>5*3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794125" y="46132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15/15</a:t>
            </a:r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 flipV="1">
            <a:off x="6477000" y="5029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5575300" y="5527675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TW">
                <a:solidFill>
                  <a:srgbClr val="006699"/>
                </a:solidFill>
                <a:ea typeface="PMingLiU" pitchFamily="18" charset="-120"/>
              </a:rPr>
              <a:t>sparse matrix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5500688" y="5832475"/>
            <a:ext cx="1966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data structure?</a:t>
            </a: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Sparse Matrices</a:t>
            </a:r>
          </a:p>
        </p:txBody>
      </p:sp>
      <p:pic>
        <p:nvPicPr>
          <p:cNvPr id="14" name="Picture 2" descr="RIMT Universit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Sparse Matrix ADT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685800" y="2362200"/>
            <a:ext cx="7848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Objects: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a set of triples, &lt;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row, column, value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&gt;, where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row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and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column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are integers and form a unique combination, and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value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comes from the set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item.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/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Methods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: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for all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a, b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Symbol" pitchFamily="18" charset="2"/>
              </a:rPr>
              <a:t>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Symbol" pitchFamily="18" charset="2"/>
              </a:rPr>
              <a:t>Sparse_Matrix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Symbol" pitchFamily="18" charset="2"/>
              </a:rPr>
              <a:t>,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Symbol" pitchFamily="18" charset="2"/>
              </a:rPr>
              <a:t>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Symbol" pitchFamily="18" charset="2"/>
              </a:rPr>
              <a:t>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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item, i, j, max_col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, 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max_row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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index</a:t>
            </a:r>
            <a:b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Sparse_Marix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</a:t>
            </a:r>
            <a:r>
              <a:rPr lang="en-US" altLang="zh-TW" sz="2000" i="1">
                <a:solidFill>
                  <a:srgbClr val="FF3300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Create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(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max_row, max_col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::=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a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Sparse_matrix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that can hold up to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max_items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=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 _row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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max_col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and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whose maximum row size is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max_row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and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whose maximum  column size is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max_col.</a:t>
            </a:r>
            <a:b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</a:t>
            </a:r>
            <a:endParaRPr lang="en-US" altLang="zh-TW" sz="2000" i="1">
              <a:solidFill>
                <a:schemeClr val="hlink"/>
              </a:solidFill>
              <a:latin typeface="Georgia" pitchFamily="18" charset="0"/>
              <a:ea typeface="PMingLiU" pitchFamily="18" charset="-120"/>
            </a:endParaRP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Sparse Matrix ADT (cont’d)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533400" y="2362200"/>
            <a:ext cx="8305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Sparse_Matrix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2000" i="1">
                <a:solidFill>
                  <a:srgbClr val="FF3300"/>
                </a:solidFill>
                <a:latin typeface="Georgia" pitchFamily="18" charset="0"/>
                <a:ea typeface="PMingLiU" pitchFamily="18" charset="-120"/>
              </a:rPr>
              <a:t>Transpose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(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) ::=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return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the matrix produced by interchanging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the row and column value of every triple.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Sparse_Matrix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2000" i="1">
                <a:solidFill>
                  <a:srgbClr val="FF3300"/>
                </a:solidFill>
                <a:latin typeface="Georgia" pitchFamily="18" charset="0"/>
                <a:ea typeface="PMingLiU" pitchFamily="18" charset="-120"/>
              </a:rPr>
              <a:t>Add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(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a, b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) ::=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if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the dimensions of a and b are the same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return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the matrix produced by adding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corresponding items, namely those with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identical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row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and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column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values.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else return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error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Sparse_Matrix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2000" i="1">
                <a:solidFill>
                  <a:srgbClr val="FF3300"/>
                </a:solidFill>
                <a:latin typeface="Georgia" pitchFamily="18" charset="0"/>
                <a:ea typeface="PMingLiU" pitchFamily="18" charset="-120"/>
              </a:rPr>
              <a:t>Multiply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(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a, b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) ::=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if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number of columns in a equals number of  rows in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b</a:t>
            </a:r>
            <a:b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return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the matrix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d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produced by multiplying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a by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b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according to the formula: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d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[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] [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j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] 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          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(a[i][k]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•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b[k][j]) where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d (i, j)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is the </a:t>
            </a:r>
            <a:r>
              <a:rPr lang="en-US" altLang="zh-TW" sz="2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(i,j)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th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element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</a:t>
            </a:r>
            <a:r>
              <a:rPr lang="en-US" altLang="zh-TW" sz="20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else return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error.</a:t>
            </a:r>
            <a:endParaRPr lang="en-US" altLang="zh-TW" sz="2000" i="1">
              <a:solidFill>
                <a:schemeClr val="hlink"/>
              </a:solidFill>
              <a:latin typeface="Georgia" pitchFamily="18" charset="0"/>
              <a:ea typeface="PMingLiU" pitchFamily="18" charset="-120"/>
            </a:endParaRP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517525" y="63119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kumimoji="1" lang="en-US" sz="1600" b="1" u="sng">
              <a:ea typeface="PMingLiU" pitchFamily="18" charset="-12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7407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(1)	Represented by a two-dimensional array.</a:t>
            </a:r>
          </a:p>
          <a:p>
            <a:r>
              <a:rPr kumimoji="1" lang="en-US" altLang="zh-TW">
                <a:ea typeface="PMingLiU" pitchFamily="18" charset="-120"/>
              </a:rPr>
              <a:t>     	Sparse matrix wastes space.</a:t>
            </a:r>
          </a:p>
          <a:p>
            <a:r>
              <a:rPr kumimoji="1" lang="en-US" altLang="zh-TW">
                <a:ea typeface="PMingLiU" pitchFamily="18" charset="-120"/>
              </a:rPr>
              <a:t>(2)	Each element is characterized by</a:t>
            </a:r>
            <a:r>
              <a:rPr kumimoji="1" lang="en-US" altLang="zh-TW">
                <a:solidFill>
                  <a:schemeClr val="tx2"/>
                </a:solidFill>
                <a:ea typeface="PMingLiU" pitchFamily="18" charset="-120"/>
              </a:rPr>
              <a:t>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&lt;row, col, value&gt;.</a:t>
            </a:r>
            <a:endParaRPr kumimoji="1" lang="en-US" altLang="zh-TW">
              <a:ea typeface="PMingLiU" pitchFamily="18" charset="-120"/>
            </a:endParaRPr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Sparse Matrix Representation</a:t>
            </a:r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1371600" y="3200400"/>
            <a:ext cx="6169025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Sparse_matrix Create(max_row, max_col) ::=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#define MAX_TERMS 101 /*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maximum number of terms +1</a:t>
            </a: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*/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typedef struct {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int col;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int row;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int value;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} term;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term A[MAX_TERMS]</a:t>
            </a:r>
            <a:endParaRPr lang="en-US" sz="2000" i="1">
              <a:solidFill>
                <a:schemeClr val="hlink"/>
              </a:solidFill>
              <a:latin typeface="Georgia" pitchFamily="18" charset="0"/>
            </a:endParaRP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4495800" y="4876800"/>
            <a:ext cx="42783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The terms in A should be ordered</a:t>
            </a:r>
          </a:p>
          <a:p>
            <a:r>
              <a:rPr lang="en-US">
                <a:solidFill>
                  <a:srgbClr val="FF3300"/>
                </a:solidFill>
              </a:rPr>
              <a:t>based on &lt;row, col&gt;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Sparse Matrix Operations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Transpose of a sparse matrix. </a:t>
            </a:r>
          </a:p>
          <a:p>
            <a:r>
              <a:rPr lang="en-US">
                <a:solidFill>
                  <a:srgbClr val="009900"/>
                </a:solidFill>
              </a:rPr>
              <a:t>What is the transpose of a matrix?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609600" y="3124200"/>
            <a:ext cx="774223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    row col value                            	            row col value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a[0]             6    6        8                                b[0]      	6   6       8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[1]             0    0       15                    	[1]      	0   0     15      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[2]             0    3       22                    	[2]      	0   4     91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[3]             0    5     -15                     	[3]     	1   1     11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[4]             1    1       11             	       	[4]      	2   1       3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[5]             1    2         3                    	[5]      	2   5     28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[6]             2    3       -6                     	[6]     	3    0    22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[7]             4    0       91                    	[7]      	3   2     -6 </a:t>
            </a:r>
            <a:b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[8]             5    2       28                    	[8]      	5   0    -15  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3429000" y="4191000"/>
            <a:ext cx="133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kumimoji="1" lang="en-US" altLang="zh-TW">
                <a:solidFill>
                  <a:schemeClr val="tx2"/>
                </a:solidFill>
                <a:ea typeface="PMingLiU" pitchFamily="18" charset="-120"/>
              </a:rPr>
              <a:t>transpose</a:t>
            </a:r>
          </a:p>
        </p:txBody>
      </p:sp>
      <p:sp>
        <p:nvSpPr>
          <p:cNvPr id="103430" name="Line 6"/>
          <p:cNvSpPr>
            <a:spLocks noChangeShapeType="1"/>
          </p:cNvSpPr>
          <p:nvPr/>
        </p:nvSpPr>
        <p:spPr bwMode="auto">
          <a:xfrm>
            <a:off x="3352800" y="4648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1279525" y="1981200"/>
            <a:ext cx="723106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(1) for each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row</a:t>
            </a:r>
            <a:r>
              <a:rPr kumimoji="1" lang="en-US" altLang="zh-TW">
                <a:ea typeface="PMingLiU" pitchFamily="18" charset="-120"/>
              </a:rPr>
              <a:t> i </a:t>
            </a:r>
            <a:br>
              <a:rPr kumimoji="1" lang="en-US" altLang="zh-TW">
                <a:ea typeface="PMingLiU" pitchFamily="18" charset="-120"/>
              </a:rPr>
            </a:br>
            <a:r>
              <a:rPr kumimoji="1" lang="en-US" altLang="zh-TW">
                <a:ea typeface="PMingLiU" pitchFamily="18" charset="-120"/>
              </a:rPr>
              <a:t>            take element &lt;i, j, value&gt; and store it </a:t>
            </a:r>
            <a:br>
              <a:rPr kumimoji="1" lang="en-US" altLang="zh-TW">
                <a:ea typeface="PMingLiU" pitchFamily="18" charset="-120"/>
              </a:rPr>
            </a:br>
            <a:r>
              <a:rPr kumimoji="1" lang="en-US" altLang="zh-TW">
                <a:ea typeface="PMingLiU" pitchFamily="18" charset="-120"/>
              </a:rPr>
              <a:t>            in element    &lt;j, i, value&gt; of the transpose.</a:t>
            </a:r>
          </a:p>
          <a:p>
            <a:r>
              <a:rPr kumimoji="1" lang="en-US" altLang="zh-TW">
                <a:ea typeface="PMingLiU" pitchFamily="18" charset="-120"/>
              </a:rPr>
              <a:t>      </a:t>
            </a:r>
          </a:p>
          <a:p>
            <a:r>
              <a:rPr kumimoji="1" lang="en-US" altLang="zh-TW">
                <a:ea typeface="PMingLiU" pitchFamily="18" charset="-120"/>
              </a:rPr>
              <a:t>     difficulty: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where to put &lt;j, i, value&gt;?</a:t>
            </a:r>
          </a:p>
          <a:p>
            <a:r>
              <a:rPr kumimoji="1" lang="en-US" altLang="zh-TW">
                <a:solidFill>
                  <a:schemeClr val="accent2"/>
                </a:solidFill>
                <a:ea typeface="PMingLiU" pitchFamily="18" charset="-120"/>
              </a:rPr>
              <a:t>     	</a:t>
            </a:r>
            <a:r>
              <a:rPr kumimoji="1" lang="en-US" altLang="zh-TW">
                <a:ea typeface="PMingLiU" pitchFamily="18" charset="-120"/>
              </a:rPr>
              <a:t>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15)  ====&gt;  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15)</a:t>
            </a:r>
          </a:p>
          <a:p>
            <a:r>
              <a:rPr kumimoji="1" lang="en-US" altLang="zh-TW">
                <a:ea typeface="PMingLiU" pitchFamily="18" charset="-120"/>
              </a:rPr>
              <a:t>     	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3</a:t>
            </a:r>
            <a:r>
              <a:rPr kumimoji="1" lang="en-US" altLang="zh-TW">
                <a:ea typeface="PMingLiU" pitchFamily="18" charset="-120"/>
              </a:rPr>
              <a:t>, 22)  ====&gt;  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3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22)</a:t>
            </a:r>
          </a:p>
          <a:p>
            <a:r>
              <a:rPr kumimoji="1" lang="en-US" altLang="zh-TW">
                <a:ea typeface="PMingLiU" pitchFamily="18" charset="-120"/>
              </a:rPr>
              <a:t>     	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5</a:t>
            </a:r>
            <a:r>
              <a:rPr kumimoji="1" lang="en-US" altLang="zh-TW">
                <a:ea typeface="PMingLiU" pitchFamily="18" charset="-120"/>
              </a:rPr>
              <a:t>, -15) ====&gt;  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5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0</a:t>
            </a:r>
            <a:r>
              <a:rPr kumimoji="1" lang="en-US" altLang="zh-TW">
                <a:ea typeface="PMingLiU" pitchFamily="18" charset="-120"/>
              </a:rPr>
              <a:t>, -15)</a:t>
            </a:r>
          </a:p>
          <a:p>
            <a:r>
              <a:rPr kumimoji="1" lang="en-US" altLang="zh-TW">
                <a:ea typeface="PMingLiU" pitchFamily="18" charset="-120"/>
              </a:rPr>
              <a:t>	 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1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1</a:t>
            </a:r>
            <a:r>
              <a:rPr kumimoji="1" lang="en-US" altLang="zh-TW">
                <a:ea typeface="PMingLiU" pitchFamily="18" charset="-120"/>
              </a:rPr>
              <a:t>, 11) ====&gt;  (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1</a:t>
            </a:r>
            <a:r>
              <a:rPr kumimoji="1" lang="en-US" altLang="zh-TW">
                <a:ea typeface="PMingLiU" pitchFamily="18" charset="-120"/>
              </a:rPr>
              <a:t>,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1</a:t>
            </a:r>
            <a:r>
              <a:rPr kumimoji="1" lang="en-US" altLang="zh-TW">
                <a:ea typeface="PMingLiU" pitchFamily="18" charset="-120"/>
              </a:rPr>
              <a:t>, 11)</a:t>
            </a:r>
          </a:p>
          <a:p>
            <a:r>
              <a:rPr kumimoji="1" lang="en-US" altLang="zh-TW">
                <a:ea typeface="PMingLiU" pitchFamily="18" charset="-120"/>
              </a:rPr>
              <a:t>     Move elements down very often.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ea typeface="PMingLiU" pitchFamily="18" charset="-120"/>
              </a:rPr>
              <a:t>(2) For all elements in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column</a:t>
            </a:r>
            <a:r>
              <a:rPr kumimoji="1" lang="en-US" altLang="zh-TW">
                <a:ea typeface="PMingLiU" pitchFamily="18" charset="-120"/>
              </a:rPr>
              <a:t> j, </a:t>
            </a:r>
          </a:p>
          <a:p>
            <a:r>
              <a:rPr kumimoji="1" lang="en-US" altLang="zh-TW">
                <a:ea typeface="PMingLiU" pitchFamily="18" charset="-120"/>
              </a:rPr>
              <a:t>	place element &lt;i, j, value&gt; in element &lt;j, i, value&gt;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Transpose a Sparse Matrix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Transpose of a Sparse Matrix (cont’d)</a:t>
            </a: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6858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void transpose (term a[], term b[])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/* b is set to the transpose of a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{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int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n,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, j,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currentb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;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n = a[0].value;  /* total number of elements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b[0].row = a[0].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col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;  /* rows in b = columns in a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b[0].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col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= a[0].row;  /*columns in b = rows in a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b[0].value = n;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if (n &gt; 0) {                  /*non zero matrix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currentb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= 1;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for (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= 0;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&lt; a[0].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col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;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++)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/* transpose by columns in a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for( j = 1; j &lt;=  n; j++)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/*  find elements from the current column */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 if (a[j].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col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== </a:t>
            </a:r>
            <a:r>
              <a:rPr lang="en-US" altLang="zh-TW" sz="2000" i="1" dirty="0" err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) {</a:t>
            </a:r>
            <a:b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2000" i="1" dirty="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            /* element is in current column, add it to b */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itchFamily="18" charset="-120"/>
              </a:rPr>
              <a:t>Arrays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1431925" y="1795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kumimoji="1" lang="en-US">
              <a:ea typeface="PMingLiU" pitchFamily="18" charset="-120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143000" y="2133600"/>
            <a:ext cx="683895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Array: a set of pairs (</a:t>
            </a:r>
            <a:r>
              <a:rPr kumimoji="1" lang="en-US" altLang="zh-TW">
                <a:solidFill>
                  <a:srgbClr val="009900"/>
                </a:solidFill>
              </a:rPr>
              <a:t>index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 </a:t>
            </a:r>
            <a:r>
              <a:rPr kumimoji="1" lang="en-US" altLang="zh-TW">
                <a:ea typeface="PMingLiU" pitchFamily="18" charset="-120"/>
              </a:rPr>
              <a:t>and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value</a:t>
            </a:r>
            <a:r>
              <a:rPr kumimoji="1" lang="en-US" altLang="zh-TW">
                <a:ea typeface="PMingLiU" pitchFamily="18" charset="-120"/>
              </a:rPr>
              <a:t>)</a:t>
            </a:r>
            <a:endParaRPr kumimoji="1" lang="en-US" altLang="zh-TW">
              <a:solidFill>
                <a:srgbClr val="009900"/>
              </a:solidFill>
              <a:ea typeface="PMingLiU" pitchFamily="18" charset="-120"/>
            </a:endParaRP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solidFill>
                  <a:srgbClr val="FF822D"/>
                </a:solidFill>
                <a:ea typeface="PMingLiU" pitchFamily="18" charset="-120"/>
              </a:rPr>
              <a:t>data structure</a:t>
            </a:r>
          </a:p>
          <a:p>
            <a:r>
              <a:rPr kumimoji="1" lang="en-US" altLang="zh-TW">
                <a:ea typeface="PMingLiU" pitchFamily="18" charset="-120"/>
              </a:rPr>
              <a:t>	For each index, there is a value associated with</a:t>
            </a:r>
          </a:p>
          <a:p>
            <a:r>
              <a:rPr kumimoji="1" lang="en-US" altLang="zh-TW">
                <a:ea typeface="PMingLiU" pitchFamily="18" charset="-120"/>
              </a:rPr>
              <a:t>            that index.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solidFill>
                  <a:srgbClr val="FF822D"/>
                </a:solidFill>
                <a:ea typeface="PMingLiU" pitchFamily="18" charset="-120"/>
              </a:rPr>
              <a:t>representation (possible)</a:t>
            </a:r>
          </a:p>
          <a:p>
            <a:r>
              <a:rPr kumimoji="1" lang="en-US" altLang="zh-TW">
                <a:ea typeface="PMingLiU" pitchFamily="18" charset="-120"/>
              </a:rPr>
              <a:t>	implemented by using consecutive memory.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52600"/>
            <a:ext cx="7696200" cy="4419600"/>
          </a:xfrm>
        </p:spPr>
        <p:txBody>
          <a:bodyPr>
            <a:normAutofit fontScale="90000"/>
          </a:bodyPr>
          <a:lstStyle/>
          <a:p>
            <a:r>
              <a:rPr lang="en-US" altLang="zh-TW" sz="1800" b="1" dirty="0">
                <a:ea typeface="PMingLiU" pitchFamily="18" charset="-120"/>
              </a:rPr>
              <a:t>    </a:t>
            </a:r>
            <a:r>
              <a:rPr lang="en-US" altLang="zh-TW" sz="1800" b="1" i="0" dirty="0">
                <a:ea typeface="PMingLiU" pitchFamily="18" charset="-120"/>
              </a:rPr>
              <a:t>Objects: </a:t>
            </a:r>
            <a:r>
              <a:rPr lang="en-US" altLang="zh-TW" sz="1800" i="0" dirty="0">
                <a:ea typeface="PMingLiU" pitchFamily="18" charset="-120"/>
              </a:rPr>
              <a:t>A set of pairs &lt;index, value&gt; where for each value of index   </a:t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 there is a value from the set item. 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</a:rPr>
              <a:t>Index</a:t>
            </a:r>
            <a:r>
              <a:rPr lang="en-US" altLang="zh-TW" sz="1800" i="0" dirty="0">
                <a:ea typeface="PMingLiU" pitchFamily="18" charset="-120"/>
              </a:rPr>
              <a:t> is a finite ordered set of one or  </a:t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 more dimensions, for example, {0, … , n-1} for one dimension, </a:t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{(0,0),(0,1),(0,2),(1,0),(1,1),(1,2),(2,0),(2,1),(2,2)} for two dimensions,  </a:t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etc.</a:t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</a:t>
            </a:r>
            <a:r>
              <a:rPr lang="en-US" altLang="zh-TW" sz="1800" b="1" i="0" dirty="0">
                <a:ea typeface="PMingLiU" pitchFamily="18" charset="-120"/>
              </a:rPr>
              <a:t>Methods:</a:t>
            </a:r>
            <a:br>
              <a:rPr lang="en-US" altLang="zh-TW" sz="1800" b="1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 for all A </a:t>
            </a:r>
            <a:r>
              <a:rPr lang="en-US" altLang="zh-TW" sz="1800" i="0" dirty="0">
                <a:ea typeface="PMingLiU" pitchFamily="18" charset="-120"/>
                <a:sym typeface="Symbol" pitchFamily="18" charset="2"/>
              </a:rPr>
              <a:t>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Array, </a:t>
            </a:r>
            <a:r>
              <a:rPr lang="en-US" altLang="zh-TW" sz="1800" i="0" dirty="0" err="1">
                <a:ea typeface="PMingLiU" pitchFamily="18" charset="-120"/>
                <a:sym typeface="UniversalMath1 BT" pitchFamily="18" charset="2"/>
              </a:rPr>
              <a:t>i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</a:t>
            </a:r>
            <a:r>
              <a:rPr lang="en-US" altLang="zh-TW" sz="1800" i="0" dirty="0">
                <a:ea typeface="PMingLiU" pitchFamily="18" charset="-120"/>
                <a:sym typeface="Symbol" pitchFamily="18" charset="2"/>
              </a:rPr>
              <a:t>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index, x </a:t>
            </a:r>
            <a:r>
              <a:rPr lang="en-US" altLang="zh-TW" sz="1800" i="0" dirty="0">
                <a:ea typeface="PMingLiU" pitchFamily="18" charset="-120"/>
                <a:sym typeface="Symbol" pitchFamily="18" charset="2"/>
              </a:rPr>
              <a:t>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item, j, size </a:t>
            </a:r>
            <a:r>
              <a:rPr lang="en-US" altLang="zh-TW" sz="1800" i="0" dirty="0">
                <a:ea typeface="PMingLiU" pitchFamily="18" charset="-120"/>
                <a:sym typeface="Symbol" pitchFamily="18" charset="2"/>
              </a:rPr>
              <a:t>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integer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 Array Create(j, list)   ::= 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return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an array of  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j dimensions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where 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list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is a  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                                         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j-</a:t>
            </a:r>
            <a:r>
              <a:rPr lang="en-US" altLang="zh-TW" sz="1800" i="0" dirty="0" err="1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tuple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whose </a:t>
            </a:r>
            <a:r>
              <a:rPr lang="en-US" altLang="zh-TW" sz="1800" i="0" dirty="0" err="1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kth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 element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is the </a:t>
            </a:r>
            <a:r>
              <a:rPr lang="en-US" altLang="zh-TW" sz="1800" i="0" dirty="0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size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of the         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                                         </a:t>
            </a:r>
            <a:r>
              <a:rPr lang="en-US" altLang="zh-TW" sz="1800" i="0" dirty="0" err="1">
                <a:solidFill>
                  <a:srgbClr val="FF3300"/>
                </a:solidFill>
                <a:ea typeface="PMingLiU" pitchFamily="18" charset="-120"/>
                <a:sym typeface="UniversalMath1 BT" pitchFamily="18" charset="2"/>
              </a:rPr>
              <a:t>kth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dimension. Items are undefined. </a:t>
            </a:r>
            <a:r>
              <a:rPr lang="en-US" altLang="zh-TW" sz="1800" i="0" dirty="0">
                <a:ea typeface="PMingLiU" pitchFamily="18" charset="-120"/>
              </a:rPr>
              <a:t/>
            </a:r>
            <a:br>
              <a:rPr lang="en-US" altLang="zh-TW" sz="1800" i="0" dirty="0">
                <a:ea typeface="PMingLiU" pitchFamily="18" charset="-120"/>
              </a:rPr>
            </a:br>
            <a:r>
              <a:rPr lang="en-US" altLang="zh-TW" sz="1800" i="0" dirty="0">
                <a:ea typeface="PMingLiU" pitchFamily="18" charset="-120"/>
              </a:rPr>
              <a:t>  Item Retrieve(A, </a:t>
            </a:r>
            <a:r>
              <a:rPr lang="en-US" altLang="zh-TW" sz="1800" i="0" dirty="0" err="1">
                <a:ea typeface="PMingLiU" pitchFamily="18" charset="-120"/>
              </a:rPr>
              <a:t>i</a:t>
            </a:r>
            <a:r>
              <a:rPr lang="en-US" altLang="zh-TW" sz="1800" i="0" dirty="0">
                <a:ea typeface="PMingLiU" pitchFamily="18" charset="-120"/>
              </a:rPr>
              <a:t>)    ::= </a:t>
            </a:r>
            <a:r>
              <a:rPr lang="en-US" altLang="zh-TW" sz="1800" b="1" i="0" dirty="0">
                <a:ea typeface="PMingLiU" pitchFamily="18" charset="-120"/>
              </a:rPr>
              <a:t>if</a:t>
            </a:r>
            <a:r>
              <a:rPr lang="en-US" altLang="zh-TW" sz="1800" i="0" dirty="0">
                <a:ea typeface="PMingLiU" pitchFamily="18" charset="-120"/>
              </a:rPr>
              <a:t> (</a:t>
            </a:r>
            <a:r>
              <a:rPr lang="en-US" altLang="zh-TW" sz="1800" i="0" dirty="0" err="1">
                <a:ea typeface="PMingLiU" pitchFamily="18" charset="-120"/>
              </a:rPr>
              <a:t>i</a:t>
            </a:r>
            <a:r>
              <a:rPr lang="en-US" altLang="zh-TW" sz="1800" i="0" dirty="0">
                <a:ea typeface="PMingLiU" pitchFamily="18" charset="-120"/>
              </a:rPr>
              <a:t> </a:t>
            </a:r>
            <a:r>
              <a:rPr lang="en-US" altLang="zh-TW" sz="1800" i="0" dirty="0">
                <a:ea typeface="PMingLiU" pitchFamily="18" charset="-120"/>
                <a:sym typeface="Symbol" pitchFamily="18" charset="2"/>
              </a:rPr>
              <a:t>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index) 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return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the item associated with 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                                       index value </a:t>
            </a:r>
            <a:r>
              <a:rPr lang="en-US" altLang="zh-TW" sz="1800" i="0" dirty="0" err="1">
                <a:ea typeface="PMingLiU" pitchFamily="18" charset="-120"/>
                <a:sym typeface="UniversalMath1 BT" pitchFamily="18" charset="2"/>
              </a:rPr>
              <a:t>i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 array A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                                       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else return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error</a:t>
            </a:r>
            <a:br>
              <a:rPr lang="en-US" altLang="zh-TW" sz="1800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 Array Store(A, </a:t>
            </a:r>
            <a:r>
              <a:rPr lang="en-US" altLang="zh-TW" sz="1800" i="0" dirty="0" err="1">
                <a:ea typeface="PMingLiU" pitchFamily="18" charset="-120"/>
                <a:sym typeface="UniversalMath1 BT" pitchFamily="18" charset="2"/>
              </a:rPr>
              <a:t>i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, x)   ::= 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if (</a:t>
            </a:r>
            <a:r>
              <a:rPr lang="en-US" altLang="zh-TW" sz="1800" i="0" dirty="0" err="1">
                <a:ea typeface="PMingLiU" pitchFamily="18" charset="-120"/>
                <a:sym typeface="UniversalMath1 BT" pitchFamily="18" charset="2"/>
              </a:rPr>
              <a:t>i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 index)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                                          return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an array that is identical to array 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                                         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A except the new pair &lt;</a:t>
            </a:r>
            <a:r>
              <a:rPr lang="en-US" altLang="zh-TW" sz="1800" i="0" dirty="0" err="1">
                <a:ea typeface="PMingLiU" pitchFamily="18" charset="-120"/>
                <a:sym typeface="UniversalMath1 BT" pitchFamily="18" charset="2"/>
              </a:rPr>
              <a:t>i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, x&gt; has been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 </a:t>
            </a:r>
            <a:b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                                         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inserted</a:t>
            </a:r>
            <a:r>
              <a:rPr lang="en-US" altLang="zh-TW" sz="1800" b="1" i="0" dirty="0">
                <a:ea typeface="PMingLiU" pitchFamily="18" charset="-120"/>
                <a:sym typeface="UniversalMath1 BT" pitchFamily="18" charset="2"/>
              </a:rPr>
              <a:t>  else return</a:t>
            </a:r>
            <a:r>
              <a:rPr lang="en-US" altLang="zh-TW" sz="1800" i="0" dirty="0">
                <a:ea typeface="PMingLiU" pitchFamily="18" charset="-120"/>
                <a:sym typeface="UniversalMath1 BT" pitchFamily="18" charset="2"/>
              </a:rPr>
              <a:t> error</a:t>
            </a:r>
            <a:r>
              <a:rPr lang="en-US" altLang="zh-TW" sz="1800" dirty="0">
                <a:ea typeface="PMingLiU" pitchFamily="18" charset="-120"/>
                <a:sym typeface="UniversalMath1 BT" pitchFamily="18" charset="2"/>
              </a:rPr>
              <a:t> </a:t>
            </a:r>
            <a:r>
              <a:rPr lang="en-US" altLang="zh-TW" sz="1800" b="1" dirty="0">
                <a:ea typeface="PMingLiU" pitchFamily="18" charset="-120"/>
                <a:sym typeface="UniversalMath1 BT" pitchFamily="18" charset="2"/>
              </a:rPr>
              <a:t> </a:t>
            </a:r>
            <a:endParaRPr lang="en-US" altLang="zh-TW" sz="1800" dirty="0">
              <a:ea typeface="PMingLiU" pitchFamily="18" charset="-12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The Array </a:t>
            </a:r>
            <a:r>
              <a:rPr lang="en-US" altLang="zh-TW" sz="4000" i="1">
                <a:solidFill>
                  <a:srgbClr val="009900"/>
                </a:solidFill>
                <a:latin typeface="Georgia" pitchFamily="18" charset="0"/>
                <a:ea typeface="PMingLiU" pitchFamily="18" charset="-120"/>
              </a:rPr>
              <a:t>ADT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itchFamily="18" charset="-120"/>
              </a:rPr>
              <a:t>Arrays in C</a:t>
            </a:r>
          </a:p>
        </p:txBody>
      </p:sp>
      <p:sp>
        <p:nvSpPr>
          <p:cNvPr id="53251" name="Text Box 1027"/>
          <p:cNvSpPr txBox="1">
            <a:spLocks noChangeArrowheads="1"/>
          </p:cNvSpPr>
          <p:nvPr/>
        </p:nvSpPr>
        <p:spPr bwMode="auto">
          <a:xfrm>
            <a:off x="1219200" y="2019300"/>
            <a:ext cx="6105525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int list[5], *plist[5];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ea typeface="PMingLiU" pitchFamily="18" charset="-120"/>
              </a:rPr>
              <a:t>list[5]: 	five integers</a:t>
            </a:r>
          </a:p>
          <a:p>
            <a:r>
              <a:rPr kumimoji="1" lang="en-US" altLang="zh-TW">
                <a:ea typeface="PMingLiU" pitchFamily="18" charset="-120"/>
              </a:rPr>
              <a:t>           	list[0], list[1], list[2], list[3], list[4]</a:t>
            </a:r>
          </a:p>
          <a:p>
            <a:r>
              <a:rPr kumimoji="1" lang="en-US" altLang="zh-TW">
                <a:ea typeface="PMingLiU" pitchFamily="18" charset="-120"/>
              </a:rPr>
              <a:t>*plist[5]: five pointers to integers</a:t>
            </a:r>
          </a:p>
          <a:p>
            <a:r>
              <a:rPr kumimoji="1" lang="en-US" altLang="zh-TW">
                <a:ea typeface="PMingLiU" pitchFamily="18" charset="-120"/>
              </a:rPr>
              <a:t>	plist[0], plist[1], plist[2], plist[3], plist[4]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 b="1">
                <a:ea typeface="PMingLiU" pitchFamily="18" charset="-120"/>
              </a:rPr>
              <a:t>implementation of 1-D array</a:t>
            </a:r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ea typeface="PMingLiU" pitchFamily="18" charset="-120"/>
              </a:rPr>
              <a:t>	list[0]		base address = </a:t>
            </a:r>
            <a:r>
              <a:rPr kumimoji="1" lang="en-US" altLang="zh-TW">
                <a:ea typeface="PMingLiU" pitchFamily="18" charset="-120"/>
                <a:sym typeface="Symbol" pitchFamily="18" charset="2"/>
              </a:rPr>
              <a:t></a:t>
            </a:r>
          </a:p>
          <a:p>
            <a:r>
              <a:rPr kumimoji="1" lang="en-US" altLang="zh-TW">
                <a:ea typeface="PMingLiU" pitchFamily="18" charset="-120"/>
                <a:sym typeface="Symbol" pitchFamily="18" charset="2"/>
              </a:rPr>
              <a:t>	list[1]	 	 + sizeof(int)</a:t>
            </a:r>
          </a:p>
          <a:p>
            <a:r>
              <a:rPr kumimoji="1" lang="en-US" altLang="zh-TW">
                <a:ea typeface="PMingLiU" pitchFamily="18" charset="-120"/>
                <a:sym typeface="Symbol" pitchFamily="18" charset="2"/>
              </a:rPr>
              <a:t>	list[2]	 	 + 2*sizeof(int)</a:t>
            </a:r>
          </a:p>
          <a:p>
            <a:r>
              <a:rPr kumimoji="1" lang="en-US" altLang="zh-TW">
                <a:ea typeface="PMingLiU" pitchFamily="18" charset="-120"/>
                <a:sym typeface="Symbol" pitchFamily="18" charset="2"/>
              </a:rPr>
              <a:t>	list[3]	 	 + 3*sizeof(int)</a:t>
            </a:r>
          </a:p>
          <a:p>
            <a:r>
              <a:rPr kumimoji="1" lang="en-US" altLang="zh-TW">
                <a:ea typeface="PMingLiU" pitchFamily="18" charset="-120"/>
                <a:sym typeface="Symbol" pitchFamily="18" charset="2"/>
              </a:rPr>
              <a:t>	list[4]	 	 + 4*size(int)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itchFamily="18" charset="-120"/>
              </a:rPr>
              <a:t>Arrays in C (cont’d) 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762000" y="1954213"/>
            <a:ext cx="7010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PMingLiU" pitchFamily="18" charset="-120"/>
              </a:rPr>
              <a:t>Compare </a:t>
            </a:r>
            <a:r>
              <a:rPr kumimoji="1" lang="en-US" altLang="zh-TW">
                <a:solidFill>
                  <a:srgbClr val="FF3300"/>
                </a:solidFill>
              </a:rPr>
              <a:t>int *list1</a:t>
            </a:r>
            <a:r>
              <a:rPr kumimoji="1" lang="en-US" altLang="zh-TW">
                <a:ea typeface="PMingLiU" pitchFamily="18" charset="-120"/>
              </a:rPr>
              <a:t> and </a:t>
            </a:r>
            <a:r>
              <a:rPr kumimoji="1" lang="en-US" altLang="zh-TW">
                <a:solidFill>
                  <a:srgbClr val="FF3300"/>
                </a:solidFill>
                <a:ea typeface="PMingLiU" pitchFamily="18" charset="-120"/>
              </a:rPr>
              <a:t>int list2[5]</a:t>
            </a:r>
            <a:r>
              <a:rPr kumimoji="1" lang="en-US" altLang="zh-TW">
                <a:ea typeface="PMingLiU" pitchFamily="18" charset="-120"/>
              </a:rPr>
              <a:t> in C.</a:t>
            </a:r>
          </a:p>
          <a:p>
            <a:r>
              <a:rPr kumimoji="1" lang="en-US" altLang="zh-TW">
                <a:ea typeface="PMingLiU" pitchFamily="18" charset="-120"/>
              </a:rPr>
              <a:t>	Same:	list1 and list2 are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pointers.</a:t>
            </a:r>
          </a:p>
          <a:p>
            <a:r>
              <a:rPr kumimoji="1" lang="en-US" altLang="zh-TW">
                <a:ea typeface="PMingLiU" pitchFamily="18" charset="-120"/>
              </a:rPr>
              <a:t>	Difference:	list2 reserves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five locations</a:t>
            </a:r>
            <a:r>
              <a:rPr kumimoji="1" lang="en-US" altLang="zh-TW">
                <a:ea typeface="PMingLiU" pitchFamily="18" charset="-120"/>
              </a:rPr>
              <a:t>.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ea typeface="PMingLiU" pitchFamily="18" charset="-120"/>
              </a:rPr>
              <a:t>Notations:</a:t>
            </a:r>
          </a:p>
          <a:p>
            <a:r>
              <a:rPr kumimoji="1" lang="en-US" altLang="zh-TW">
                <a:ea typeface="PMingLiU" pitchFamily="18" charset="-120"/>
              </a:rPr>
              <a:t>	list2 - a pointer to list2[0]</a:t>
            </a:r>
          </a:p>
          <a:p>
            <a:r>
              <a:rPr kumimoji="1" lang="en-US" altLang="zh-TW">
                <a:ea typeface="PMingLiU" pitchFamily="18" charset="-120"/>
              </a:rPr>
              <a:t>	(list2 + i) - a pointer to list2[i]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(&amp;list2[i])</a:t>
            </a:r>
          </a:p>
          <a:p>
            <a:r>
              <a:rPr kumimoji="1" lang="en-US" altLang="zh-TW">
                <a:solidFill>
                  <a:schemeClr val="accent2"/>
                </a:solidFill>
                <a:ea typeface="PMingLiU" pitchFamily="18" charset="-120"/>
              </a:rPr>
              <a:t>	</a:t>
            </a:r>
            <a:r>
              <a:rPr kumimoji="1" lang="en-US" altLang="zh-TW">
                <a:ea typeface="PMingLiU" pitchFamily="18" charset="-120"/>
              </a:rPr>
              <a:t>*(list2 + i) - </a:t>
            </a:r>
            <a:r>
              <a:rPr kumimoji="1" lang="en-US" altLang="zh-TW">
                <a:solidFill>
                  <a:srgbClr val="009900"/>
                </a:solidFill>
                <a:ea typeface="PMingLiU" pitchFamily="18" charset="-120"/>
              </a:rPr>
              <a:t>list2[i]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2395538" y="1401763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kumimoji="1" lang="en-US">
              <a:ea typeface="PMingLiU" pitchFamily="18" charset="-120"/>
            </a:endParaRP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4114800" y="3429000"/>
          <a:ext cx="155575" cy="923925"/>
        </p:xfrm>
        <a:graphic>
          <a:graphicData uri="http://schemas.openxmlformats.org/presentationml/2006/ole">
            <p:oleObj spid="_x0000_s1026" name="文件" r:id="rId3" imgW="156960" imgH="924480" progId="Word.Document.8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724400" y="2514600"/>
          <a:ext cx="3798888" cy="3175000"/>
        </p:xfrm>
        <a:graphic>
          <a:graphicData uri="http://schemas.openxmlformats.org/presentationml/2006/ole">
            <p:oleObj spid="_x0000_s1027" name="Document" r:id="rId4" imgW="4571280" imgH="4242600" progId="Word.Document.8">
              <p:embed/>
            </p:oleObj>
          </a:graphicData>
        </a:graphic>
      </p:graphicFrame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04800" y="2133600"/>
            <a:ext cx="4343400" cy="397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>
                <a:ea typeface="PMingLiU" pitchFamily="18" charset="-120"/>
              </a:rPr>
              <a:t>Example: 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int one[] = {0, 1, 2, 3, 4}; //Goal: print out address and value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void print1(int *ptr, int rows)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{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  printf(“Address Contents\n”);  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  for (i=0; i &lt; rows; i++)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  printf(“%8u%5d\n”, ptr+i, *(ptr+i));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  printf(“\n”);</a:t>
            </a:r>
          </a:p>
          <a:p>
            <a:pPr>
              <a:spcBef>
                <a:spcPct val="50000"/>
              </a:spcBef>
            </a:pPr>
            <a:r>
              <a:rPr kumimoji="1" lang="en-US" altLang="zh-TW" sz="1800" b="1" i="1">
                <a:ea typeface="PMingLiU" pitchFamily="18" charset="-120"/>
              </a:rPr>
              <a:t>}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>
                <a:ea typeface="PMingLiU" pitchFamily="18" charset="-120"/>
              </a:rPr>
              <a:t>Example 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p:oleObj spid="_x0000_s2050" name="方程式" r:id="rId3" imgW="114120" imgH="21564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667000" y="5181600"/>
          <a:ext cx="2895600" cy="479425"/>
        </p:xfrm>
        <a:graphic>
          <a:graphicData uri="http://schemas.openxmlformats.org/presentationml/2006/ole">
            <p:oleObj spid="_x0000_s2051" name="方程式" r:id="rId4" imgW="1447560" imgH="241200" progId="Equation.3">
              <p:embed/>
            </p:oleObj>
          </a:graphicData>
        </a:graphic>
      </p:graphicFrame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295400" y="5791200"/>
            <a:ext cx="726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dirty="0">
                <a:ea typeface="PMingLiU" pitchFamily="18" charset="-120"/>
              </a:rPr>
              <a:t>Polynomials  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A(X)=3X</a:t>
            </a:r>
            <a:r>
              <a:rPr kumimoji="1" lang="en-US" altLang="zh-TW" baseline="30000" dirty="0">
                <a:solidFill>
                  <a:schemeClr val="tx2"/>
                </a:solidFill>
                <a:ea typeface="PMingLiU" pitchFamily="18" charset="-120"/>
              </a:rPr>
              <a:t>20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+2X</a:t>
            </a:r>
            <a:r>
              <a:rPr kumimoji="1" lang="en-US" altLang="zh-TW" baseline="30000" dirty="0">
                <a:solidFill>
                  <a:schemeClr val="tx2"/>
                </a:solidFill>
                <a:ea typeface="PMingLiU" pitchFamily="18" charset="-120"/>
              </a:rPr>
              <a:t>5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+4, B(X)=X</a:t>
            </a:r>
            <a:r>
              <a:rPr kumimoji="1" lang="en-US" altLang="zh-TW" baseline="30000" dirty="0">
                <a:solidFill>
                  <a:schemeClr val="tx2"/>
                </a:solidFill>
                <a:ea typeface="PMingLiU" pitchFamily="18" charset="-120"/>
              </a:rPr>
              <a:t>4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+10X</a:t>
            </a:r>
            <a:r>
              <a:rPr kumimoji="1" lang="en-US" altLang="zh-TW" baseline="30000" dirty="0">
                <a:solidFill>
                  <a:schemeClr val="tx2"/>
                </a:solidFill>
                <a:ea typeface="PMingLiU" pitchFamily="18" charset="-120"/>
              </a:rPr>
              <a:t>3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+3X</a:t>
            </a:r>
            <a:r>
              <a:rPr kumimoji="1" lang="en-US" altLang="zh-TW" baseline="30000" dirty="0">
                <a:solidFill>
                  <a:schemeClr val="tx2"/>
                </a:solidFill>
                <a:ea typeface="PMingLiU" pitchFamily="18" charset="-120"/>
              </a:rPr>
              <a:t>2</a:t>
            </a:r>
            <a:r>
              <a:rPr kumimoji="1" lang="en-US" altLang="zh-TW" dirty="0">
                <a:solidFill>
                  <a:schemeClr val="tx2"/>
                </a:solidFill>
                <a:ea typeface="PMingLiU" pitchFamily="18" charset="-120"/>
              </a:rPr>
              <a:t>+1</a:t>
            </a:r>
            <a:endParaRPr kumimoji="1" lang="en-US" altLang="zh-TW" dirty="0">
              <a:ea typeface="PMingLiU" pitchFamily="18" charset="-120"/>
            </a:endParaRP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990600" y="5791200"/>
            <a:ext cx="7620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Other Data Structures </a:t>
            </a:r>
            <a:b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40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Based on Arrays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838200" y="1981200"/>
            <a:ext cx="7010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1" lang="en-US" altLang="zh-TW">
                <a:ea typeface="PMingLiU" pitchFamily="18" charset="-120"/>
              </a:rPr>
              <a:t>Arrays: </a:t>
            </a:r>
          </a:p>
          <a:p>
            <a:pPr lvl="1">
              <a:buFontTx/>
              <a:buChar char="•"/>
            </a:pPr>
            <a:r>
              <a:rPr kumimoji="1" lang="en-US" altLang="zh-TW">
                <a:ea typeface="PMingLiU" pitchFamily="18" charset="-120"/>
              </a:rPr>
              <a:t>Basic data structure</a:t>
            </a:r>
          </a:p>
          <a:p>
            <a:pPr lvl="1">
              <a:buFontTx/>
              <a:buChar char="•"/>
            </a:pPr>
            <a:r>
              <a:rPr kumimoji="1" lang="en-US" altLang="zh-TW">
                <a:ea typeface="PMingLiU" pitchFamily="18" charset="-120"/>
              </a:rPr>
              <a:t>May store any type of elements</a:t>
            </a:r>
          </a:p>
          <a:p>
            <a:endParaRPr kumimoji="1" lang="en-US" altLang="zh-TW">
              <a:ea typeface="PMingLiU" pitchFamily="18" charset="-120"/>
            </a:endParaRPr>
          </a:p>
          <a:p>
            <a:r>
              <a:rPr kumimoji="1" lang="en-US" altLang="zh-TW">
                <a:ea typeface="PMingLiU" pitchFamily="18" charset="-120"/>
              </a:rPr>
              <a:t>Polynomials: defined by a list of coefficients and exponents</a:t>
            </a:r>
          </a:p>
          <a:p>
            <a:r>
              <a:rPr kumimoji="1" lang="en-US" altLang="zh-TW">
                <a:ea typeface="PMingLiU" pitchFamily="18" charset="-120"/>
              </a:rPr>
              <a:t>- </a:t>
            </a:r>
            <a:r>
              <a:rPr kumimoji="1" lang="en-US" altLang="zh-TW" i="1">
                <a:ea typeface="PMingLiU" pitchFamily="18" charset="-120"/>
              </a:rPr>
              <a:t>degree</a:t>
            </a:r>
            <a:r>
              <a:rPr kumimoji="1" lang="en-US" altLang="zh-TW">
                <a:ea typeface="PMingLiU" pitchFamily="18" charset="-120"/>
              </a:rPr>
              <a:t> of polynomial = the largest exponent in a polynomial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Polynomial ADT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381000" y="21336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Objects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:                                                	a set of ordered pairs of &lt;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e</a:t>
            </a:r>
            <a:r>
              <a:rPr lang="en-US" altLang="zh-TW" sz="1800" baseline="-25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,a</a:t>
            </a:r>
            <a:r>
              <a:rPr lang="en-US" altLang="zh-TW" sz="1800" baseline="-25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&gt;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				where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</a:t>
            </a:r>
            <a:r>
              <a:rPr lang="en-US" altLang="zh-TW" sz="1800" baseline="-25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in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Coefficients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and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				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e</a:t>
            </a:r>
            <a:r>
              <a:rPr lang="en-US" altLang="zh-TW" sz="1800" baseline="-25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in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Exponents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,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e</a:t>
            </a:r>
            <a:r>
              <a:rPr lang="en-US" altLang="zh-TW" sz="1800" baseline="-250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are integers &gt;= 0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Methods:</a:t>
            </a:r>
            <a:b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for all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poly, poly1, poly2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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,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coef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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Coefficients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,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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Exponents</a:t>
            </a:r>
            <a:b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Zero( )                 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polynomial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p(x)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= 0	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Boolean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IsZero(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           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if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return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FALSE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else 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TRUE</a:t>
            </a:r>
            <a:b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Coefficient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Coef(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poly, expon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if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  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its 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coefficient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else 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Zero 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Exponent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Lead_Exp(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    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largest exponent in 				</a:t>
            </a:r>
            <a:r>
              <a:rPr lang="en-US" altLang="zh-TW" sz="1800" b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Attach(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poly,coef, expon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if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  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error 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else 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polynomial poly 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with the term &lt;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coef, expon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&gt;    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inserted</a:t>
            </a:r>
            <a:endParaRPr lang="en-US" altLang="zh-TW" sz="2000" i="1">
              <a:solidFill>
                <a:schemeClr val="hlink"/>
              </a:solidFill>
              <a:latin typeface="Georgia" pitchFamily="18" charset="0"/>
              <a:ea typeface="PMingLiU" pitchFamily="18" charset="-120"/>
            </a:endParaRP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Polyomial ADT (cont’d)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457200" y="2057400"/>
            <a:ext cx="8077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Polynomial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Remove(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poly, expon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)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if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 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</a:rPr>
              <a:t>expon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 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				        polynomial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poly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with the term 				                        whose exponent is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 deleted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/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				       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else 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error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 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SingleMult(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poly, coef, expon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polynomial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 • coef • x</a:t>
            </a:r>
            <a:r>
              <a:rPr lang="en-US" altLang="zh-TW" sz="1800" baseline="30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expon</a:t>
            </a:r>
            <a:br>
              <a:rPr lang="en-US" altLang="zh-TW" sz="1800" baseline="300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Add(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poly1, poly2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             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polynomial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				  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1 +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2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Polynomial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Mult(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poly1, poly2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)  	   ::= </a:t>
            </a:r>
            <a:r>
              <a:rPr lang="en-US" altLang="zh-TW" sz="1800" b="1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return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the polynomial</a:t>
            </a:r>
            <a:b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</a:b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                                                                  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1 • </a:t>
            </a:r>
            <a:r>
              <a:rPr lang="en-US" altLang="zh-TW" sz="1800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poly</a:t>
            </a:r>
            <a:r>
              <a:rPr lang="en-US" altLang="zh-TW" sz="1800" i="1">
                <a:solidFill>
                  <a:schemeClr val="hlink"/>
                </a:solidFill>
                <a:latin typeface="Georgia" pitchFamily="18" charset="0"/>
                <a:ea typeface="PMingLiU" pitchFamily="18" charset="-120"/>
                <a:sym typeface="UniversalMath1 BT" pitchFamily="18" charset="2"/>
              </a:rPr>
              <a:t>2</a:t>
            </a:r>
            <a:endParaRPr lang="en-US" altLang="zh-TW" sz="1800" i="1">
              <a:solidFill>
                <a:schemeClr val="hlink"/>
              </a:solidFill>
              <a:latin typeface="Georgia" pitchFamily="18" charset="0"/>
              <a:ea typeface="PMingLiU" pitchFamily="18" charset="-120"/>
            </a:endParaRP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516</Words>
  <Application>Microsoft Office PowerPoint</Application>
  <PresentationFormat>On-screen Show (4:3)</PresentationFormat>
  <Paragraphs>163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Office Theme</vt:lpstr>
      <vt:lpstr>文件</vt:lpstr>
      <vt:lpstr>Document</vt:lpstr>
      <vt:lpstr>方程式</vt:lpstr>
      <vt:lpstr> Data Structure/BTCS-2304</vt:lpstr>
      <vt:lpstr>Arrays</vt:lpstr>
      <vt:lpstr>    Objects: A set of pairs &lt;index, value&gt; where for each value of index        there is a value from the set item. Index is a finite ordered set of one or       more dimensions, for example, {0, … , n-1} for one dimension,     {(0,0),(0,1),(0,2),(1,0),(1,1),(1,2),(2,0),(2,1),(2,2)} for two dimensions,      etc.    Methods:    for all A  Array, i  index, x  item, j, size  integer    Array Create(j, list)   ::= return an array of  j dimensions where list is a                                              j-tuple whose kth element is the size of the                                                     kth dimension. Items are undefined.    Item Retrieve(A, i)    ::= if (i  index) return the item associated with                                           index value i in array A                                          else return error   Array Store(A, i, x)   ::= if (i in index)                                           return an array that is identical to array                                            A except the new pair &lt;i, x&gt; has been                                            inserted  else return error  </vt:lpstr>
      <vt:lpstr>Arrays in C</vt:lpstr>
      <vt:lpstr>Arrays in C (cont’d) </vt:lpstr>
      <vt:lpstr>Example </vt:lpstr>
      <vt:lpstr>Slide 7</vt:lpstr>
      <vt:lpstr>Polynomial ADT</vt:lpstr>
      <vt:lpstr>Polyomial ADT (cont’d)</vt:lpstr>
      <vt:lpstr>Polynomial Addition (1)</vt:lpstr>
      <vt:lpstr>Slide 11</vt:lpstr>
      <vt:lpstr>Polynomial Addition (2) (cont’d)</vt:lpstr>
      <vt:lpstr>Slide 13</vt:lpstr>
      <vt:lpstr>Sparse Matrix ADT</vt:lpstr>
      <vt:lpstr>Sparse Matrix ADT (cont’d)</vt:lpstr>
      <vt:lpstr>Slide 16</vt:lpstr>
      <vt:lpstr>Sparse Matrix Operations</vt:lpstr>
      <vt:lpstr>Transpose a Sparse Matrix</vt:lpstr>
      <vt:lpstr>Transpose of a Sparse Matrix (cont’d)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</dc:title>
  <dc:creator>Yogesh</dc:creator>
  <cp:lastModifiedBy>Yogesh</cp:lastModifiedBy>
  <cp:revision>3</cp:revision>
  <dcterms:created xsi:type="dcterms:W3CDTF">2023-06-20T09:27:37Z</dcterms:created>
  <dcterms:modified xsi:type="dcterms:W3CDTF">2023-06-23T05:02:10Z</dcterms:modified>
</cp:coreProperties>
</file>