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90" r:id="rId1"/>
  </p:sldMasterIdLst>
  <p:sldIdLst>
    <p:sldId id="592" r:id="rId2"/>
    <p:sldId id="309" r:id="rId3"/>
    <p:sldId id="310" r:id="rId4"/>
    <p:sldId id="311" r:id="rId5"/>
    <p:sldId id="312" r:id="rId6"/>
    <p:sldId id="313" r:id="rId7"/>
    <p:sldId id="314" r:id="rId8"/>
    <p:sldId id="316" r:id="rId9"/>
    <p:sldId id="317" r:id="rId10"/>
    <p:sldId id="320" r:id="rId11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5718" autoAdjust="0"/>
    <p:restoredTop sz="94660"/>
  </p:normalViewPr>
  <p:slideViewPr>
    <p:cSldViewPr>
      <p:cViewPr varScale="1">
        <p:scale>
          <a:sx n="86" d="100"/>
          <a:sy n="86" d="100"/>
        </p:scale>
        <p:origin x="-1518" y="-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53670">
              <a:lnSpc>
                <a:spcPts val="1810"/>
              </a:lnSpc>
            </a:pPr>
            <a:fld id="{81D60167-4931-47E6-BA6A-407CBD079E47}" type="slidenum">
              <a:rPr lang="en-US" smtClean="0"/>
              <a:pPr marL="153670">
                <a:lnSpc>
                  <a:spcPts val="1810"/>
                </a:lnSpc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53670">
              <a:lnSpc>
                <a:spcPts val="1810"/>
              </a:lnSpc>
            </a:pPr>
            <a:fld id="{81D60167-4931-47E6-BA6A-407CBD079E47}" type="slidenum">
              <a:rPr lang="en-US" smtClean="0"/>
              <a:pPr marL="153670">
                <a:lnSpc>
                  <a:spcPts val="1810"/>
                </a:lnSpc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53670">
              <a:lnSpc>
                <a:spcPts val="1810"/>
              </a:lnSpc>
            </a:pPr>
            <a:fld id="{81D60167-4931-47E6-BA6A-407CBD079E47}" type="slidenum">
              <a:rPr lang="en-US" smtClean="0"/>
              <a:pPr marL="153670">
                <a:lnSpc>
                  <a:spcPts val="1810"/>
                </a:lnSpc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53670">
              <a:lnSpc>
                <a:spcPts val="1810"/>
              </a:lnSpc>
            </a:pPr>
            <a:fld id="{81D60167-4931-47E6-BA6A-407CBD079E47}" type="slidenum">
              <a:rPr lang="en-US" smtClean="0"/>
              <a:pPr marL="153670">
                <a:lnSpc>
                  <a:spcPts val="1810"/>
                </a:lnSpc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53670">
              <a:lnSpc>
                <a:spcPts val="1810"/>
              </a:lnSpc>
            </a:pPr>
            <a:fld id="{81D60167-4931-47E6-BA6A-407CBD079E47}" type="slidenum">
              <a:rPr lang="en-US" smtClean="0"/>
              <a:pPr marL="153670">
                <a:lnSpc>
                  <a:spcPts val="1810"/>
                </a:lnSpc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53670">
              <a:lnSpc>
                <a:spcPts val="1810"/>
              </a:lnSpc>
            </a:pPr>
            <a:fld id="{81D60167-4931-47E6-BA6A-407CBD079E47}" type="slidenum">
              <a:rPr lang="en-US" smtClean="0"/>
              <a:pPr marL="153670">
                <a:lnSpc>
                  <a:spcPts val="1810"/>
                </a:lnSpc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53670">
              <a:lnSpc>
                <a:spcPts val="1810"/>
              </a:lnSpc>
            </a:pPr>
            <a:fld id="{81D60167-4931-47E6-BA6A-407CBD079E47}" type="slidenum">
              <a:rPr lang="en-US" smtClean="0"/>
              <a:pPr marL="153670">
                <a:lnSpc>
                  <a:spcPts val="1810"/>
                </a:lnSpc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53670">
              <a:lnSpc>
                <a:spcPts val="1810"/>
              </a:lnSpc>
            </a:pPr>
            <a:fld id="{81D60167-4931-47E6-BA6A-407CBD079E47}" type="slidenum">
              <a:rPr lang="en-US" smtClean="0"/>
              <a:pPr marL="153670">
                <a:lnSpc>
                  <a:spcPts val="1810"/>
                </a:lnSpc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53670">
              <a:lnSpc>
                <a:spcPts val="1810"/>
              </a:lnSpc>
            </a:pPr>
            <a:fld id="{81D60167-4931-47E6-BA6A-407CBD079E47}" type="slidenum">
              <a:rPr lang="en-US" smtClean="0"/>
              <a:pPr marL="153670">
                <a:lnSpc>
                  <a:spcPts val="1810"/>
                </a:lnSpc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53670">
              <a:lnSpc>
                <a:spcPts val="1810"/>
              </a:lnSpc>
            </a:pPr>
            <a:fld id="{81D60167-4931-47E6-BA6A-407CBD079E47}" type="slidenum">
              <a:rPr lang="en-US" smtClean="0"/>
              <a:pPr marL="153670">
                <a:lnSpc>
                  <a:spcPts val="1810"/>
                </a:lnSpc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53670">
              <a:lnSpc>
                <a:spcPts val="1810"/>
              </a:lnSpc>
            </a:pPr>
            <a:fld id="{81D60167-4931-47E6-BA6A-407CBD079E47}" type="slidenum">
              <a:rPr lang="en-US" smtClean="0"/>
              <a:pPr marL="153670">
                <a:lnSpc>
                  <a:spcPts val="1810"/>
                </a:lnSpc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153670">
              <a:lnSpc>
                <a:spcPts val="1810"/>
              </a:lnSpc>
            </a:pPr>
            <a:fld id="{81D60167-4931-47E6-BA6A-407CBD079E47}" type="slidenum">
              <a:rPr lang="en-US" smtClean="0"/>
              <a:pPr marL="153670">
                <a:lnSpc>
                  <a:spcPts val="1810"/>
                </a:lnSpc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762000"/>
            <a:ext cx="7884876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DIGITAL ELECTRONICS &amp;LOGIC DESIGN 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xmlns="" id="{9DF95F34-A162-CA4C-889B-0891699B6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81250" y="6365230"/>
            <a:ext cx="3086100" cy="365125"/>
          </a:xfrm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Dr.Nitin</a:t>
            </a:r>
            <a:r>
              <a:rPr lang="en-US" b="1">
                <a:solidFill>
                  <a:schemeClr val="bg1"/>
                </a:solidFill>
              </a:rPr>
              <a:t> Thapar_SOMC_ITFM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xmlns="" id="{C3EF51EB-3DA5-4842-B82C-4F75593C5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4074E40B-79F9-F74D-8D9E-1BC4B8F861E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5785" y="6392863"/>
            <a:ext cx="47625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64FE491C-50AE-C347-9BEA-9FF9A5452B72}"/>
              </a:ext>
            </a:extLst>
          </p:cNvPr>
          <p:cNvSpPr/>
          <p:nvPr/>
        </p:nvSpPr>
        <p:spPr>
          <a:xfrm>
            <a:off x="0" y="6457890"/>
            <a:ext cx="6000750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2000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</a:t>
            </a:r>
            <a:r>
              <a:rPr lang="en-GB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www.rimt.ac.in</a:t>
            </a:r>
            <a:endParaRPr lang="en-GB" sz="2400" b="1" cap="none" spc="0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5334000" y="636523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5467350" y="4038600"/>
            <a:ext cx="3469616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 </a:t>
            </a:r>
            <a:r>
              <a:rPr lang="en-IN" sz="4000" dirty="0" err="1" smtClean="0"/>
              <a:t>Er</a:t>
            </a:r>
            <a:r>
              <a:rPr lang="en-IN" sz="4000" dirty="0" smtClean="0"/>
              <a:t>. </a:t>
            </a:r>
            <a:r>
              <a:rPr lang="en-IN" sz="4000" dirty="0" err="1" smtClean="0"/>
              <a:t>Irfana</a:t>
            </a:r>
            <a:r>
              <a:rPr lang="en-IN" sz="4000" dirty="0" smtClean="0"/>
              <a:t> </a:t>
            </a:r>
            <a:r>
              <a:rPr lang="en-IN" sz="4000" dirty="0" err="1" smtClean="0"/>
              <a:t>Shafi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42950" y="2590800"/>
            <a:ext cx="3469616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</a:t>
            </a:r>
            <a:r>
              <a:rPr lang="en-US" sz="9600" dirty="0" err="1" smtClean="0">
                <a:latin typeface="+mn-lt"/>
              </a:rPr>
              <a:t>B.Tech</a:t>
            </a:r>
            <a:r>
              <a:rPr lang="en-US" sz="9600" dirty="0" smtClean="0">
                <a:latin typeface="+mn-lt"/>
              </a:rPr>
              <a:t> CSE 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3</a:t>
            </a:r>
            <a:r>
              <a:rPr lang="en-US" sz="9600" baseline="30000" dirty="0" smtClean="0">
                <a:latin typeface="+mn-lt"/>
              </a:rPr>
              <a:t>rd</a:t>
            </a:r>
            <a:r>
              <a:rPr lang="en-US" sz="9600" dirty="0" smtClean="0">
                <a:latin typeface="+mn-lt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143000" y="228600"/>
            <a:ext cx="5189855" cy="5124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200" spc="-10" dirty="0">
                <a:latin typeface="Calibri"/>
                <a:cs typeface="Calibri"/>
              </a:rPr>
              <a:t>BOOLEAN</a:t>
            </a:r>
            <a:r>
              <a:rPr sz="3200" spc="-80" dirty="0">
                <a:latin typeface="Calibri"/>
                <a:cs typeface="Calibri"/>
              </a:rPr>
              <a:t> </a:t>
            </a:r>
            <a:r>
              <a:rPr sz="3200" spc="-30" dirty="0">
                <a:latin typeface="Calibri"/>
                <a:cs typeface="Calibri"/>
              </a:rPr>
              <a:t>ALGEBRA </a:t>
            </a:r>
            <a:r>
              <a:rPr sz="3200" spc="-25" dirty="0">
                <a:latin typeface="Calibri"/>
                <a:cs typeface="Calibri"/>
              </a:rPr>
              <a:t>THEOREMS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53670">
              <a:lnSpc>
                <a:spcPts val="1810"/>
              </a:lnSpc>
            </a:pPr>
            <a:fld id="{81D60167-4931-47E6-BA6A-407CBD079E47}" type="slidenum">
              <a:rPr dirty="0"/>
              <a:pPr marL="153670">
                <a:lnSpc>
                  <a:spcPts val="1810"/>
                </a:lnSpc>
              </a:pPr>
              <a:t>10</a:t>
            </a:fld>
            <a:endParaRPr dirty="0"/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775677" y="4627247"/>
          <a:ext cx="5676262" cy="169212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00075"/>
                <a:gridCol w="593090"/>
                <a:gridCol w="561974"/>
                <a:gridCol w="410210"/>
                <a:gridCol w="400050"/>
                <a:gridCol w="831850"/>
                <a:gridCol w="713739"/>
                <a:gridCol w="755014"/>
                <a:gridCol w="810260"/>
              </a:tblGrid>
              <a:tr h="338455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170"/>
                        </a:spcBef>
                        <a:tabLst>
                          <a:tab pos="325755" algn="l"/>
                        </a:tabLst>
                      </a:pPr>
                      <a:r>
                        <a:rPr sz="1600" spc="5" dirty="0">
                          <a:latin typeface="Times New Roman"/>
                          <a:cs typeface="Times New Roman"/>
                        </a:rPr>
                        <a:t>X	Y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159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0480"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X+Y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15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"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600" spc="-5" dirty="0">
                          <a:latin typeface="Times New Roman"/>
                          <a:cs typeface="Times New Roman"/>
                        </a:rPr>
                        <a:t>X•Y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15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765"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600" spc="-10" dirty="0">
                          <a:solidFill>
                            <a:srgbClr val="FF9A00"/>
                          </a:solidFill>
                          <a:latin typeface="Times New Roman"/>
                          <a:cs typeface="Times New Roman"/>
                        </a:rPr>
                        <a:t>X’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15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8575"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600" spc="-10" dirty="0">
                          <a:solidFill>
                            <a:srgbClr val="FF9A00"/>
                          </a:solidFill>
                          <a:latin typeface="Times New Roman"/>
                          <a:cs typeface="Times New Roman"/>
                        </a:rPr>
                        <a:t>Y’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15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195"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600" spc="-5" dirty="0">
                          <a:solidFill>
                            <a:srgbClr val="3333CC"/>
                          </a:solidFill>
                          <a:latin typeface="Times New Roman"/>
                          <a:cs typeface="Times New Roman"/>
                        </a:rPr>
                        <a:t>(X+Y)’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15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7465"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600" spc="-10" dirty="0">
                          <a:solidFill>
                            <a:srgbClr val="3333CC"/>
                          </a:solidFill>
                          <a:latin typeface="Times New Roman"/>
                          <a:cs typeface="Times New Roman"/>
                        </a:rPr>
                        <a:t>X’•Y’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15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735"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600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(X•Y)’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15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1910"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6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X’+Y’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15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7312">
                <a:tc>
                  <a:txBody>
                    <a:bodyPr/>
                    <a:lstStyle/>
                    <a:p>
                      <a:pPr marR="29209" algn="r">
                        <a:lnSpc>
                          <a:spcPct val="100000"/>
                        </a:lnSpc>
                        <a:spcBef>
                          <a:spcPts val="170"/>
                        </a:spcBef>
                        <a:tabLst>
                          <a:tab pos="332105" algn="l"/>
                        </a:tabLst>
                      </a:pPr>
                      <a:r>
                        <a:rPr sz="1600" spc="5" dirty="0">
                          <a:latin typeface="Times New Roman"/>
                          <a:cs typeface="Times New Roman"/>
                        </a:rPr>
                        <a:t>0	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159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225"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15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130"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15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"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600" dirty="0">
                          <a:solidFill>
                            <a:srgbClr val="FF9A00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15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305"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600" dirty="0">
                          <a:solidFill>
                            <a:srgbClr val="FF9A00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15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4925"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600" dirty="0">
                          <a:solidFill>
                            <a:srgbClr val="3333CC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15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2384"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600" dirty="0">
                          <a:solidFill>
                            <a:srgbClr val="3333CC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15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6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15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4290"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6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15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0639">
                <a:tc>
                  <a:txBody>
                    <a:bodyPr/>
                    <a:lstStyle/>
                    <a:p>
                      <a:pPr marR="29209" algn="r">
                        <a:lnSpc>
                          <a:spcPct val="100000"/>
                        </a:lnSpc>
                        <a:spcBef>
                          <a:spcPts val="175"/>
                        </a:spcBef>
                        <a:tabLst>
                          <a:tab pos="332105" algn="l"/>
                        </a:tabLst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0	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222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225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130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209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dirty="0">
                          <a:solidFill>
                            <a:srgbClr val="FF9A00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670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dirty="0">
                          <a:solidFill>
                            <a:srgbClr val="FF9A00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4925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dirty="0">
                          <a:solidFill>
                            <a:srgbClr val="3333CC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2384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dirty="0">
                          <a:solidFill>
                            <a:srgbClr val="3333CC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4290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7299">
                <a:tc>
                  <a:txBody>
                    <a:bodyPr/>
                    <a:lstStyle/>
                    <a:p>
                      <a:pPr marR="29209" algn="r">
                        <a:lnSpc>
                          <a:spcPct val="100000"/>
                        </a:lnSpc>
                        <a:spcBef>
                          <a:spcPts val="170"/>
                        </a:spcBef>
                        <a:tabLst>
                          <a:tab pos="332105" algn="l"/>
                        </a:tabLst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1	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159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225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09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130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09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209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600" dirty="0">
                          <a:solidFill>
                            <a:srgbClr val="FF9A00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670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600" dirty="0">
                          <a:solidFill>
                            <a:srgbClr val="FF9A00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4925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600" dirty="0">
                          <a:solidFill>
                            <a:srgbClr val="3333CC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2384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600" dirty="0">
                          <a:solidFill>
                            <a:srgbClr val="3333CC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6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4290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6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09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8416">
                <a:tc>
                  <a:txBody>
                    <a:bodyPr/>
                    <a:lstStyle/>
                    <a:p>
                      <a:pPr marR="29209" algn="r">
                        <a:lnSpc>
                          <a:spcPct val="100000"/>
                        </a:lnSpc>
                        <a:spcBef>
                          <a:spcPts val="175"/>
                        </a:spcBef>
                        <a:tabLst>
                          <a:tab pos="332105" algn="l"/>
                        </a:tabLst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1	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222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225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130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209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dirty="0">
                          <a:solidFill>
                            <a:srgbClr val="FF9A00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670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dirty="0">
                          <a:solidFill>
                            <a:srgbClr val="FF9A00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4925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dirty="0">
                          <a:solidFill>
                            <a:srgbClr val="3333CC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2384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dirty="0">
                          <a:solidFill>
                            <a:srgbClr val="3333CC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4290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345744" y="913727"/>
            <a:ext cx="3902710" cy="629285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320040" indent="-307975">
              <a:lnSpc>
                <a:spcPct val="100000"/>
              </a:lnSpc>
              <a:spcBef>
                <a:spcPts val="315"/>
              </a:spcBef>
              <a:buChar char="•"/>
              <a:tabLst>
                <a:tab pos="320040" algn="l"/>
                <a:tab pos="320675" algn="l"/>
              </a:tabLst>
            </a:pPr>
            <a:r>
              <a:rPr sz="1800" spc="-45" dirty="0">
                <a:latin typeface="Times New Roman" pitchFamily="18" charset="0"/>
                <a:cs typeface="Times New Roman" pitchFamily="18" charset="0"/>
              </a:rPr>
              <a:t>DeMorgan’s</a:t>
            </a:r>
            <a:r>
              <a:rPr sz="1800" spc="-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800" spc="-10" dirty="0">
                <a:latin typeface="Times New Roman" pitchFamily="18" charset="0"/>
                <a:cs typeface="Times New Roman" pitchFamily="18" charset="0"/>
              </a:rPr>
              <a:t>theorem</a:t>
            </a:r>
            <a:r>
              <a:rPr sz="1800" spc="-4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800" spc="-10" dirty="0">
                <a:latin typeface="Times New Roman" pitchFamily="18" charset="0"/>
                <a:cs typeface="Times New Roman" pitchFamily="18" charset="0"/>
              </a:rPr>
              <a:t>(very</a:t>
            </a:r>
            <a:r>
              <a:rPr sz="1800" spc="-3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800" spc="-10" dirty="0">
                <a:latin typeface="Times New Roman" pitchFamily="18" charset="0"/>
                <a:cs typeface="Times New Roman" pitchFamily="18" charset="0"/>
              </a:rPr>
              <a:t>important!)</a:t>
            </a:r>
            <a:endParaRPr sz="1800">
              <a:latin typeface="Times New Roman" pitchFamily="18" charset="0"/>
              <a:cs typeface="Times New Roman" pitchFamily="18" charset="0"/>
            </a:endParaRPr>
          </a:p>
          <a:p>
            <a:pPr marL="421005">
              <a:lnSpc>
                <a:spcPct val="100000"/>
              </a:lnSpc>
              <a:spcBef>
                <a:spcPts val="215"/>
              </a:spcBef>
              <a:tabLst>
                <a:tab pos="676910" algn="l"/>
              </a:tabLst>
            </a:pPr>
            <a:r>
              <a:rPr sz="1800" dirty="0">
                <a:latin typeface="Times New Roman" pitchFamily="18" charset="0"/>
                <a:cs typeface="Times New Roman" pitchFamily="18" charset="0"/>
              </a:rPr>
              <a:t>›</a:t>
            </a:r>
            <a:r>
              <a:rPr sz="18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sz="1800" dirty="0">
                <a:latin typeface="Times New Roman" pitchFamily="18" charset="0"/>
                <a:cs typeface="Times New Roman" pitchFamily="18" charset="0"/>
              </a:rPr>
              <a:t>T8a:</a:t>
            </a:r>
            <a:r>
              <a:rPr sz="1800" spc="-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800" spc="-5" dirty="0">
                <a:latin typeface="Times New Roman" pitchFamily="18" charset="0"/>
                <a:cs typeface="Times New Roman" pitchFamily="18" charset="0"/>
              </a:rPr>
              <a:t>(X+Y)’=</a:t>
            </a:r>
            <a:r>
              <a:rPr sz="1800" spc="-5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800" dirty="0">
                <a:latin typeface="Times New Roman" pitchFamily="18" charset="0"/>
                <a:cs typeface="Times New Roman" pitchFamily="18" charset="0"/>
              </a:rPr>
              <a:t>X’•Y’</a:t>
            </a:r>
            <a:endParaRPr sz="1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807334" y="1542034"/>
            <a:ext cx="4736466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Times New Roman" pitchFamily="18" charset="0"/>
                <a:cs typeface="Times New Roman" pitchFamily="18" charset="0"/>
              </a:rPr>
              <a:t>break</a:t>
            </a:r>
            <a:r>
              <a:rPr sz="1800" spc="-6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800" dirty="0">
                <a:latin typeface="Times New Roman" pitchFamily="18" charset="0"/>
                <a:cs typeface="Times New Roman" pitchFamily="18" charset="0"/>
              </a:rPr>
              <a:t>(or</a:t>
            </a:r>
            <a:r>
              <a:rPr sz="1800" spc="-3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800" spc="-5" dirty="0">
                <a:latin typeface="Times New Roman" pitchFamily="18" charset="0"/>
                <a:cs typeface="Times New Roman" pitchFamily="18" charset="0"/>
              </a:rPr>
              <a:t>connect)</a:t>
            </a:r>
            <a:r>
              <a:rPr sz="1800" spc="-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800" spc="-5" dirty="0">
                <a:latin typeface="Times New Roman" pitchFamily="18" charset="0"/>
                <a:cs typeface="Times New Roman" pitchFamily="18" charset="0"/>
              </a:rPr>
              <a:t>the</a:t>
            </a:r>
            <a:r>
              <a:rPr sz="1800" spc="-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800" spc="-5" dirty="0">
                <a:latin typeface="Times New Roman" pitchFamily="18" charset="0"/>
                <a:cs typeface="Times New Roman" pitchFamily="18" charset="0"/>
              </a:rPr>
              <a:t>bar</a:t>
            </a:r>
            <a:r>
              <a:rPr sz="1800" spc="-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800" dirty="0">
                <a:latin typeface="Times New Roman" pitchFamily="18" charset="0"/>
                <a:cs typeface="Times New Roman" pitchFamily="18" charset="0"/>
              </a:rPr>
              <a:t>&amp;</a:t>
            </a:r>
            <a:r>
              <a:rPr sz="1800" spc="-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800" spc="-10">
                <a:latin typeface="Times New Roman" pitchFamily="18" charset="0"/>
                <a:cs typeface="Times New Roman" pitchFamily="18" charset="0"/>
              </a:rPr>
              <a:t>change</a:t>
            </a:r>
            <a:r>
              <a:rPr sz="1800" spc="95">
                <a:latin typeface="Times New Roman" pitchFamily="18" charset="0"/>
                <a:cs typeface="Times New Roman" pitchFamily="18" charset="0"/>
              </a:rPr>
              <a:t> </a:t>
            </a:r>
            <a:r>
              <a:rPr sz="1800" spc="-5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sz="1800" spc="-5" dirty="0" smtClean="0">
                <a:latin typeface="Times New Roman" pitchFamily="18" charset="0"/>
                <a:cs typeface="Times New Roman" pitchFamily="18" charset="0"/>
              </a:rPr>
              <a:t> sign </a:t>
            </a:r>
            <a:endParaRPr sz="1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810383" y="2418079"/>
            <a:ext cx="4657217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Calibri"/>
                <a:cs typeface="Calibri"/>
              </a:rPr>
              <a:t>break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(or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connect)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bar </a:t>
            </a:r>
            <a:r>
              <a:rPr sz="1800" dirty="0">
                <a:latin typeface="Calibri"/>
                <a:cs typeface="Calibri"/>
              </a:rPr>
              <a:t>&amp;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10">
                <a:latin typeface="Calibri"/>
                <a:cs typeface="Calibri"/>
              </a:rPr>
              <a:t>change</a:t>
            </a:r>
            <a:r>
              <a:rPr sz="1800" spc="75">
                <a:latin typeface="Calibri"/>
                <a:cs typeface="Calibri"/>
              </a:rPr>
              <a:t> </a:t>
            </a:r>
            <a:r>
              <a:rPr sz="1800" spc="-5" smtClean="0">
                <a:latin typeface="Calibri"/>
                <a:cs typeface="Calibri"/>
              </a:rPr>
              <a:t>the</a:t>
            </a:r>
            <a:r>
              <a:rPr lang="en-US" sz="1800" spc="-5" dirty="0" smtClean="0">
                <a:latin typeface="Calibri"/>
                <a:cs typeface="Calibri"/>
              </a:rPr>
              <a:t> sign 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54177" y="1542035"/>
            <a:ext cx="1894205" cy="11849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8650" marR="365125" indent="-204470">
              <a:lnSpc>
                <a:spcPct val="100000"/>
              </a:lnSpc>
              <a:spcBef>
                <a:spcPts val="100"/>
              </a:spcBef>
              <a:buChar char="•"/>
              <a:tabLst>
                <a:tab pos="629285" algn="l"/>
              </a:tabLst>
            </a:pPr>
            <a:r>
              <a:rPr sz="1800" spc="-5" dirty="0">
                <a:latin typeface="Calibri"/>
                <a:cs typeface="Calibri"/>
              </a:rPr>
              <a:t>X+Y</a:t>
            </a:r>
            <a:r>
              <a:rPr sz="1800" spc="-9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=</a:t>
            </a:r>
            <a:r>
              <a:rPr sz="1800" spc="-100" dirty="0">
                <a:latin typeface="Calibri"/>
                <a:cs typeface="Calibri"/>
              </a:rPr>
              <a:t> </a:t>
            </a:r>
            <a:r>
              <a:rPr sz="1800" spc="-5">
                <a:latin typeface="Calibri"/>
                <a:cs typeface="Calibri"/>
              </a:rPr>
              <a:t>X•Y </a:t>
            </a:r>
            <a:r>
              <a:rPr sz="1800" spc="-395">
                <a:latin typeface="Calibri"/>
                <a:cs typeface="Calibri"/>
              </a:rPr>
              <a:t> </a:t>
            </a:r>
            <a:endParaRPr lang="en-US" spc="-10" dirty="0" smtClean="0">
              <a:latin typeface="Calibri"/>
              <a:cs typeface="Calibri"/>
            </a:endParaRPr>
          </a:p>
          <a:p>
            <a:pPr marL="628650" marR="365125" indent="-204470">
              <a:lnSpc>
                <a:spcPct val="100000"/>
              </a:lnSpc>
              <a:spcBef>
                <a:spcPts val="100"/>
              </a:spcBef>
              <a:buChar char="•"/>
              <a:tabLst>
                <a:tab pos="629285" algn="l"/>
              </a:tabLst>
            </a:pP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15"/>
              </a:spcBef>
              <a:tabLst>
                <a:tab pos="268605" algn="l"/>
              </a:tabLst>
            </a:pPr>
            <a:r>
              <a:rPr sz="1800" dirty="0">
                <a:latin typeface="Calibri"/>
                <a:cs typeface="Calibri"/>
              </a:rPr>
              <a:t>›	</a:t>
            </a:r>
            <a:r>
              <a:rPr sz="1800" spc="5" dirty="0">
                <a:latin typeface="Calibri"/>
                <a:cs typeface="Calibri"/>
              </a:rPr>
              <a:t>T</a:t>
            </a:r>
            <a:r>
              <a:rPr sz="1800" dirty="0">
                <a:latin typeface="Calibri"/>
                <a:cs typeface="Calibri"/>
              </a:rPr>
              <a:t>8</a:t>
            </a:r>
            <a:r>
              <a:rPr sz="1800" spc="-10" dirty="0">
                <a:latin typeface="Calibri"/>
                <a:cs typeface="Calibri"/>
              </a:rPr>
              <a:t>b</a:t>
            </a:r>
            <a:r>
              <a:rPr sz="1800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:</a:t>
            </a:r>
            <a:r>
              <a:rPr sz="1800" u="heavy" spc="-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800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(</a:t>
            </a:r>
            <a:r>
              <a:rPr sz="1800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X</a:t>
            </a:r>
            <a:r>
              <a:rPr sz="1800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•</a:t>
            </a:r>
            <a:r>
              <a:rPr sz="1800" spc="5" dirty="0">
                <a:latin typeface="Calibri"/>
                <a:cs typeface="Calibri"/>
              </a:rPr>
              <a:t>Y)</a:t>
            </a:r>
            <a:r>
              <a:rPr sz="1800" u="heavy" spc="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’</a:t>
            </a:r>
            <a:r>
              <a:rPr sz="1800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=</a:t>
            </a:r>
            <a:r>
              <a:rPr sz="1800" u="heavy" spc="-10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800" u="heavy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X</a:t>
            </a:r>
            <a:r>
              <a:rPr sz="1800" dirty="0">
                <a:latin typeface="Calibri"/>
                <a:cs typeface="Calibri"/>
              </a:rPr>
              <a:t>’+</a:t>
            </a:r>
            <a:r>
              <a:rPr sz="1800" spc="25" dirty="0">
                <a:latin typeface="Calibri"/>
                <a:cs typeface="Calibri"/>
              </a:rPr>
              <a:t>Y</a:t>
            </a:r>
            <a:r>
              <a:rPr sz="1800" dirty="0">
                <a:latin typeface="Calibri"/>
                <a:cs typeface="Calibri"/>
              </a:rPr>
              <a:t>’</a:t>
            </a:r>
            <a:endParaRPr sz="1800">
              <a:latin typeface="Calibri"/>
              <a:cs typeface="Calibri"/>
            </a:endParaRPr>
          </a:p>
          <a:p>
            <a:pPr marL="628650" indent="-205104">
              <a:lnSpc>
                <a:spcPct val="100000"/>
              </a:lnSpc>
              <a:spcBef>
                <a:spcPts val="195"/>
              </a:spcBef>
              <a:buChar char="•"/>
              <a:tabLst>
                <a:tab pos="629285" algn="l"/>
              </a:tabLst>
            </a:pPr>
            <a:r>
              <a:rPr sz="1800" spc="-5" dirty="0">
                <a:latin typeface="Calibri"/>
                <a:cs typeface="Calibri"/>
              </a:rPr>
              <a:t>X</a:t>
            </a:r>
            <a:r>
              <a:rPr sz="1800" spc="-10" dirty="0">
                <a:latin typeface="Calibri"/>
                <a:cs typeface="Calibri"/>
              </a:rPr>
              <a:t>•</a:t>
            </a:r>
            <a:r>
              <a:rPr sz="1800" dirty="0">
                <a:latin typeface="Calibri"/>
                <a:cs typeface="Calibri"/>
              </a:rPr>
              <a:t>Y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>
                <a:latin typeface="Calibri"/>
                <a:cs typeface="Calibri"/>
              </a:rPr>
              <a:t>=</a:t>
            </a:r>
            <a:r>
              <a:rPr sz="1800" spc="-55">
                <a:latin typeface="Calibri"/>
                <a:cs typeface="Calibri"/>
              </a:rPr>
              <a:t> </a:t>
            </a:r>
            <a:r>
              <a:rPr sz="1800" spc="-5" smtClean="0">
                <a:latin typeface="Calibri"/>
                <a:cs typeface="Calibri"/>
              </a:rPr>
              <a:t>X</a:t>
            </a:r>
            <a:r>
              <a:rPr sz="1800" spc="-10" smtClean="0">
                <a:latin typeface="Calibri"/>
                <a:cs typeface="Calibri"/>
              </a:rPr>
              <a:t>+</a:t>
            </a:r>
            <a:r>
              <a:rPr sz="1800" smtClean="0">
                <a:latin typeface="Calibri"/>
                <a:cs typeface="Calibri"/>
              </a:rPr>
              <a:t>Y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388363" y="1613916"/>
            <a:ext cx="381000" cy="0"/>
          </a:xfrm>
          <a:custGeom>
            <a:avLst/>
            <a:gdLst/>
            <a:ahLst/>
            <a:cxnLst/>
            <a:rect l="l" t="t" r="r" b="b"/>
            <a:pathLst>
              <a:path w="381000">
                <a:moveTo>
                  <a:pt x="0" y="0"/>
                </a:moveTo>
                <a:lnTo>
                  <a:pt x="380619" y="0"/>
                </a:lnTo>
              </a:path>
            </a:pathLst>
          </a:custGeom>
          <a:ln w="274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940051" y="1613916"/>
            <a:ext cx="137160" cy="0"/>
          </a:xfrm>
          <a:custGeom>
            <a:avLst/>
            <a:gdLst/>
            <a:ahLst/>
            <a:cxnLst/>
            <a:rect l="l" t="t" r="r" b="b"/>
            <a:pathLst>
              <a:path w="137160">
                <a:moveTo>
                  <a:pt x="0" y="0"/>
                </a:moveTo>
                <a:lnTo>
                  <a:pt x="137160" y="0"/>
                </a:lnTo>
              </a:path>
            </a:pathLst>
          </a:custGeom>
          <a:ln w="274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150364" y="1613916"/>
            <a:ext cx="137160" cy="0"/>
          </a:xfrm>
          <a:custGeom>
            <a:avLst/>
            <a:gdLst/>
            <a:ahLst/>
            <a:cxnLst/>
            <a:rect l="l" t="t" r="r" b="b"/>
            <a:pathLst>
              <a:path w="137160">
                <a:moveTo>
                  <a:pt x="0" y="0"/>
                </a:moveTo>
                <a:lnTo>
                  <a:pt x="136652" y="0"/>
                </a:lnTo>
              </a:path>
            </a:pathLst>
          </a:custGeom>
          <a:ln w="274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495097" y="2963886"/>
            <a:ext cx="5753303" cy="1522853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315"/>
              </a:spcBef>
              <a:tabLst>
                <a:tab pos="306705" algn="l"/>
              </a:tabLst>
            </a:pPr>
            <a:r>
              <a:rPr sz="1800" dirty="0">
                <a:latin typeface="Calibri"/>
                <a:cs typeface="Calibri"/>
              </a:rPr>
              <a:t>›	</a:t>
            </a:r>
            <a:r>
              <a:rPr sz="1800" spc="-30" dirty="0">
                <a:latin typeface="Times New Roman" pitchFamily="18" charset="0"/>
                <a:cs typeface="Times New Roman" pitchFamily="18" charset="0"/>
              </a:rPr>
              <a:t>Generalized</a:t>
            </a:r>
            <a:r>
              <a:rPr sz="1800" spc="4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800" spc="-45" dirty="0">
                <a:latin typeface="Times New Roman" pitchFamily="18" charset="0"/>
                <a:cs typeface="Times New Roman" pitchFamily="18" charset="0"/>
              </a:rPr>
              <a:t>DeMorgan’s</a:t>
            </a:r>
            <a:r>
              <a:rPr sz="1800" spc="-4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800" spc="-10" dirty="0">
                <a:latin typeface="Times New Roman" pitchFamily="18" charset="0"/>
                <a:cs typeface="Times New Roman" pitchFamily="18" charset="0"/>
              </a:rPr>
              <a:t>theorem:</a:t>
            </a:r>
            <a:endParaRPr sz="1800">
              <a:latin typeface="Times New Roman" pitchFamily="18" charset="0"/>
              <a:cs typeface="Times New Roman" pitchFamily="18" charset="0"/>
            </a:endParaRPr>
          </a:p>
          <a:p>
            <a:pPr marL="462280">
              <a:lnSpc>
                <a:spcPct val="100000"/>
              </a:lnSpc>
              <a:spcBef>
                <a:spcPts val="220"/>
              </a:spcBef>
            </a:pPr>
            <a:r>
              <a:rPr sz="1800" dirty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sz="1800" spc="-10" dirty="0">
                <a:latin typeface="Times New Roman" pitchFamily="18" charset="0"/>
                <a:cs typeface="Times New Roman" pitchFamily="18" charset="0"/>
              </a:rPr>
              <a:t> G</a:t>
            </a:r>
            <a:r>
              <a:rPr sz="1800" spc="5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sz="1800" dirty="0">
                <a:latin typeface="Times New Roman" pitchFamily="18" charset="0"/>
                <a:cs typeface="Times New Roman" pitchFamily="18" charset="0"/>
              </a:rPr>
              <a:t>8a:</a:t>
            </a:r>
            <a:r>
              <a:rPr sz="1800" spc="-3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8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sz="1800" spc="5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sz="1800" spc="-15" baseline="-13888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sz="1800" spc="-10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sz="1800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sz="1800" spc="-15" baseline="-13888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sz="1800" spc="-10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sz="1800" spc="-5" dirty="0">
                <a:latin typeface="Times New Roman" pitchFamily="18" charset="0"/>
                <a:cs typeface="Times New Roman" pitchFamily="18" charset="0"/>
              </a:rPr>
              <a:t>…+X</a:t>
            </a:r>
            <a:r>
              <a:rPr sz="1800" spc="-15" baseline="-13888" dirty="0">
                <a:latin typeface="Times New Roman" pitchFamily="18" charset="0"/>
                <a:cs typeface="Times New Roman" pitchFamily="18" charset="0"/>
              </a:rPr>
              <a:t>n-1</a:t>
            </a:r>
            <a:r>
              <a:rPr sz="1800" spc="-10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sz="1800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sz="1800" spc="-15" baseline="-13888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sz="1800" spc="5" dirty="0">
                <a:latin typeface="Times New Roman" pitchFamily="18" charset="0"/>
                <a:cs typeface="Times New Roman" pitchFamily="18" charset="0"/>
              </a:rPr>
              <a:t>)’</a:t>
            </a:r>
            <a:r>
              <a:rPr sz="1800" dirty="0">
                <a:latin typeface="Times New Roman" pitchFamily="18" charset="0"/>
                <a:cs typeface="Times New Roman" pitchFamily="18" charset="0"/>
              </a:rPr>
              <a:t>=</a:t>
            </a:r>
            <a:r>
              <a:rPr sz="1800" spc="-15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800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sz="1800" spc="-15" baseline="-13888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sz="1800" dirty="0">
                <a:latin typeface="Times New Roman" pitchFamily="18" charset="0"/>
                <a:cs typeface="Times New Roman" pitchFamily="18" charset="0"/>
              </a:rPr>
              <a:t>’•</a:t>
            </a:r>
            <a:r>
              <a:rPr sz="1800" spc="-5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sz="1800" spc="-15" baseline="-13888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sz="1800" dirty="0">
                <a:latin typeface="Times New Roman" pitchFamily="18" charset="0"/>
                <a:cs typeface="Times New Roman" pitchFamily="18" charset="0"/>
              </a:rPr>
              <a:t>’•…</a:t>
            </a:r>
            <a:r>
              <a:rPr sz="1800" spc="-10" dirty="0">
                <a:latin typeface="Times New Roman" pitchFamily="18" charset="0"/>
                <a:cs typeface="Times New Roman" pitchFamily="18" charset="0"/>
              </a:rPr>
              <a:t>•</a:t>
            </a:r>
            <a:r>
              <a:rPr sz="1800" spc="-5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sz="1800" spc="-15" baseline="-13888" dirty="0">
                <a:latin typeface="Times New Roman" pitchFamily="18" charset="0"/>
                <a:cs typeface="Times New Roman" pitchFamily="18" charset="0"/>
              </a:rPr>
              <a:t>n-1</a:t>
            </a:r>
            <a:r>
              <a:rPr sz="1800" dirty="0">
                <a:latin typeface="Times New Roman" pitchFamily="18" charset="0"/>
                <a:cs typeface="Times New Roman" pitchFamily="18" charset="0"/>
              </a:rPr>
              <a:t>’•</a:t>
            </a:r>
            <a:r>
              <a:rPr sz="1800" spc="-5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sz="1800" spc="-15" baseline="-13888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sz="1800" dirty="0">
                <a:latin typeface="Times New Roman" pitchFamily="18" charset="0"/>
                <a:cs typeface="Times New Roman" pitchFamily="18" charset="0"/>
              </a:rPr>
              <a:t>’</a:t>
            </a:r>
            <a:endParaRPr sz="1800">
              <a:latin typeface="Times New Roman" pitchFamily="18" charset="0"/>
              <a:cs typeface="Times New Roman" pitchFamily="18" charset="0"/>
            </a:endParaRPr>
          </a:p>
          <a:p>
            <a:pPr marL="462280">
              <a:lnSpc>
                <a:spcPct val="100000"/>
              </a:lnSpc>
              <a:spcBef>
                <a:spcPts val="190"/>
              </a:spcBef>
            </a:pPr>
            <a:r>
              <a:rPr sz="1800" dirty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sz="1800" spc="-10" dirty="0">
                <a:latin typeface="Times New Roman" pitchFamily="18" charset="0"/>
                <a:cs typeface="Times New Roman" pitchFamily="18" charset="0"/>
              </a:rPr>
              <a:t> G</a:t>
            </a:r>
            <a:r>
              <a:rPr sz="1800" spc="5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sz="1800" dirty="0">
                <a:latin typeface="Times New Roman" pitchFamily="18" charset="0"/>
                <a:cs typeface="Times New Roman" pitchFamily="18" charset="0"/>
              </a:rPr>
              <a:t>8</a:t>
            </a:r>
            <a:r>
              <a:rPr sz="1800" spc="-10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sz="1800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sz="1800" spc="-2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800" spc="5" dirty="0">
                <a:latin typeface="Times New Roman" pitchFamily="18" charset="0"/>
                <a:cs typeface="Times New Roman" pitchFamily="18" charset="0"/>
              </a:rPr>
              <a:t>(X</a:t>
            </a:r>
            <a:r>
              <a:rPr sz="1800" spc="-15" baseline="-13888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sz="1800" spc="-10" dirty="0">
                <a:latin typeface="Times New Roman" pitchFamily="18" charset="0"/>
                <a:cs typeface="Times New Roman" pitchFamily="18" charset="0"/>
              </a:rPr>
              <a:t>•</a:t>
            </a:r>
            <a:r>
              <a:rPr sz="1800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sz="1800" spc="-15" baseline="-13888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sz="1800" spc="-10" dirty="0">
                <a:latin typeface="Times New Roman" pitchFamily="18" charset="0"/>
                <a:cs typeface="Times New Roman" pitchFamily="18" charset="0"/>
              </a:rPr>
              <a:t>•</a:t>
            </a:r>
            <a:r>
              <a:rPr sz="1800" dirty="0">
                <a:latin typeface="Times New Roman" pitchFamily="18" charset="0"/>
                <a:cs typeface="Times New Roman" pitchFamily="18" charset="0"/>
              </a:rPr>
              <a:t>…</a:t>
            </a:r>
            <a:r>
              <a:rPr sz="1800" spc="-10" dirty="0">
                <a:latin typeface="Times New Roman" pitchFamily="18" charset="0"/>
                <a:cs typeface="Times New Roman" pitchFamily="18" charset="0"/>
              </a:rPr>
              <a:t>•</a:t>
            </a:r>
            <a:r>
              <a:rPr sz="1800" spc="5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sz="1800" spc="-15" baseline="-13888" dirty="0">
                <a:latin typeface="Times New Roman" pitchFamily="18" charset="0"/>
                <a:cs typeface="Times New Roman" pitchFamily="18" charset="0"/>
              </a:rPr>
              <a:t>n-1</a:t>
            </a:r>
            <a:r>
              <a:rPr sz="1800" spc="-10" dirty="0">
                <a:latin typeface="Times New Roman" pitchFamily="18" charset="0"/>
                <a:cs typeface="Times New Roman" pitchFamily="18" charset="0"/>
              </a:rPr>
              <a:t>•</a:t>
            </a:r>
            <a:r>
              <a:rPr sz="1800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sz="1800" spc="-15" baseline="-13888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sz="1800" spc="5" dirty="0">
                <a:latin typeface="Times New Roman" pitchFamily="18" charset="0"/>
                <a:cs typeface="Times New Roman" pitchFamily="18" charset="0"/>
              </a:rPr>
              <a:t>)’</a:t>
            </a:r>
            <a:r>
              <a:rPr sz="1800" dirty="0">
                <a:latin typeface="Times New Roman" pitchFamily="18" charset="0"/>
                <a:cs typeface="Times New Roman" pitchFamily="18" charset="0"/>
              </a:rPr>
              <a:t>=</a:t>
            </a:r>
            <a:r>
              <a:rPr sz="1800" spc="-13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800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sz="1800" spc="-15" baseline="-13888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sz="1800" dirty="0">
                <a:latin typeface="Times New Roman" pitchFamily="18" charset="0"/>
                <a:cs typeface="Times New Roman" pitchFamily="18" charset="0"/>
              </a:rPr>
              <a:t>’</a:t>
            </a:r>
            <a:r>
              <a:rPr sz="1800" spc="-10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sz="1800" spc="5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sz="1800" spc="-15" baseline="-13888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sz="1800" dirty="0">
                <a:latin typeface="Times New Roman" pitchFamily="18" charset="0"/>
                <a:cs typeface="Times New Roman" pitchFamily="18" charset="0"/>
              </a:rPr>
              <a:t>’</a:t>
            </a:r>
            <a:r>
              <a:rPr sz="1800" spc="-10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sz="1800" dirty="0">
                <a:latin typeface="Times New Roman" pitchFamily="18" charset="0"/>
                <a:cs typeface="Times New Roman" pitchFamily="18" charset="0"/>
              </a:rPr>
              <a:t>…</a:t>
            </a:r>
            <a:r>
              <a:rPr sz="1800" spc="-10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sz="1800" spc="5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sz="1800" spc="-7" baseline="-13888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sz="1800" spc="-15" baseline="-13888" dirty="0">
                <a:latin typeface="Times New Roman" pitchFamily="18" charset="0"/>
                <a:cs typeface="Times New Roman" pitchFamily="18" charset="0"/>
              </a:rPr>
              <a:t>-1</a:t>
            </a:r>
            <a:r>
              <a:rPr sz="1800" spc="5" dirty="0">
                <a:latin typeface="Times New Roman" pitchFamily="18" charset="0"/>
                <a:cs typeface="Times New Roman" pitchFamily="18" charset="0"/>
              </a:rPr>
              <a:t>’</a:t>
            </a:r>
            <a:r>
              <a:rPr sz="1800" spc="-10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sz="1800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sz="1800" spc="-15" baseline="-13888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sz="1800" dirty="0">
                <a:latin typeface="Times New Roman" pitchFamily="18" charset="0"/>
                <a:cs typeface="Times New Roman" pitchFamily="18" charset="0"/>
              </a:rPr>
              <a:t>’</a:t>
            </a:r>
            <a:endParaRPr sz="180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100">
              <a:latin typeface="Calibri"/>
              <a:cs typeface="Calibri"/>
            </a:endParaRPr>
          </a:p>
          <a:p>
            <a:pPr marL="462280">
              <a:lnSpc>
                <a:spcPct val="100000"/>
              </a:lnSpc>
              <a:tabLst>
                <a:tab pos="953135" algn="l"/>
              </a:tabLst>
            </a:pPr>
            <a:r>
              <a:rPr sz="1800" dirty="0">
                <a:latin typeface="Calibri"/>
                <a:cs typeface="Calibri"/>
              </a:rPr>
              <a:t>OR	</a:t>
            </a:r>
            <a:r>
              <a:rPr sz="1800" spc="-35" dirty="0">
                <a:latin typeface="Calibri"/>
                <a:cs typeface="Calibri"/>
              </a:rPr>
              <a:t>AND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1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9001" y="98886"/>
            <a:ext cx="1371599" cy="79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" y="6400802"/>
            <a:ext cx="4648201" cy="357187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85800" y="381000"/>
            <a:ext cx="5638800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30" dirty="0">
                <a:latin typeface="Times New Roman" pitchFamily="18" charset="0"/>
                <a:cs typeface="Times New Roman" pitchFamily="18" charset="0"/>
              </a:rPr>
              <a:t>BOOLEAN</a:t>
            </a:r>
            <a:r>
              <a:rPr sz="2800" spc="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spc="-30" dirty="0">
                <a:latin typeface="Times New Roman" pitchFamily="18" charset="0"/>
                <a:cs typeface="Times New Roman" pitchFamily="18" charset="0"/>
              </a:rPr>
              <a:t>ALGEBRA</a:t>
            </a:r>
            <a:r>
              <a:rPr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spc="-25" dirty="0">
                <a:latin typeface="Times New Roman" pitchFamily="18" charset="0"/>
                <a:cs typeface="Times New Roman" pitchFamily="18" charset="0"/>
              </a:rPr>
              <a:t>THEOREMS</a:t>
            </a:r>
            <a:endParaRPr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436865" y="6474816"/>
            <a:ext cx="413384" cy="305212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66675">
              <a:lnSpc>
                <a:spcPct val="100000"/>
              </a:lnSpc>
              <a:spcBef>
                <a:spcPts val="220"/>
              </a:spcBef>
            </a:pPr>
            <a:fld id="{81D60167-4931-47E6-BA6A-407CBD079E47}" type="slidenum">
              <a:rPr sz="1800" dirty="0">
                <a:solidFill>
                  <a:srgbClr val="888888"/>
                </a:solidFill>
                <a:latin typeface="Calibri"/>
                <a:cs typeface="Calibri"/>
              </a:rPr>
              <a:pPr marL="66675">
                <a:lnSpc>
                  <a:spcPct val="100000"/>
                </a:lnSpc>
                <a:spcBef>
                  <a:spcPts val="220"/>
                </a:spcBef>
              </a:pPr>
              <a:t>2</a:t>
            </a:fld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22808" y="1056818"/>
            <a:ext cx="1714500" cy="1391920"/>
          </a:xfrm>
          <a:prstGeom prst="rect">
            <a:avLst/>
          </a:prstGeom>
        </p:spPr>
        <p:txBody>
          <a:bodyPr vert="horz" wrap="square" lIns="0" tIns="76835" rIns="0" bIns="0" rtlCol="0">
            <a:spAutoFit/>
          </a:bodyPr>
          <a:lstStyle/>
          <a:p>
            <a:pPr marL="320040" indent="-307975">
              <a:lnSpc>
                <a:spcPct val="100000"/>
              </a:lnSpc>
              <a:spcBef>
                <a:spcPts val="605"/>
              </a:spcBef>
              <a:buChar char="•"/>
              <a:tabLst>
                <a:tab pos="320040" algn="l"/>
                <a:tab pos="320675" algn="l"/>
              </a:tabLst>
            </a:pPr>
            <a:r>
              <a:rPr sz="1800" spc="-10" dirty="0">
                <a:latin typeface="Calibri"/>
                <a:cs typeface="Calibri"/>
              </a:rPr>
              <a:t>Idempotency</a:t>
            </a:r>
            <a:endParaRPr sz="1800">
              <a:latin typeface="Calibri"/>
              <a:cs typeface="Calibri"/>
            </a:endParaRPr>
          </a:p>
          <a:p>
            <a:pPr marL="421005">
              <a:lnSpc>
                <a:spcPct val="100000"/>
              </a:lnSpc>
              <a:spcBef>
                <a:spcPts val="505"/>
              </a:spcBef>
              <a:tabLst>
                <a:tab pos="676910" algn="l"/>
              </a:tabLst>
            </a:pPr>
            <a:r>
              <a:rPr sz="1800" dirty="0">
                <a:latin typeface="Calibri"/>
                <a:cs typeface="Calibri"/>
              </a:rPr>
              <a:t>›	</a:t>
            </a:r>
            <a:r>
              <a:rPr sz="1800" spc="5" dirty="0">
                <a:latin typeface="Calibri"/>
                <a:cs typeface="Calibri"/>
              </a:rPr>
              <a:t>T</a:t>
            </a:r>
            <a:r>
              <a:rPr sz="1800" dirty="0">
                <a:latin typeface="Calibri"/>
                <a:cs typeface="Calibri"/>
              </a:rPr>
              <a:t>1a:</a:t>
            </a:r>
            <a:r>
              <a:rPr sz="1800" spc="-17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X</a:t>
            </a:r>
            <a:r>
              <a:rPr sz="1800" spc="-10" dirty="0">
                <a:latin typeface="Calibri"/>
                <a:cs typeface="Calibri"/>
              </a:rPr>
              <a:t>+</a:t>
            </a:r>
            <a:r>
              <a:rPr sz="1800" spc="-5" dirty="0">
                <a:latin typeface="Calibri"/>
                <a:cs typeface="Calibri"/>
              </a:rPr>
              <a:t>X</a:t>
            </a:r>
            <a:r>
              <a:rPr sz="1800" spc="-10" dirty="0">
                <a:latin typeface="Calibri"/>
                <a:cs typeface="Calibri"/>
              </a:rPr>
              <a:t>=</a:t>
            </a:r>
            <a:r>
              <a:rPr sz="1800" dirty="0">
                <a:latin typeface="Calibri"/>
                <a:cs typeface="Calibri"/>
              </a:rPr>
              <a:t>X</a:t>
            </a:r>
            <a:endParaRPr sz="1800">
              <a:latin typeface="Calibri"/>
              <a:cs typeface="Calibri"/>
            </a:endParaRPr>
          </a:p>
          <a:p>
            <a:pPr marL="421005">
              <a:lnSpc>
                <a:spcPct val="100000"/>
              </a:lnSpc>
              <a:spcBef>
                <a:spcPts val="505"/>
              </a:spcBef>
              <a:tabLst>
                <a:tab pos="676910" algn="l"/>
              </a:tabLst>
            </a:pPr>
            <a:r>
              <a:rPr sz="1800" dirty="0">
                <a:latin typeface="Calibri"/>
                <a:cs typeface="Calibri"/>
              </a:rPr>
              <a:t>›	</a:t>
            </a:r>
            <a:r>
              <a:rPr sz="1800" spc="5" dirty="0">
                <a:latin typeface="Calibri"/>
                <a:cs typeface="Calibri"/>
              </a:rPr>
              <a:t>T</a:t>
            </a:r>
            <a:r>
              <a:rPr sz="1800" dirty="0">
                <a:latin typeface="Calibri"/>
                <a:cs typeface="Calibri"/>
              </a:rPr>
              <a:t>1</a:t>
            </a:r>
            <a:r>
              <a:rPr sz="1800" spc="-15" dirty="0">
                <a:latin typeface="Calibri"/>
                <a:cs typeface="Calibri"/>
              </a:rPr>
              <a:t>b</a:t>
            </a:r>
            <a:r>
              <a:rPr sz="1800" dirty="0">
                <a:latin typeface="Calibri"/>
                <a:cs typeface="Calibri"/>
              </a:rPr>
              <a:t>:</a:t>
            </a:r>
            <a:r>
              <a:rPr sz="1800" spc="-14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X</a:t>
            </a:r>
            <a:r>
              <a:rPr sz="1800" spc="-10" dirty="0">
                <a:latin typeface="Calibri"/>
                <a:cs typeface="Calibri"/>
              </a:rPr>
              <a:t>•</a:t>
            </a:r>
            <a:r>
              <a:rPr sz="1800" spc="-5" dirty="0">
                <a:latin typeface="Calibri"/>
                <a:cs typeface="Calibri"/>
              </a:rPr>
              <a:t>X</a:t>
            </a:r>
            <a:r>
              <a:rPr sz="1800" spc="-10" dirty="0">
                <a:latin typeface="Calibri"/>
                <a:cs typeface="Calibri"/>
              </a:rPr>
              <a:t>=</a:t>
            </a:r>
            <a:r>
              <a:rPr sz="1800" dirty="0">
                <a:latin typeface="Calibri"/>
                <a:cs typeface="Calibri"/>
              </a:rPr>
              <a:t>X</a:t>
            </a:r>
            <a:endParaRPr sz="1800">
              <a:latin typeface="Calibri"/>
              <a:cs typeface="Calibri"/>
            </a:endParaRPr>
          </a:p>
          <a:p>
            <a:pPr marL="320040" indent="-307975">
              <a:lnSpc>
                <a:spcPct val="100000"/>
              </a:lnSpc>
              <a:spcBef>
                <a:spcPts val="600"/>
              </a:spcBef>
              <a:buChar char="•"/>
              <a:tabLst>
                <a:tab pos="320040" algn="l"/>
                <a:tab pos="320675" algn="l"/>
              </a:tabLst>
            </a:pPr>
            <a:r>
              <a:rPr sz="1800" spc="-10" dirty="0">
                <a:latin typeface="Calibri"/>
                <a:cs typeface="Calibri"/>
              </a:rPr>
              <a:t>Null</a:t>
            </a:r>
            <a:r>
              <a:rPr sz="1800" spc="-8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elements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31850" y="2424312"/>
            <a:ext cx="1290955" cy="702310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0"/>
              </a:spcBef>
              <a:tabLst>
                <a:tab pos="268605" algn="l"/>
              </a:tabLst>
            </a:pPr>
            <a:r>
              <a:rPr sz="1800" dirty="0">
                <a:latin typeface="Calibri"/>
                <a:cs typeface="Calibri"/>
              </a:rPr>
              <a:t>›	</a:t>
            </a:r>
            <a:r>
              <a:rPr sz="1800" spc="5" dirty="0">
                <a:latin typeface="Calibri"/>
                <a:cs typeface="Calibri"/>
              </a:rPr>
              <a:t>T</a:t>
            </a:r>
            <a:r>
              <a:rPr sz="1800" dirty="0">
                <a:latin typeface="Calibri"/>
                <a:cs typeface="Calibri"/>
              </a:rPr>
              <a:t>2a:</a:t>
            </a:r>
            <a:r>
              <a:rPr sz="1800" spc="-17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X</a:t>
            </a:r>
            <a:r>
              <a:rPr sz="1800" spc="-10" dirty="0">
                <a:latin typeface="Calibri"/>
                <a:cs typeface="Calibri"/>
              </a:rPr>
              <a:t>+</a:t>
            </a:r>
            <a:r>
              <a:rPr sz="1800" dirty="0">
                <a:latin typeface="Calibri"/>
                <a:cs typeface="Calibri"/>
              </a:rPr>
              <a:t>1</a:t>
            </a:r>
            <a:r>
              <a:rPr sz="1800" spc="-10" dirty="0">
                <a:latin typeface="Calibri"/>
                <a:cs typeface="Calibri"/>
              </a:rPr>
              <a:t>=</a:t>
            </a:r>
            <a:r>
              <a:rPr sz="1800" dirty="0">
                <a:latin typeface="Calibri"/>
                <a:cs typeface="Calibri"/>
              </a:rPr>
              <a:t>1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  <a:tabLst>
                <a:tab pos="268605" algn="l"/>
              </a:tabLst>
            </a:pPr>
            <a:r>
              <a:rPr sz="1800" dirty="0">
                <a:latin typeface="Calibri"/>
                <a:cs typeface="Calibri"/>
              </a:rPr>
              <a:t>›	</a:t>
            </a:r>
            <a:r>
              <a:rPr sz="1800" spc="5" dirty="0">
                <a:latin typeface="Calibri"/>
                <a:cs typeface="Calibri"/>
              </a:rPr>
              <a:t>T</a:t>
            </a:r>
            <a:r>
              <a:rPr sz="1800" dirty="0">
                <a:latin typeface="Calibri"/>
                <a:cs typeface="Calibri"/>
              </a:rPr>
              <a:t>2</a:t>
            </a:r>
            <a:r>
              <a:rPr sz="1800" spc="-15" dirty="0">
                <a:latin typeface="Calibri"/>
                <a:cs typeface="Calibri"/>
              </a:rPr>
              <a:t>b</a:t>
            </a:r>
            <a:r>
              <a:rPr sz="1800" dirty="0">
                <a:latin typeface="Calibri"/>
                <a:cs typeface="Calibri"/>
              </a:rPr>
              <a:t>:</a:t>
            </a:r>
            <a:r>
              <a:rPr sz="1800" spc="-2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X</a:t>
            </a:r>
            <a:r>
              <a:rPr sz="1800" spc="-10" dirty="0">
                <a:latin typeface="Calibri"/>
                <a:cs typeface="Calibri"/>
              </a:rPr>
              <a:t>•</a:t>
            </a:r>
            <a:r>
              <a:rPr sz="1800" dirty="0">
                <a:latin typeface="Calibri"/>
                <a:cs typeface="Calibri"/>
              </a:rPr>
              <a:t>0</a:t>
            </a:r>
            <a:r>
              <a:rPr sz="1800" spc="-15" dirty="0">
                <a:latin typeface="Calibri"/>
                <a:cs typeface="Calibri"/>
              </a:rPr>
              <a:t>=</a:t>
            </a:r>
            <a:r>
              <a:rPr sz="1800" dirty="0">
                <a:latin typeface="Calibri"/>
                <a:cs typeface="Calibri"/>
              </a:rPr>
              <a:t>0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3400" y="3124200"/>
            <a:ext cx="1702308" cy="692277"/>
          </a:xfrm>
          <a:prstGeom prst="rect">
            <a:avLst/>
          </a:prstGeom>
        </p:spPr>
        <p:txBody>
          <a:bodyPr vert="horz" wrap="square" lIns="0" tIns="76835" rIns="0" bIns="0" rtlCol="0">
            <a:spAutoFit/>
          </a:bodyPr>
          <a:lstStyle/>
          <a:p>
            <a:pPr marL="320040" indent="-307975">
              <a:lnSpc>
                <a:spcPct val="100000"/>
              </a:lnSpc>
              <a:spcBef>
                <a:spcPts val="605"/>
              </a:spcBef>
              <a:buChar char="•"/>
              <a:tabLst>
                <a:tab pos="320040" algn="l"/>
                <a:tab pos="320675" algn="l"/>
              </a:tabLst>
            </a:pPr>
            <a:r>
              <a:rPr sz="1800" spc="-10" dirty="0">
                <a:latin typeface="Calibri"/>
                <a:cs typeface="Calibri"/>
              </a:rPr>
              <a:t>Involution</a:t>
            </a:r>
            <a:endParaRPr sz="1800">
              <a:latin typeface="Calibri"/>
              <a:cs typeface="Calibri"/>
            </a:endParaRPr>
          </a:p>
          <a:p>
            <a:pPr marL="421005">
              <a:lnSpc>
                <a:spcPct val="100000"/>
              </a:lnSpc>
              <a:spcBef>
                <a:spcPts val="505"/>
              </a:spcBef>
              <a:tabLst>
                <a:tab pos="676910" algn="l"/>
              </a:tabLst>
            </a:pPr>
            <a:r>
              <a:rPr sz="1800" dirty="0">
                <a:latin typeface="Calibri"/>
                <a:cs typeface="Calibri"/>
              </a:rPr>
              <a:t>›	</a:t>
            </a:r>
            <a:r>
              <a:rPr sz="1800" spc="5" dirty="0">
                <a:latin typeface="Calibri"/>
                <a:cs typeface="Calibri"/>
              </a:rPr>
              <a:t>T</a:t>
            </a:r>
            <a:r>
              <a:rPr sz="1800" dirty="0">
                <a:latin typeface="Calibri"/>
                <a:cs typeface="Calibri"/>
              </a:rPr>
              <a:t>3:</a:t>
            </a:r>
            <a:r>
              <a:rPr sz="1800" spc="-170" dirty="0">
                <a:latin typeface="Calibri"/>
                <a:cs typeface="Calibri"/>
              </a:rPr>
              <a:t> </a:t>
            </a:r>
            <a:r>
              <a:rPr sz="1800" spc="5" dirty="0">
                <a:latin typeface="Calibri"/>
                <a:cs typeface="Calibri"/>
              </a:rPr>
              <a:t>(</a:t>
            </a:r>
            <a:r>
              <a:rPr sz="1800" spc="-25" dirty="0">
                <a:latin typeface="Calibri"/>
                <a:cs typeface="Calibri"/>
              </a:rPr>
              <a:t>X</a:t>
            </a:r>
            <a:r>
              <a:rPr sz="1800" dirty="0">
                <a:latin typeface="Calibri"/>
                <a:cs typeface="Calibri"/>
              </a:rPr>
              <a:t>’</a:t>
            </a:r>
            <a:r>
              <a:rPr sz="1800" spc="5" dirty="0">
                <a:latin typeface="Calibri"/>
                <a:cs typeface="Calibri"/>
              </a:rPr>
              <a:t>)</a:t>
            </a:r>
            <a:r>
              <a:rPr sz="1800" dirty="0">
                <a:latin typeface="Calibri"/>
                <a:cs typeface="Calibri"/>
              </a:rPr>
              <a:t>’</a:t>
            </a:r>
            <a:r>
              <a:rPr sz="1800" spc="-10" dirty="0">
                <a:latin typeface="Calibri"/>
                <a:cs typeface="Calibri"/>
              </a:rPr>
              <a:t>=</a:t>
            </a:r>
            <a:r>
              <a:rPr sz="1800" dirty="0">
                <a:latin typeface="Calibri"/>
                <a:cs typeface="Calibri"/>
              </a:rPr>
              <a:t>X</a:t>
            </a:r>
            <a:endParaRPr sz="1800">
              <a:latin typeface="Calibri"/>
              <a:cs typeface="Calibri"/>
            </a:endParaRPr>
          </a:p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3429001" y="2895601"/>
          <a:ext cx="4920422" cy="166128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58921"/>
                <a:gridCol w="620243"/>
                <a:gridCol w="586387"/>
                <a:gridCol w="599164"/>
                <a:gridCol w="543590"/>
                <a:gridCol w="575529"/>
                <a:gridCol w="521873"/>
                <a:gridCol w="403062"/>
                <a:gridCol w="511653"/>
              </a:tblGrid>
              <a:tr h="332204">
                <a:tc>
                  <a:txBody>
                    <a:bodyPr/>
                    <a:lstStyle/>
                    <a:p>
                      <a:pPr marR="17145" algn="r">
                        <a:lnSpc>
                          <a:spcPct val="100000"/>
                        </a:lnSpc>
                        <a:spcBef>
                          <a:spcPts val="45"/>
                        </a:spcBef>
                        <a:tabLst>
                          <a:tab pos="301625" algn="l"/>
                        </a:tabLst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X	Y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8575"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spc="-5" dirty="0">
                          <a:latin typeface="Calibri"/>
                          <a:cs typeface="Calibri"/>
                        </a:rPr>
                        <a:t>X+Y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0"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spc="-5" dirty="0">
                          <a:latin typeface="Calibri"/>
                          <a:cs typeface="Calibri"/>
                        </a:rPr>
                        <a:t>X•Y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670"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spc="-5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X+X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4925"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spc="-5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X•X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195"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X+1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5560"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X•0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3185" algn="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spc="-25" dirty="0">
                          <a:solidFill>
                            <a:srgbClr val="00CC9A"/>
                          </a:solidFill>
                          <a:latin typeface="Calibri"/>
                          <a:cs typeface="Calibri"/>
                        </a:rPr>
                        <a:t>X’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5560"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dirty="0">
                          <a:solidFill>
                            <a:srgbClr val="00CC9A"/>
                          </a:solidFill>
                          <a:latin typeface="Calibri"/>
                          <a:cs typeface="Calibri"/>
                        </a:rPr>
                        <a:t>X’’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2074">
                <a:tc>
                  <a:txBody>
                    <a:bodyPr/>
                    <a:lstStyle/>
                    <a:p>
                      <a:pPr marR="6350" algn="r">
                        <a:lnSpc>
                          <a:spcPct val="100000"/>
                        </a:lnSpc>
                        <a:spcBef>
                          <a:spcPts val="50"/>
                        </a:spcBef>
                        <a:tabLst>
                          <a:tab pos="304800" algn="l"/>
                        </a:tabLst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0	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670"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0480"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"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0"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195"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195"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06045" algn="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solidFill>
                            <a:srgbClr val="00CC9A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640"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solidFill>
                            <a:srgbClr val="00CC9A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2727">
                <a:tc>
                  <a:txBody>
                    <a:bodyPr/>
                    <a:lstStyle/>
                    <a:p>
                      <a:pPr marR="6350" algn="r">
                        <a:lnSpc>
                          <a:spcPct val="100000"/>
                        </a:lnSpc>
                        <a:spcBef>
                          <a:spcPts val="55"/>
                        </a:spcBef>
                        <a:tabLst>
                          <a:tab pos="304800" algn="l"/>
                        </a:tabLst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0	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670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0480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0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195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195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06045" algn="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solidFill>
                            <a:srgbClr val="00CC9A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640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solidFill>
                            <a:srgbClr val="00CC9A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2205">
                <a:tc>
                  <a:txBody>
                    <a:bodyPr/>
                    <a:lstStyle/>
                    <a:p>
                      <a:pPr marR="6350" algn="r">
                        <a:lnSpc>
                          <a:spcPct val="100000"/>
                        </a:lnSpc>
                        <a:spcBef>
                          <a:spcPts val="55"/>
                        </a:spcBef>
                        <a:tabLst>
                          <a:tab pos="304800" algn="l"/>
                        </a:tabLst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1	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670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0480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0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195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195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06045" algn="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solidFill>
                            <a:srgbClr val="00CC9A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640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solidFill>
                            <a:srgbClr val="00CC9A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2074">
                <a:tc>
                  <a:txBody>
                    <a:bodyPr/>
                    <a:lstStyle/>
                    <a:p>
                      <a:pPr marR="6350" algn="r">
                        <a:lnSpc>
                          <a:spcPct val="100000"/>
                        </a:lnSpc>
                        <a:spcBef>
                          <a:spcPts val="55"/>
                        </a:spcBef>
                        <a:tabLst>
                          <a:tab pos="304800" algn="l"/>
                        </a:tabLst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1	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670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0480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195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195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06680" algn="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solidFill>
                            <a:srgbClr val="00CC9A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005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solidFill>
                            <a:srgbClr val="00CC9A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8" name="object 8"/>
          <p:cNvSpPr txBox="1"/>
          <p:nvPr/>
        </p:nvSpPr>
        <p:spPr>
          <a:xfrm>
            <a:off x="4217290" y="2669540"/>
            <a:ext cx="92138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00380" algn="l"/>
              </a:tabLst>
            </a:pPr>
            <a:r>
              <a:rPr sz="1800" spc="5" dirty="0">
                <a:latin typeface="Calibri"/>
                <a:cs typeface="Calibri"/>
              </a:rPr>
              <a:t>O</a:t>
            </a:r>
            <a:r>
              <a:rPr sz="1800" dirty="0">
                <a:latin typeface="Calibri"/>
                <a:cs typeface="Calibri"/>
              </a:rPr>
              <a:t>R	</a:t>
            </a:r>
            <a:r>
              <a:rPr sz="1800" spc="-35" dirty="0">
                <a:latin typeface="Calibri"/>
                <a:cs typeface="Calibri"/>
              </a:rPr>
              <a:t>AND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724400" y="6248402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200" b="1" dirty="0" smtClean="0"/>
              <a:t>Department of Computer Science &amp; Engineering</a:t>
            </a:r>
            <a:endParaRPr lang="en-US" sz="1200" b="1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9001" y="98886"/>
            <a:ext cx="1371599" cy="79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2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" y="6400802"/>
            <a:ext cx="4648201" cy="357187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38200" y="152859"/>
            <a:ext cx="5867400" cy="5046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200" spc="-30" dirty="0">
                <a:latin typeface="Calibri"/>
                <a:cs typeface="Calibri"/>
              </a:rPr>
              <a:t>BOOLEAN</a:t>
            </a:r>
            <a:r>
              <a:rPr sz="3200" spc="15" dirty="0">
                <a:latin typeface="Calibri"/>
                <a:cs typeface="Calibri"/>
              </a:rPr>
              <a:t> </a:t>
            </a:r>
            <a:r>
              <a:rPr sz="3200" spc="-30" dirty="0">
                <a:latin typeface="Calibri"/>
                <a:cs typeface="Calibri"/>
              </a:rPr>
              <a:t>ALGEBRA</a:t>
            </a:r>
            <a:r>
              <a:rPr sz="3200" spc="-5" dirty="0">
                <a:latin typeface="Calibri"/>
                <a:cs typeface="Calibri"/>
              </a:rPr>
              <a:t> </a:t>
            </a:r>
            <a:r>
              <a:rPr sz="3200" spc="-25" dirty="0">
                <a:latin typeface="Calibri"/>
                <a:cs typeface="Calibri"/>
              </a:rPr>
              <a:t>THEOREMS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436865" y="6474816"/>
            <a:ext cx="413384" cy="305212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66675">
              <a:lnSpc>
                <a:spcPct val="100000"/>
              </a:lnSpc>
              <a:spcBef>
                <a:spcPts val="220"/>
              </a:spcBef>
            </a:pPr>
            <a:fld id="{81D60167-4931-47E6-BA6A-407CBD079E47}" type="slidenum">
              <a:rPr sz="1800" dirty="0">
                <a:solidFill>
                  <a:srgbClr val="888888"/>
                </a:solidFill>
                <a:latin typeface="Calibri"/>
                <a:cs typeface="Calibri"/>
              </a:rPr>
              <a:pPr marL="66675">
                <a:lnSpc>
                  <a:spcPct val="100000"/>
                </a:lnSpc>
                <a:spcBef>
                  <a:spcPts val="220"/>
                </a:spcBef>
              </a:pPr>
              <a:t>3</a:t>
            </a:fld>
            <a:endParaRPr sz="1800">
              <a:latin typeface="Calibri"/>
              <a:cs typeface="Calibri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320990" y="3881248"/>
          <a:ext cx="6518904" cy="191411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00075"/>
                <a:gridCol w="593725"/>
                <a:gridCol w="561339"/>
                <a:gridCol w="701039"/>
                <a:gridCol w="734694"/>
                <a:gridCol w="387984"/>
                <a:gridCol w="626745"/>
                <a:gridCol w="767714"/>
                <a:gridCol w="723264"/>
                <a:gridCol w="822325"/>
              </a:tblGrid>
              <a:tr h="56095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650">
                        <a:latin typeface="Times New Roman"/>
                        <a:cs typeface="Times New Roman"/>
                      </a:endParaRPr>
                    </a:p>
                    <a:p>
                      <a:pPr marR="32384" algn="r">
                        <a:lnSpc>
                          <a:spcPct val="100000"/>
                        </a:lnSpc>
                        <a:tabLst>
                          <a:tab pos="325755" algn="l"/>
                        </a:tabLst>
                      </a:pPr>
                      <a:r>
                        <a:rPr sz="1600" spc="5" dirty="0">
                          <a:latin typeface="Times New Roman"/>
                          <a:cs typeface="Times New Roman"/>
                        </a:rPr>
                        <a:t>X	Y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635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650">
                        <a:latin typeface="Times New Roman"/>
                        <a:cs typeface="Times New Roman"/>
                      </a:endParaRPr>
                    </a:p>
                    <a:p>
                      <a:pPr marL="24130" algn="ctr">
                        <a:lnSpc>
                          <a:spcPct val="100000"/>
                        </a:lnSpc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X+Y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650">
                        <a:latin typeface="Times New Roman"/>
                        <a:cs typeface="Times New Roman"/>
                      </a:endParaRPr>
                    </a:p>
                    <a:p>
                      <a:pPr marL="29845" algn="ctr">
                        <a:lnSpc>
                          <a:spcPct val="100000"/>
                        </a:lnSpc>
                      </a:pPr>
                      <a:r>
                        <a:rPr sz="1600" spc="-5" dirty="0">
                          <a:latin typeface="Times New Roman"/>
                          <a:cs typeface="Times New Roman"/>
                        </a:rPr>
                        <a:t>X•Y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600" spc="-5" dirty="0">
                          <a:solidFill>
                            <a:srgbClr val="3333CC"/>
                          </a:solidFill>
                          <a:latin typeface="Times New Roman"/>
                          <a:cs typeface="Times New Roman"/>
                        </a:rPr>
                        <a:t>X+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36830"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600" spc="-10" dirty="0">
                          <a:solidFill>
                            <a:srgbClr val="3333CC"/>
                          </a:solidFill>
                          <a:latin typeface="Times New Roman"/>
                          <a:cs typeface="Times New Roman"/>
                        </a:rPr>
                        <a:t>(X•Y)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444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835"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600" spc="-10" dirty="0">
                          <a:solidFill>
                            <a:srgbClr val="3333CC"/>
                          </a:solidFill>
                          <a:latin typeface="Times New Roman"/>
                          <a:cs typeface="Times New Roman"/>
                        </a:rPr>
                        <a:t>X•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37465"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600" spc="-5" dirty="0">
                          <a:solidFill>
                            <a:srgbClr val="3333CC"/>
                          </a:solidFill>
                          <a:latin typeface="Times New Roman"/>
                          <a:cs typeface="Times New Roman"/>
                        </a:rPr>
                        <a:t>(X+Y)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444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650">
                        <a:latin typeface="Times New Roman"/>
                        <a:cs typeface="Times New Roman"/>
                      </a:endParaRPr>
                    </a:p>
                    <a:p>
                      <a:pPr marL="29209" algn="ctr">
                        <a:lnSpc>
                          <a:spcPct val="100000"/>
                        </a:lnSpc>
                      </a:pPr>
                      <a:r>
                        <a:rPr sz="1600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X’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63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650">
                        <a:latin typeface="Times New Roman"/>
                        <a:cs typeface="Times New Roman"/>
                      </a:endParaRPr>
                    </a:p>
                    <a:p>
                      <a:pPr marL="32384" algn="ctr">
                        <a:lnSpc>
                          <a:spcPct val="100000"/>
                        </a:lnSpc>
                      </a:pPr>
                      <a:r>
                        <a:rPr sz="16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X’•Y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63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0"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6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X+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38735"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600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(X’•Y)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444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650">
                        <a:latin typeface="Times New Roman"/>
                        <a:cs typeface="Times New Roman"/>
                      </a:endParaRPr>
                    </a:p>
                    <a:p>
                      <a:pPr marL="37465" algn="ctr">
                        <a:lnSpc>
                          <a:spcPct val="100000"/>
                        </a:lnSpc>
                      </a:pPr>
                      <a:r>
                        <a:rPr sz="16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X’+Y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3980"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600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X•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42545"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6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(X’+Y)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44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7312">
                <a:tc>
                  <a:txBody>
                    <a:bodyPr/>
                    <a:lstStyle/>
                    <a:p>
                      <a:pPr marR="66675" algn="r">
                        <a:lnSpc>
                          <a:spcPct val="100000"/>
                        </a:lnSpc>
                        <a:spcBef>
                          <a:spcPts val="155"/>
                        </a:spcBef>
                        <a:tabLst>
                          <a:tab pos="328930" algn="l"/>
                        </a:tabLst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0	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968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590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765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39395" algn="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600" dirty="0">
                          <a:solidFill>
                            <a:srgbClr val="3333CC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968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600" dirty="0">
                          <a:solidFill>
                            <a:srgbClr val="3333CC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968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8575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6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968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8575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6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968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02895" algn="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6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968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6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34645" algn="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6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0106">
                <a:tc>
                  <a:txBody>
                    <a:bodyPr/>
                    <a:lstStyle/>
                    <a:p>
                      <a:pPr marR="65405" algn="r">
                        <a:lnSpc>
                          <a:spcPct val="100000"/>
                        </a:lnSpc>
                        <a:spcBef>
                          <a:spcPts val="175"/>
                        </a:spcBef>
                        <a:tabLst>
                          <a:tab pos="328930" algn="l"/>
                        </a:tabLst>
                      </a:pPr>
                      <a:r>
                        <a:rPr sz="1600" spc="5" dirty="0">
                          <a:latin typeface="Times New Roman"/>
                          <a:cs typeface="Times New Roman"/>
                        </a:rPr>
                        <a:t>0	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222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590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765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39395" algn="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dirty="0">
                          <a:solidFill>
                            <a:srgbClr val="3333CC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600" dirty="0">
                          <a:solidFill>
                            <a:srgbClr val="3333CC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8575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209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01625" algn="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34645" algn="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7312">
                <a:tc>
                  <a:txBody>
                    <a:bodyPr/>
                    <a:lstStyle/>
                    <a:p>
                      <a:pPr marR="66675" algn="r">
                        <a:lnSpc>
                          <a:spcPct val="100000"/>
                        </a:lnSpc>
                        <a:spcBef>
                          <a:spcPts val="175"/>
                        </a:spcBef>
                        <a:tabLst>
                          <a:tab pos="328930" algn="l"/>
                        </a:tabLst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1	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222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590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765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39395" algn="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dirty="0">
                          <a:solidFill>
                            <a:srgbClr val="3333CC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"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600" dirty="0">
                          <a:solidFill>
                            <a:srgbClr val="3333CC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15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8575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8575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02895" algn="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34645" algn="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8429">
                <a:tc>
                  <a:txBody>
                    <a:bodyPr/>
                    <a:lstStyle/>
                    <a:p>
                      <a:pPr marR="66675" algn="r">
                        <a:lnSpc>
                          <a:spcPct val="100000"/>
                        </a:lnSpc>
                        <a:spcBef>
                          <a:spcPts val="175"/>
                        </a:spcBef>
                        <a:tabLst>
                          <a:tab pos="328930" algn="l"/>
                        </a:tabLst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1	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222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590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765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39395" algn="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dirty="0">
                          <a:solidFill>
                            <a:srgbClr val="3333CC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"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600" dirty="0">
                          <a:solidFill>
                            <a:srgbClr val="3333CC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15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8575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8575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02895" algn="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"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6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15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34645" algn="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1108354" y="922784"/>
            <a:ext cx="2677160" cy="1717675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320040" indent="-307975">
              <a:lnSpc>
                <a:spcPct val="100000"/>
              </a:lnSpc>
              <a:spcBef>
                <a:spcPts val="600"/>
              </a:spcBef>
              <a:buChar char="•"/>
              <a:tabLst>
                <a:tab pos="320040" algn="l"/>
                <a:tab pos="320675" algn="l"/>
              </a:tabLst>
            </a:pPr>
            <a:r>
              <a:rPr sz="1800" spc="-15" dirty="0">
                <a:latin typeface="Calibri"/>
                <a:cs typeface="Calibri"/>
              </a:rPr>
              <a:t>A</a:t>
            </a:r>
            <a:r>
              <a:rPr sz="1800" spc="-10" dirty="0">
                <a:latin typeface="Calibri"/>
                <a:cs typeface="Calibri"/>
              </a:rPr>
              <a:t>bs</a:t>
            </a:r>
            <a:r>
              <a:rPr sz="1800" spc="5" dirty="0">
                <a:latin typeface="Calibri"/>
                <a:cs typeface="Calibri"/>
              </a:rPr>
              <a:t>o</a:t>
            </a:r>
            <a:r>
              <a:rPr sz="1800" dirty="0">
                <a:latin typeface="Calibri"/>
                <a:cs typeface="Calibri"/>
              </a:rPr>
              <a:t>r</a:t>
            </a:r>
            <a:r>
              <a:rPr sz="1800" spc="-15" dirty="0">
                <a:latin typeface="Calibri"/>
                <a:cs typeface="Calibri"/>
              </a:rPr>
              <a:t>p</a:t>
            </a:r>
            <a:r>
              <a:rPr sz="1800" dirty="0">
                <a:latin typeface="Calibri"/>
                <a:cs typeface="Calibri"/>
              </a:rPr>
              <a:t>t</a:t>
            </a:r>
            <a:r>
              <a:rPr sz="1800" spc="-10" dirty="0">
                <a:latin typeface="Calibri"/>
                <a:cs typeface="Calibri"/>
              </a:rPr>
              <a:t>i</a:t>
            </a:r>
            <a:r>
              <a:rPr sz="1800" spc="5" dirty="0">
                <a:latin typeface="Calibri"/>
                <a:cs typeface="Calibri"/>
              </a:rPr>
              <a:t>o</a:t>
            </a:r>
            <a:r>
              <a:rPr sz="1800" dirty="0">
                <a:latin typeface="Calibri"/>
                <a:cs typeface="Calibri"/>
              </a:rPr>
              <a:t>n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spc="5" dirty="0">
                <a:latin typeface="Calibri"/>
                <a:cs typeface="Calibri"/>
              </a:rPr>
              <a:t>(</a:t>
            </a:r>
            <a:r>
              <a:rPr sz="1800" dirty="0">
                <a:latin typeface="Calibri"/>
                <a:cs typeface="Calibri"/>
              </a:rPr>
              <a:t>a</a:t>
            </a:r>
            <a:r>
              <a:rPr sz="1800" spc="-30" dirty="0">
                <a:latin typeface="Calibri"/>
                <a:cs typeface="Calibri"/>
              </a:rPr>
              <a:t>k</a:t>
            </a:r>
            <a:r>
              <a:rPr sz="1800" dirty="0">
                <a:latin typeface="Calibri"/>
                <a:cs typeface="Calibri"/>
              </a:rPr>
              <a:t>a</a:t>
            </a:r>
            <a:r>
              <a:rPr sz="1800" spc="-210" dirty="0">
                <a:latin typeface="Calibri"/>
                <a:cs typeface="Calibri"/>
              </a:rPr>
              <a:t> </a:t>
            </a:r>
            <a:r>
              <a:rPr sz="1800" i="1" spc="-30" dirty="0">
                <a:latin typeface="Calibri"/>
                <a:cs typeface="Calibri"/>
              </a:rPr>
              <a:t>c</a:t>
            </a:r>
            <a:r>
              <a:rPr sz="1800" i="1" spc="-15" dirty="0">
                <a:latin typeface="Calibri"/>
                <a:cs typeface="Calibri"/>
              </a:rPr>
              <a:t>ov</a:t>
            </a:r>
            <a:r>
              <a:rPr sz="1800" i="1" dirty="0">
                <a:latin typeface="Calibri"/>
                <a:cs typeface="Calibri"/>
              </a:rPr>
              <a:t>e</a:t>
            </a:r>
            <a:r>
              <a:rPr sz="1800" i="1" spc="5" dirty="0">
                <a:latin typeface="Calibri"/>
                <a:cs typeface="Calibri"/>
              </a:rPr>
              <a:t>r</a:t>
            </a:r>
            <a:r>
              <a:rPr sz="1800" i="1" spc="-5" dirty="0">
                <a:latin typeface="Calibri"/>
                <a:cs typeface="Calibri"/>
              </a:rPr>
              <a:t>i</a:t>
            </a:r>
            <a:r>
              <a:rPr sz="1800" i="1" spc="5" dirty="0">
                <a:latin typeface="Calibri"/>
                <a:cs typeface="Calibri"/>
              </a:rPr>
              <a:t>n</a:t>
            </a:r>
            <a:r>
              <a:rPr sz="1800" i="1" spc="10" dirty="0">
                <a:latin typeface="Calibri"/>
                <a:cs typeface="Calibri"/>
              </a:rPr>
              <a:t>g</a:t>
            </a:r>
            <a:r>
              <a:rPr sz="1800" dirty="0">
                <a:latin typeface="Calibri"/>
                <a:cs typeface="Calibri"/>
              </a:rPr>
              <a:t>)</a:t>
            </a:r>
            <a:endParaRPr sz="1800">
              <a:latin typeface="Calibri"/>
              <a:cs typeface="Calibri"/>
            </a:endParaRPr>
          </a:p>
          <a:p>
            <a:pPr marL="421005">
              <a:lnSpc>
                <a:spcPct val="100000"/>
              </a:lnSpc>
              <a:spcBef>
                <a:spcPts val="505"/>
              </a:spcBef>
              <a:tabLst>
                <a:tab pos="676910" algn="l"/>
              </a:tabLst>
            </a:pPr>
            <a:r>
              <a:rPr sz="1800" dirty="0">
                <a:latin typeface="Calibri"/>
                <a:cs typeface="Calibri"/>
              </a:rPr>
              <a:t>›	</a:t>
            </a:r>
            <a:r>
              <a:rPr sz="1800" spc="5" dirty="0">
                <a:latin typeface="Calibri"/>
                <a:cs typeface="Calibri"/>
              </a:rPr>
              <a:t>T</a:t>
            </a:r>
            <a:r>
              <a:rPr sz="1800" dirty="0">
                <a:latin typeface="Calibri"/>
                <a:cs typeface="Calibri"/>
              </a:rPr>
              <a:t>4a:</a:t>
            </a:r>
            <a:r>
              <a:rPr sz="1800" spc="-16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X</a:t>
            </a:r>
            <a:r>
              <a:rPr sz="1800" spc="-10" dirty="0">
                <a:latin typeface="Calibri"/>
                <a:cs typeface="Calibri"/>
              </a:rPr>
              <a:t>+</a:t>
            </a:r>
            <a:r>
              <a:rPr sz="1800" spc="5" dirty="0">
                <a:latin typeface="Calibri"/>
                <a:cs typeface="Calibri"/>
              </a:rPr>
              <a:t>(</a:t>
            </a:r>
            <a:r>
              <a:rPr sz="1800" spc="-5" dirty="0">
                <a:latin typeface="Calibri"/>
                <a:cs typeface="Calibri"/>
              </a:rPr>
              <a:t>X</a:t>
            </a:r>
            <a:r>
              <a:rPr sz="1800" spc="-10" dirty="0">
                <a:latin typeface="Calibri"/>
                <a:cs typeface="Calibri"/>
              </a:rPr>
              <a:t>•</a:t>
            </a:r>
            <a:r>
              <a:rPr sz="1800" spc="5" dirty="0">
                <a:latin typeface="Calibri"/>
                <a:cs typeface="Calibri"/>
              </a:rPr>
              <a:t>Y)</a:t>
            </a:r>
            <a:r>
              <a:rPr sz="1800" spc="-10" dirty="0">
                <a:latin typeface="Calibri"/>
                <a:cs typeface="Calibri"/>
              </a:rPr>
              <a:t>=</a:t>
            </a:r>
            <a:r>
              <a:rPr sz="1800" dirty="0">
                <a:latin typeface="Calibri"/>
                <a:cs typeface="Calibri"/>
              </a:rPr>
              <a:t>X</a:t>
            </a:r>
            <a:endParaRPr sz="1800">
              <a:latin typeface="Calibri"/>
              <a:cs typeface="Calibri"/>
            </a:endParaRPr>
          </a:p>
          <a:p>
            <a:pPr marL="421005">
              <a:lnSpc>
                <a:spcPct val="100000"/>
              </a:lnSpc>
              <a:spcBef>
                <a:spcPts val="505"/>
              </a:spcBef>
              <a:tabLst>
                <a:tab pos="676910" algn="l"/>
              </a:tabLst>
            </a:pPr>
            <a:r>
              <a:rPr sz="1800" dirty="0">
                <a:latin typeface="Calibri"/>
                <a:cs typeface="Calibri"/>
              </a:rPr>
              <a:t>›	</a:t>
            </a:r>
            <a:r>
              <a:rPr sz="1800" spc="5" dirty="0">
                <a:latin typeface="Calibri"/>
                <a:cs typeface="Calibri"/>
              </a:rPr>
              <a:t>T</a:t>
            </a:r>
            <a:r>
              <a:rPr sz="1800" dirty="0">
                <a:latin typeface="Calibri"/>
                <a:cs typeface="Calibri"/>
              </a:rPr>
              <a:t>4</a:t>
            </a:r>
            <a:r>
              <a:rPr sz="1800" spc="-10" dirty="0">
                <a:latin typeface="Calibri"/>
                <a:cs typeface="Calibri"/>
              </a:rPr>
              <a:t>b</a:t>
            </a:r>
            <a:r>
              <a:rPr sz="1800" dirty="0">
                <a:latin typeface="Calibri"/>
                <a:cs typeface="Calibri"/>
              </a:rPr>
              <a:t>:</a:t>
            </a:r>
            <a:r>
              <a:rPr sz="1800" spc="-16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X</a:t>
            </a:r>
            <a:r>
              <a:rPr sz="1800" spc="-10" dirty="0">
                <a:latin typeface="Calibri"/>
                <a:cs typeface="Calibri"/>
              </a:rPr>
              <a:t>•</a:t>
            </a:r>
            <a:r>
              <a:rPr sz="1800" spc="5" dirty="0">
                <a:latin typeface="Calibri"/>
                <a:cs typeface="Calibri"/>
              </a:rPr>
              <a:t>(</a:t>
            </a:r>
            <a:r>
              <a:rPr sz="1800" spc="-5" dirty="0">
                <a:latin typeface="Calibri"/>
                <a:cs typeface="Calibri"/>
              </a:rPr>
              <a:t>X</a:t>
            </a:r>
            <a:r>
              <a:rPr sz="1800" spc="-10" dirty="0">
                <a:latin typeface="Calibri"/>
                <a:cs typeface="Calibri"/>
              </a:rPr>
              <a:t>+</a:t>
            </a:r>
            <a:r>
              <a:rPr sz="1800" spc="5" dirty="0">
                <a:latin typeface="Calibri"/>
                <a:cs typeface="Calibri"/>
              </a:rPr>
              <a:t>Y)</a:t>
            </a:r>
            <a:r>
              <a:rPr sz="1800" spc="-10" dirty="0">
                <a:latin typeface="Calibri"/>
                <a:cs typeface="Calibri"/>
              </a:rPr>
              <a:t>=</a:t>
            </a:r>
            <a:r>
              <a:rPr sz="1800" dirty="0">
                <a:latin typeface="Calibri"/>
                <a:cs typeface="Calibri"/>
              </a:rPr>
              <a:t>X</a:t>
            </a:r>
            <a:endParaRPr sz="1800">
              <a:latin typeface="Calibri"/>
              <a:cs typeface="Calibri"/>
            </a:endParaRPr>
          </a:p>
          <a:p>
            <a:pPr marL="421005">
              <a:lnSpc>
                <a:spcPct val="100000"/>
              </a:lnSpc>
              <a:spcBef>
                <a:spcPts val="505"/>
              </a:spcBef>
              <a:tabLst>
                <a:tab pos="676910" algn="l"/>
              </a:tabLst>
            </a:pPr>
            <a:r>
              <a:rPr sz="1800" dirty="0">
                <a:latin typeface="Calibri"/>
                <a:cs typeface="Calibri"/>
              </a:rPr>
              <a:t>›	</a:t>
            </a:r>
            <a:r>
              <a:rPr sz="1800" spc="5" dirty="0">
                <a:latin typeface="Calibri"/>
                <a:cs typeface="Calibri"/>
              </a:rPr>
              <a:t>T</a:t>
            </a:r>
            <a:r>
              <a:rPr sz="1800" dirty="0">
                <a:latin typeface="Calibri"/>
                <a:cs typeface="Calibri"/>
              </a:rPr>
              <a:t>5a:</a:t>
            </a:r>
            <a:r>
              <a:rPr sz="1800" spc="-14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X</a:t>
            </a:r>
            <a:r>
              <a:rPr sz="1800" spc="-10" dirty="0">
                <a:latin typeface="Calibri"/>
                <a:cs typeface="Calibri"/>
              </a:rPr>
              <a:t>+</a:t>
            </a:r>
            <a:r>
              <a:rPr sz="1800" spc="5" dirty="0">
                <a:latin typeface="Calibri"/>
                <a:cs typeface="Calibri"/>
              </a:rPr>
              <a:t>(</a:t>
            </a:r>
            <a:r>
              <a:rPr sz="1800" spc="-25" dirty="0">
                <a:latin typeface="Calibri"/>
                <a:cs typeface="Calibri"/>
              </a:rPr>
              <a:t>X</a:t>
            </a:r>
            <a:r>
              <a:rPr sz="1800" dirty="0">
                <a:latin typeface="Calibri"/>
                <a:cs typeface="Calibri"/>
              </a:rPr>
              <a:t>’</a:t>
            </a:r>
            <a:r>
              <a:rPr sz="1800" spc="-10" dirty="0">
                <a:latin typeface="Calibri"/>
                <a:cs typeface="Calibri"/>
              </a:rPr>
              <a:t>•</a:t>
            </a:r>
            <a:r>
              <a:rPr sz="1800" spc="5" dirty="0">
                <a:latin typeface="Calibri"/>
                <a:cs typeface="Calibri"/>
              </a:rPr>
              <a:t>Y)</a:t>
            </a:r>
            <a:r>
              <a:rPr sz="1800" spc="-10" dirty="0">
                <a:latin typeface="Calibri"/>
                <a:cs typeface="Calibri"/>
              </a:rPr>
              <a:t>=</a:t>
            </a:r>
            <a:r>
              <a:rPr sz="1800" spc="-5" dirty="0">
                <a:latin typeface="Calibri"/>
                <a:cs typeface="Calibri"/>
              </a:rPr>
              <a:t>X</a:t>
            </a:r>
            <a:r>
              <a:rPr sz="1800" spc="-10" dirty="0">
                <a:latin typeface="Calibri"/>
                <a:cs typeface="Calibri"/>
              </a:rPr>
              <a:t>+</a:t>
            </a:r>
            <a:r>
              <a:rPr sz="1800" dirty="0">
                <a:latin typeface="Calibri"/>
                <a:cs typeface="Calibri"/>
              </a:rPr>
              <a:t>Y</a:t>
            </a:r>
            <a:endParaRPr sz="1800">
              <a:latin typeface="Calibri"/>
              <a:cs typeface="Calibri"/>
            </a:endParaRPr>
          </a:p>
          <a:p>
            <a:pPr marL="421005">
              <a:lnSpc>
                <a:spcPct val="100000"/>
              </a:lnSpc>
              <a:spcBef>
                <a:spcPts val="505"/>
              </a:spcBef>
              <a:tabLst>
                <a:tab pos="676910" algn="l"/>
              </a:tabLst>
            </a:pPr>
            <a:r>
              <a:rPr sz="1800" dirty="0">
                <a:latin typeface="Calibri"/>
                <a:cs typeface="Calibri"/>
              </a:rPr>
              <a:t>›	</a:t>
            </a:r>
            <a:r>
              <a:rPr sz="1800" spc="5" dirty="0">
                <a:latin typeface="Calibri"/>
                <a:cs typeface="Calibri"/>
              </a:rPr>
              <a:t>T</a:t>
            </a:r>
            <a:r>
              <a:rPr sz="1800" dirty="0">
                <a:latin typeface="Calibri"/>
                <a:cs typeface="Calibri"/>
              </a:rPr>
              <a:t>5</a:t>
            </a:r>
            <a:r>
              <a:rPr sz="1800" spc="-10" dirty="0">
                <a:latin typeface="Calibri"/>
                <a:cs typeface="Calibri"/>
              </a:rPr>
              <a:t>b</a:t>
            </a:r>
            <a:r>
              <a:rPr sz="1800" dirty="0">
                <a:latin typeface="Calibri"/>
                <a:cs typeface="Calibri"/>
              </a:rPr>
              <a:t>:</a:t>
            </a:r>
            <a:r>
              <a:rPr sz="1800" spc="-1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X</a:t>
            </a:r>
            <a:r>
              <a:rPr sz="1800" spc="-10" dirty="0">
                <a:latin typeface="Calibri"/>
                <a:cs typeface="Calibri"/>
              </a:rPr>
              <a:t>•</a:t>
            </a:r>
            <a:r>
              <a:rPr sz="1800" spc="5" dirty="0">
                <a:latin typeface="Calibri"/>
                <a:cs typeface="Calibri"/>
              </a:rPr>
              <a:t>(</a:t>
            </a:r>
            <a:r>
              <a:rPr sz="1800" spc="-25" dirty="0">
                <a:latin typeface="Calibri"/>
                <a:cs typeface="Calibri"/>
              </a:rPr>
              <a:t>X</a:t>
            </a:r>
            <a:r>
              <a:rPr sz="1800" dirty="0">
                <a:latin typeface="Calibri"/>
                <a:cs typeface="Calibri"/>
              </a:rPr>
              <a:t>’</a:t>
            </a:r>
            <a:r>
              <a:rPr sz="1800" spc="-10" dirty="0">
                <a:latin typeface="Calibri"/>
                <a:cs typeface="Calibri"/>
              </a:rPr>
              <a:t>+</a:t>
            </a:r>
            <a:r>
              <a:rPr sz="1800" spc="5" dirty="0">
                <a:latin typeface="Calibri"/>
                <a:cs typeface="Calibri"/>
              </a:rPr>
              <a:t>Y)</a:t>
            </a:r>
            <a:r>
              <a:rPr sz="1800" spc="-10" dirty="0">
                <a:latin typeface="Calibri"/>
                <a:cs typeface="Calibri"/>
              </a:rPr>
              <a:t>=</a:t>
            </a:r>
            <a:r>
              <a:rPr sz="1800" spc="-5" dirty="0">
                <a:latin typeface="Calibri"/>
                <a:cs typeface="Calibri"/>
              </a:rPr>
              <a:t>X</a:t>
            </a:r>
            <a:r>
              <a:rPr sz="1800" spc="-10" dirty="0">
                <a:latin typeface="Calibri"/>
                <a:cs typeface="Calibri"/>
              </a:rPr>
              <a:t>•</a:t>
            </a:r>
            <a:r>
              <a:rPr sz="1800" dirty="0">
                <a:latin typeface="Calibri"/>
                <a:cs typeface="Calibri"/>
              </a:rPr>
              <a:t>Y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148078" y="3533980"/>
            <a:ext cx="93027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99745" algn="l"/>
              </a:tabLst>
            </a:pPr>
            <a:r>
              <a:rPr sz="1800" spc="5" dirty="0">
                <a:latin typeface="Calibri"/>
                <a:cs typeface="Calibri"/>
              </a:rPr>
              <a:t>O</a:t>
            </a:r>
            <a:r>
              <a:rPr sz="1800" dirty="0">
                <a:latin typeface="Calibri"/>
                <a:cs typeface="Calibri"/>
              </a:rPr>
              <a:t>R	</a:t>
            </a:r>
            <a:r>
              <a:rPr sz="1800" spc="-15" dirty="0">
                <a:latin typeface="Calibri"/>
                <a:cs typeface="Calibri"/>
              </a:rPr>
              <a:t>AND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724400" y="6477002"/>
            <a:ext cx="4572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/>
              <a:t>Department of Computer Science &amp; Engineering</a:t>
            </a:r>
            <a:endParaRPr lang="en-US" sz="1200" b="1" dirty="0"/>
          </a:p>
        </p:txBody>
      </p:sp>
      <p:pic>
        <p:nvPicPr>
          <p:cNvPr id="9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9001" y="98886"/>
            <a:ext cx="1371599" cy="79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" y="6400802"/>
            <a:ext cx="4648201" cy="357187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38200" y="838200"/>
            <a:ext cx="6027420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30" dirty="0">
                <a:latin typeface="Times New Roman" pitchFamily="18" charset="0"/>
                <a:cs typeface="Times New Roman" pitchFamily="18" charset="0"/>
              </a:rPr>
              <a:t>BOOLEAN</a:t>
            </a:r>
            <a:r>
              <a:rPr sz="2800" spc="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spc="-30" dirty="0">
                <a:latin typeface="Times New Roman" pitchFamily="18" charset="0"/>
                <a:cs typeface="Times New Roman" pitchFamily="18" charset="0"/>
              </a:rPr>
              <a:t>ALGEBRA</a:t>
            </a:r>
            <a:r>
              <a:rPr sz="2800" spc="-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spc="-25" dirty="0">
                <a:latin typeface="Times New Roman" pitchFamily="18" charset="0"/>
                <a:cs typeface="Times New Roman" pitchFamily="18" charset="0"/>
              </a:rPr>
              <a:t>THEOREMS</a:t>
            </a:r>
            <a:endParaRPr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436865" y="6474816"/>
            <a:ext cx="413384" cy="305212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66675">
              <a:lnSpc>
                <a:spcPct val="100000"/>
              </a:lnSpc>
              <a:spcBef>
                <a:spcPts val="220"/>
              </a:spcBef>
            </a:pPr>
            <a:fld id="{81D60167-4931-47E6-BA6A-407CBD079E47}" type="slidenum">
              <a:rPr sz="1800" dirty="0">
                <a:solidFill>
                  <a:srgbClr val="888888"/>
                </a:solidFill>
                <a:latin typeface="Calibri"/>
                <a:cs typeface="Calibri"/>
              </a:rPr>
              <a:pPr marL="66675">
                <a:lnSpc>
                  <a:spcPct val="100000"/>
                </a:lnSpc>
                <a:spcBef>
                  <a:spcPts val="220"/>
                </a:spcBef>
              </a:pPr>
              <a:t>4</a:t>
            </a:fld>
            <a:endParaRPr sz="1800">
              <a:latin typeface="Calibri"/>
              <a:cs typeface="Calibri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760791" y="3536317"/>
          <a:ext cx="5179056" cy="191414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00710"/>
                <a:gridCol w="593090"/>
                <a:gridCol w="561339"/>
                <a:gridCol w="410210"/>
                <a:gridCol w="669925"/>
                <a:gridCol w="799464"/>
                <a:gridCol w="701039"/>
                <a:gridCol w="843279"/>
              </a:tblGrid>
              <a:tr h="56045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650">
                        <a:latin typeface="Times New Roman"/>
                        <a:cs typeface="Times New Roman"/>
                      </a:endParaRPr>
                    </a:p>
                    <a:p>
                      <a:pPr marL="116205">
                        <a:lnSpc>
                          <a:spcPct val="100000"/>
                        </a:lnSpc>
                        <a:tabLst>
                          <a:tab pos="441959" algn="l"/>
                        </a:tabLst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X	Y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698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650">
                        <a:latin typeface="Times New Roman"/>
                        <a:cs typeface="Times New Roman"/>
                      </a:endParaRPr>
                    </a:p>
                    <a:p>
                      <a:pPr marL="31115" algn="ctr">
                        <a:lnSpc>
                          <a:spcPct val="100000"/>
                        </a:lnSpc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X+Y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650">
                        <a:latin typeface="Times New Roman"/>
                        <a:cs typeface="Times New Roman"/>
                      </a:endParaRPr>
                    </a:p>
                    <a:p>
                      <a:pPr marL="29845" algn="ctr">
                        <a:lnSpc>
                          <a:spcPct val="100000"/>
                        </a:lnSpc>
                      </a:pPr>
                      <a:r>
                        <a:rPr sz="1600" spc="-5" dirty="0">
                          <a:latin typeface="Times New Roman"/>
                          <a:cs typeface="Times New Roman"/>
                        </a:rPr>
                        <a:t>X•Y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698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650">
                        <a:latin typeface="Times New Roman"/>
                        <a:cs typeface="Times New Roman"/>
                      </a:endParaRPr>
                    </a:p>
                    <a:p>
                      <a:pPr marL="24130" algn="ctr">
                        <a:lnSpc>
                          <a:spcPct val="100000"/>
                        </a:lnSpc>
                      </a:pPr>
                      <a:r>
                        <a:rPr sz="1600" spc="-10" dirty="0">
                          <a:solidFill>
                            <a:srgbClr val="FF9A00"/>
                          </a:solidFill>
                          <a:latin typeface="Times New Roman"/>
                          <a:cs typeface="Times New Roman"/>
                        </a:rPr>
                        <a:t>Y’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698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650">
                        <a:latin typeface="Times New Roman"/>
                        <a:cs typeface="Times New Roman"/>
                      </a:endParaRPr>
                    </a:p>
                    <a:p>
                      <a:pPr marL="31750" algn="ctr">
                        <a:lnSpc>
                          <a:spcPct val="100000"/>
                        </a:lnSpc>
                      </a:pPr>
                      <a:r>
                        <a:rPr sz="1600" spc="-5" dirty="0">
                          <a:solidFill>
                            <a:srgbClr val="3333CC"/>
                          </a:solidFill>
                          <a:latin typeface="Times New Roman"/>
                          <a:cs typeface="Times New Roman"/>
                        </a:rPr>
                        <a:t>X•Y’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698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600" spc="-10" dirty="0">
                          <a:solidFill>
                            <a:srgbClr val="3333CC"/>
                          </a:solidFill>
                          <a:latin typeface="Times New Roman"/>
                          <a:cs typeface="Times New Roman"/>
                        </a:rPr>
                        <a:t>(X•Y)+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13525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600" spc="-10" dirty="0">
                          <a:solidFill>
                            <a:srgbClr val="3333CC"/>
                          </a:solidFill>
                          <a:latin typeface="Times New Roman"/>
                          <a:cs typeface="Times New Roman"/>
                        </a:rPr>
                        <a:t>(X•Y’)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38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650">
                        <a:latin typeface="Times New Roman"/>
                        <a:cs typeface="Times New Roman"/>
                      </a:endParaRPr>
                    </a:p>
                    <a:p>
                      <a:pPr marL="34290" algn="ctr">
                        <a:lnSpc>
                          <a:spcPct val="100000"/>
                        </a:lnSpc>
                      </a:pPr>
                      <a:r>
                        <a:rPr sz="16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X+Y’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698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906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6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(X+Y)•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13906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6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(X+Y’)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38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7311">
                <a:tc>
                  <a:txBody>
                    <a:bodyPr/>
                    <a:lstStyle/>
                    <a:p>
                      <a:pPr marL="128270">
                        <a:lnSpc>
                          <a:spcPct val="100000"/>
                        </a:lnSpc>
                        <a:spcBef>
                          <a:spcPts val="165"/>
                        </a:spcBef>
                        <a:tabLst>
                          <a:tab pos="457200" algn="l"/>
                        </a:tabLst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0	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095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3495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09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0480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600" dirty="0">
                          <a:solidFill>
                            <a:srgbClr val="FF9A00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034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600" dirty="0">
                          <a:solidFill>
                            <a:srgbClr val="3333CC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24485" algn="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600" dirty="0">
                          <a:solidFill>
                            <a:srgbClr val="3333CC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020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6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44170" algn="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6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09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0106">
                <a:tc>
                  <a:txBody>
                    <a:bodyPr/>
                    <a:lstStyle/>
                    <a:p>
                      <a:pPr marL="128270">
                        <a:lnSpc>
                          <a:spcPct val="100000"/>
                        </a:lnSpc>
                        <a:spcBef>
                          <a:spcPts val="170"/>
                        </a:spcBef>
                        <a:tabLst>
                          <a:tab pos="457200" algn="l"/>
                        </a:tabLst>
                      </a:pPr>
                      <a:r>
                        <a:rPr sz="1600" spc="5" dirty="0">
                          <a:latin typeface="Times New Roman"/>
                          <a:cs typeface="Times New Roman"/>
                        </a:rPr>
                        <a:t>0	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159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3495"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15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15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0480"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600" dirty="0">
                          <a:solidFill>
                            <a:srgbClr val="FF9A00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15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670"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600" dirty="0">
                          <a:solidFill>
                            <a:srgbClr val="3333CC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15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24485" algn="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600" dirty="0">
                          <a:solidFill>
                            <a:srgbClr val="3333CC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15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020"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6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15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43535" algn="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6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15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7312">
                <a:tc>
                  <a:txBody>
                    <a:bodyPr/>
                    <a:lstStyle/>
                    <a:p>
                      <a:pPr marL="128270">
                        <a:lnSpc>
                          <a:spcPct val="100000"/>
                        </a:lnSpc>
                        <a:spcBef>
                          <a:spcPts val="170"/>
                        </a:spcBef>
                        <a:tabLst>
                          <a:tab pos="457200" algn="l"/>
                        </a:tabLst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1	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159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3495"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15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15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0480"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600" dirty="0">
                          <a:solidFill>
                            <a:srgbClr val="FF9A00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15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034"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600" dirty="0">
                          <a:solidFill>
                            <a:srgbClr val="3333CC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15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24485" algn="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600" dirty="0">
                          <a:solidFill>
                            <a:srgbClr val="3333CC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15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020"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6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15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44170" algn="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6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15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8963">
                <a:tc>
                  <a:txBody>
                    <a:bodyPr/>
                    <a:lstStyle/>
                    <a:p>
                      <a:pPr marL="128270">
                        <a:lnSpc>
                          <a:spcPct val="100000"/>
                        </a:lnSpc>
                        <a:spcBef>
                          <a:spcPts val="170"/>
                        </a:spcBef>
                        <a:tabLst>
                          <a:tab pos="457200" algn="l"/>
                        </a:tabLst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1	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159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3495"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15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15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0480"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600" dirty="0">
                          <a:solidFill>
                            <a:srgbClr val="FF9A00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15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034"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600" dirty="0">
                          <a:solidFill>
                            <a:srgbClr val="3333CC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15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24485" algn="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600" dirty="0">
                          <a:solidFill>
                            <a:srgbClr val="3333CC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15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020"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6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15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44170" algn="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6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15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2058671" y="1803867"/>
            <a:ext cx="2860675" cy="1706245"/>
          </a:xfrm>
          <a:prstGeom prst="rect">
            <a:avLst/>
          </a:prstGeom>
        </p:spPr>
        <p:txBody>
          <a:bodyPr vert="horz" wrap="square" lIns="0" tIns="52704" rIns="0" bIns="0" rtlCol="0">
            <a:spAutoFit/>
          </a:bodyPr>
          <a:lstStyle/>
          <a:p>
            <a:pPr marL="320040" indent="-307975">
              <a:lnSpc>
                <a:spcPct val="100000"/>
              </a:lnSpc>
              <a:spcBef>
                <a:spcPts val="414"/>
              </a:spcBef>
              <a:buChar char="•"/>
              <a:tabLst>
                <a:tab pos="320040" algn="l"/>
                <a:tab pos="320675" algn="l"/>
              </a:tabLst>
            </a:pPr>
            <a:r>
              <a:rPr sz="1800" spc="-15" dirty="0">
                <a:latin typeface="Calibri"/>
                <a:cs typeface="Calibri"/>
              </a:rPr>
              <a:t>Ab</a:t>
            </a:r>
            <a:r>
              <a:rPr sz="1800" spc="-10" dirty="0">
                <a:latin typeface="Calibri"/>
                <a:cs typeface="Calibri"/>
              </a:rPr>
              <a:t>s</a:t>
            </a:r>
            <a:r>
              <a:rPr sz="1800" spc="5" dirty="0">
                <a:latin typeface="Calibri"/>
                <a:cs typeface="Calibri"/>
              </a:rPr>
              <a:t>o</a:t>
            </a:r>
            <a:r>
              <a:rPr sz="1800" dirty="0">
                <a:latin typeface="Calibri"/>
                <a:cs typeface="Calibri"/>
              </a:rPr>
              <a:t>r</a:t>
            </a:r>
            <a:r>
              <a:rPr sz="1800" spc="-15" dirty="0">
                <a:latin typeface="Calibri"/>
                <a:cs typeface="Calibri"/>
              </a:rPr>
              <a:t>p</a:t>
            </a:r>
            <a:r>
              <a:rPr sz="1800" dirty="0">
                <a:latin typeface="Calibri"/>
                <a:cs typeface="Calibri"/>
              </a:rPr>
              <a:t>t</a:t>
            </a:r>
            <a:r>
              <a:rPr sz="1800" spc="-15" dirty="0">
                <a:latin typeface="Calibri"/>
                <a:cs typeface="Calibri"/>
              </a:rPr>
              <a:t>i</a:t>
            </a:r>
            <a:r>
              <a:rPr sz="1800" spc="5" dirty="0">
                <a:latin typeface="Calibri"/>
                <a:cs typeface="Calibri"/>
              </a:rPr>
              <a:t>o</a:t>
            </a:r>
            <a:r>
              <a:rPr sz="1800" dirty="0">
                <a:latin typeface="Calibri"/>
                <a:cs typeface="Calibri"/>
              </a:rPr>
              <a:t>n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(a</a:t>
            </a:r>
            <a:r>
              <a:rPr sz="1800" spc="-30" dirty="0">
                <a:latin typeface="Calibri"/>
                <a:cs typeface="Calibri"/>
              </a:rPr>
              <a:t>k</a:t>
            </a:r>
            <a:r>
              <a:rPr sz="1800" dirty="0">
                <a:latin typeface="Calibri"/>
                <a:cs typeface="Calibri"/>
              </a:rPr>
              <a:t>a</a:t>
            </a:r>
            <a:r>
              <a:rPr sz="1800" spc="-190" dirty="0">
                <a:latin typeface="Calibri"/>
                <a:cs typeface="Calibri"/>
              </a:rPr>
              <a:t> </a:t>
            </a:r>
            <a:r>
              <a:rPr sz="1800" i="1" spc="-35" dirty="0">
                <a:latin typeface="Calibri"/>
                <a:cs typeface="Calibri"/>
              </a:rPr>
              <a:t>c</a:t>
            </a:r>
            <a:r>
              <a:rPr sz="1800" i="1" spc="-15" dirty="0">
                <a:latin typeface="Calibri"/>
                <a:cs typeface="Calibri"/>
              </a:rPr>
              <a:t>o</a:t>
            </a:r>
            <a:r>
              <a:rPr sz="1800" i="1" spc="-10" dirty="0">
                <a:latin typeface="Calibri"/>
                <a:cs typeface="Calibri"/>
              </a:rPr>
              <a:t>m</a:t>
            </a:r>
            <a:r>
              <a:rPr sz="1800" i="1" spc="5" dirty="0">
                <a:latin typeface="Calibri"/>
                <a:cs typeface="Calibri"/>
              </a:rPr>
              <a:t>b</a:t>
            </a:r>
            <a:r>
              <a:rPr sz="1800" i="1" spc="-10" dirty="0">
                <a:latin typeface="Calibri"/>
                <a:cs typeface="Calibri"/>
              </a:rPr>
              <a:t>i</a:t>
            </a:r>
            <a:r>
              <a:rPr sz="1800" i="1" spc="5" dirty="0">
                <a:latin typeface="Calibri"/>
                <a:cs typeface="Calibri"/>
              </a:rPr>
              <a:t>n</a:t>
            </a:r>
            <a:r>
              <a:rPr sz="1800" i="1" spc="-10" dirty="0">
                <a:latin typeface="Calibri"/>
                <a:cs typeface="Calibri"/>
              </a:rPr>
              <a:t>i</a:t>
            </a:r>
            <a:r>
              <a:rPr sz="1800" i="1" spc="5" dirty="0">
                <a:latin typeface="Calibri"/>
                <a:cs typeface="Calibri"/>
              </a:rPr>
              <a:t>n</a:t>
            </a:r>
            <a:r>
              <a:rPr sz="1800" i="1" spc="20" dirty="0">
                <a:latin typeface="Calibri"/>
                <a:cs typeface="Calibri"/>
              </a:rPr>
              <a:t>g</a:t>
            </a:r>
            <a:r>
              <a:rPr sz="1800" dirty="0">
                <a:latin typeface="Calibri"/>
                <a:cs typeface="Calibri"/>
              </a:rPr>
              <a:t>)</a:t>
            </a:r>
            <a:endParaRPr sz="1800">
              <a:latin typeface="Calibri"/>
              <a:cs typeface="Calibri"/>
            </a:endParaRPr>
          </a:p>
          <a:p>
            <a:pPr marL="421005">
              <a:lnSpc>
                <a:spcPct val="100000"/>
              </a:lnSpc>
              <a:spcBef>
                <a:spcPts val="310"/>
              </a:spcBef>
              <a:tabLst>
                <a:tab pos="676910" algn="l"/>
              </a:tabLst>
            </a:pPr>
            <a:r>
              <a:rPr sz="1800" dirty="0">
                <a:latin typeface="Calibri"/>
                <a:cs typeface="Calibri"/>
              </a:rPr>
              <a:t>›	</a:t>
            </a:r>
            <a:r>
              <a:rPr sz="1800" spc="5" dirty="0">
                <a:latin typeface="Calibri"/>
                <a:cs typeface="Calibri"/>
              </a:rPr>
              <a:t>T</a:t>
            </a:r>
            <a:r>
              <a:rPr sz="1800" dirty="0">
                <a:latin typeface="Calibri"/>
                <a:cs typeface="Calibri"/>
              </a:rPr>
              <a:t>6a:</a:t>
            </a:r>
            <a:r>
              <a:rPr sz="1800" spc="-140" dirty="0">
                <a:latin typeface="Calibri"/>
                <a:cs typeface="Calibri"/>
              </a:rPr>
              <a:t> </a:t>
            </a:r>
            <a:r>
              <a:rPr sz="1800" spc="5" dirty="0">
                <a:latin typeface="Calibri"/>
                <a:cs typeface="Calibri"/>
              </a:rPr>
              <a:t>(</a:t>
            </a:r>
            <a:r>
              <a:rPr sz="1800" spc="-5" dirty="0">
                <a:latin typeface="Calibri"/>
                <a:cs typeface="Calibri"/>
              </a:rPr>
              <a:t>X</a:t>
            </a:r>
            <a:r>
              <a:rPr sz="1800" spc="-10" dirty="0">
                <a:latin typeface="Calibri"/>
                <a:cs typeface="Calibri"/>
              </a:rPr>
              <a:t>•</a:t>
            </a:r>
            <a:r>
              <a:rPr sz="1800" spc="5" dirty="0">
                <a:latin typeface="Calibri"/>
                <a:cs typeface="Calibri"/>
              </a:rPr>
              <a:t>Y)</a:t>
            </a:r>
            <a:r>
              <a:rPr sz="1800" spc="-10" dirty="0">
                <a:latin typeface="Calibri"/>
                <a:cs typeface="Calibri"/>
              </a:rPr>
              <a:t>+</a:t>
            </a:r>
            <a:r>
              <a:rPr sz="1800" spc="5" dirty="0">
                <a:latin typeface="Calibri"/>
                <a:cs typeface="Calibri"/>
              </a:rPr>
              <a:t>(</a:t>
            </a:r>
            <a:r>
              <a:rPr sz="1800" spc="-5" dirty="0">
                <a:latin typeface="Calibri"/>
                <a:cs typeface="Calibri"/>
              </a:rPr>
              <a:t>X</a:t>
            </a:r>
            <a:r>
              <a:rPr sz="1800" spc="-10" dirty="0">
                <a:latin typeface="Calibri"/>
                <a:cs typeface="Calibri"/>
              </a:rPr>
              <a:t>•</a:t>
            </a:r>
            <a:r>
              <a:rPr sz="1800" spc="30" dirty="0">
                <a:latin typeface="Calibri"/>
                <a:cs typeface="Calibri"/>
              </a:rPr>
              <a:t>Y</a:t>
            </a:r>
            <a:r>
              <a:rPr sz="1800" dirty="0">
                <a:latin typeface="Calibri"/>
                <a:cs typeface="Calibri"/>
              </a:rPr>
              <a:t>’</a:t>
            </a:r>
            <a:r>
              <a:rPr sz="1800" spc="5" dirty="0">
                <a:latin typeface="Calibri"/>
                <a:cs typeface="Calibri"/>
              </a:rPr>
              <a:t>)</a:t>
            </a:r>
            <a:r>
              <a:rPr sz="1800" spc="-10" dirty="0">
                <a:latin typeface="Calibri"/>
                <a:cs typeface="Calibri"/>
              </a:rPr>
              <a:t>=</a:t>
            </a:r>
            <a:r>
              <a:rPr sz="1800" dirty="0">
                <a:latin typeface="Calibri"/>
                <a:cs typeface="Calibri"/>
              </a:rPr>
              <a:t>X</a:t>
            </a:r>
            <a:endParaRPr sz="1800">
              <a:latin typeface="Calibri"/>
              <a:cs typeface="Calibri"/>
            </a:endParaRPr>
          </a:p>
          <a:p>
            <a:pPr marL="421005">
              <a:lnSpc>
                <a:spcPct val="100000"/>
              </a:lnSpc>
              <a:spcBef>
                <a:spcPts val="290"/>
              </a:spcBef>
              <a:tabLst>
                <a:tab pos="676910" algn="l"/>
              </a:tabLst>
            </a:pPr>
            <a:r>
              <a:rPr sz="1800" dirty="0">
                <a:latin typeface="Calibri"/>
                <a:cs typeface="Calibri"/>
              </a:rPr>
              <a:t>›	</a:t>
            </a:r>
            <a:r>
              <a:rPr sz="1800" spc="5" dirty="0">
                <a:latin typeface="Calibri"/>
                <a:cs typeface="Calibri"/>
              </a:rPr>
              <a:t>T</a:t>
            </a:r>
            <a:r>
              <a:rPr sz="1800" dirty="0">
                <a:latin typeface="Calibri"/>
                <a:cs typeface="Calibri"/>
              </a:rPr>
              <a:t>6</a:t>
            </a:r>
            <a:r>
              <a:rPr sz="1800" spc="-10" dirty="0">
                <a:latin typeface="Calibri"/>
                <a:cs typeface="Calibri"/>
              </a:rPr>
              <a:t>b</a:t>
            </a:r>
            <a:r>
              <a:rPr sz="1800" dirty="0">
                <a:latin typeface="Calibri"/>
                <a:cs typeface="Calibri"/>
              </a:rPr>
              <a:t>:</a:t>
            </a:r>
            <a:r>
              <a:rPr sz="1800" spc="-120" dirty="0">
                <a:latin typeface="Calibri"/>
                <a:cs typeface="Calibri"/>
              </a:rPr>
              <a:t> </a:t>
            </a:r>
            <a:r>
              <a:rPr sz="1800" spc="5" dirty="0">
                <a:latin typeface="Calibri"/>
                <a:cs typeface="Calibri"/>
              </a:rPr>
              <a:t>(</a:t>
            </a:r>
            <a:r>
              <a:rPr sz="1800" spc="-5" dirty="0">
                <a:latin typeface="Calibri"/>
                <a:cs typeface="Calibri"/>
              </a:rPr>
              <a:t>X</a:t>
            </a:r>
            <a:r>
              <a:rPr sz="1800" spc="-10" dirty="0">
                <a:latin typeface="Calibri"/>
                <a:cs typeface="Calibri"/>
              </a:rPr>
              <a:t>+</a:t>
            </a:r>
            <a:r>
              <a:rPr sz="1800" spc="5" dirty="0">
                <a:latin typeface="Calibri"/>
                <a:cs typeface="Calibri"/>
              </a:rPr>
              <a:t>Y)</a:t>
            </a:r>
            <a:r>
              <a:rPr sz="1800" spc="-10" dirty="0">
                <a:latin typeface="Calibri"/>
                <a:cs typeface="Calibri"/>
              </a:rPr>
              <a:t>•</a:t>
            </a:r>
            <a:r>
              <a:rPr sz="1800" spc="5" dirty="0">
                <a:latin typeface="Calibri"/>
                <a:cs typeface="Calibri"/>
              </a:rPr>
              <a:t>(</a:t>
            </a:r>
            <a:r>
              <a:rPr sz="1800" spc="-5" dirty="0">
                <a:latin typeface="Calibri"/>
                <a:cs typeface="Calibri"/>
              </a:rPr>
              <a:t>X</a:t>
            </a:r>
            <a:r>
              <a:rPr sz="1800" spc="-10" dirty="0">
                <a:latin typeface="Calibri"/>
                <a:cs typeface="Calibri"/>
              </a:rPr>
              <a:t>+</a:t>
            </a:r>
            <a:r>
              <a:rPr sz="1800" spc="30" dirty="0">
                <a:latin typeface="Calibri"/>
                <a:cs typeface="Calibri"/>
              </a:rPr>
              <a:t>Y</a:t>
            </a:r>
            <a:r>
              <a:rPr sz="1800" dirty="0">
                <a:latin typeface="Calibri"/>
                <a:cs typeface="Calibri"/>
              </a:rPr>
              <a:t>’</a:t>
            </a:r>
            <a:r>
              <a:rPr sz="1800" spc="5" dirty="0">
                <a:latin typeface="Calibri"/>
                <a:cs typeface="Calibri"/>
              </a:rPr>
              <a:t>)</a:t>
            </a:r>
            <a:r>
              <a:rPr sz="1800" spc="-10" dirty="0">
                <a:latin typeface="Calibri"/>
                <a:cs typeface="Calibri"/>
              </a:rPr>
              <a:t>=</a:t>
            </a:r>
            <a:r>
              <a:rPr sz="1800" dirty="0">
                <a:latin typeface="Calibri"/>
                <a:cs typeface="Calibri"/>
              </a:rPr>
              <a:t>X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800">
              <a:latin typeface="Calibri"/>
              <a:cs typeface="Calibri"/>
            </a:endParaRPr>
          </a:p>
          <a:p>
            <a:pPr marL="378460">
              <a:lnSpc>
                <a:spcPct val="100000"/>
              </a:lnSpc>
              <a:spcBef>
                <a:spcPts val="1480"/>
              </a:spcBef>
              <a:tabLst>
                <a:tab pos="866140" algn="l"/>
              </a:tabLst>
            </a:pPr>
            <a:r>
              <a:rPr sz="1800" dirty="0">
                <a:latin typeface="Calibri"/>
                <a:cs typeface="Calibri"/>
              </a:rPr>
              <a:t>OR	</a:t>
            </a:r>
            <a:r>
              <a:rPr sz="1800" spc="-10" dirty="0">
                <a:latin typeface="Calibri"/>
                <a:cs typeface="Calibri"/>
              </a:rPr>
              <a:t>AND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724400" y="6400802"/>
            <a:ext cx="4572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/>
              <a:t>Department of Computer Science &amp; Engineering</a:t>
            </a:r>
            <a:endParaRPr lang="en-US" sz="1200" b="1" dirty="0"/>
          </a:p>
        </p:txBody>
      </p:sp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" y="6400802"/>
            <a:ext cx="4648201" cy="357187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pic>
        <p:nvPicPr>
          <p:cNvPr id="9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9001" y="98886"/>
            <a:ext cx="1371599" cy="79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38200" y="457200"/>
            <a:ext cx="5189220" cy="5124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200" spc="-30" dirty="0">
                <a:latin typeface="Calibri"/>
                <a:cs typeface="Calibri"/>
              </a:rPr>
              <a:t>BOOLEAN</a:t>
            </a:r>
            <a:r>
              <a:rPr sz="3200" spc="15" dirty="0">
                <a:latin typeface="Calibri"/>
                <a:cs typeface="Calibri"/>
              </a:rPr>
              <a:t> </a:t>
            </a:r>
            <a:r>
              <a:rPr sz="3200" spc="-30" dirty="0">
                <a:latin typeface="Calibri"/>
                <a:cs typeface="Calibri"/>
              </a:rPr>
              <a:t>ALGEBRA</a:t>
            </a:r>
            <a:r>
              <a:rPr sz="3200" spc="-5" dirty="0">
                <a:latin typeface="Calibri"/>
                <a:cs typeface="Calibri"/>
              </a:rPr>
              <a:t> </a:t>
            </a:r>
            <a:r>
              <a:rPr sz="3200" spc="-25" dirty="0">
                <a:latin typeface="Calibri"/>
                <a:cs typeface="Calibri"/>
              </a:rPr>
              <a:t>THEOREMS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420101" y="6410197"/>
            <a:ext cx="429895" cy="296876"/>
          </a:xfrm>
          <a:prstGeom prst="rect">
            <a:avLst/>
          </a:prstGeom>
        </p:spPr>
        <p:txBody>
          <a:bodyPr vert="horz" wrap="square" lIns="0" tIns="19685" rIns="0" bIns="0" rtlCol="0">
            <a:spAutoFit/>
          </a:bodyPr>
          <a:lstStyle/>
          <a:p>
            <a:pPr marL="160020">
              <a:lnSpc>
                <a:spcPct val="100000"/>
              </a:lnSpc>
              <a:spcBef>
                <a:spcPts val="155"/>
              </a:spcBef>
            </a:pPr>
            <a:fld id="{81D60167-4931-47E6-BA6A-407CBD079E47}" type="slidenum">
              <a:rPr sz="1800" dirty="0">
                <a:solidFill>
                  <a:srgbClr val="888888"/>
                </a:solidFill>
                <a:latin typeface="Calibri"/>
                <a:cs typeface="Calibri"/>
              </a:rPr>
              <a:pPr marL="160020">
                <a:lnSpc>
                  <a:spcPct val="100000"/>
                </a:lnSpc>
                <a:spcBef>
                  <a:spcPts val="155"/>
                </a:spcBef>
              </a:pPr>
              <a:t>5</a:t>
            </a:fld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94258" y="1458901"/>
            <a:ext cx="4725542" cy="975267"/>
          </a:xfrm>
          <a:prstGeom prst="rect">
            <a:avLst/>
          </a:prstGeom>
        </p:spPr>
        <p:txBody>
          <a:bodyPr vert="horz" wrap="square" lIns="0" tIns="76835" rIns="0" bIns="0" rtlCol="0">
            <a:spAutoFit/>
          </a:bodyPr>
          <a:lstStyle/>
          <a:p>
            <a:pPr marL="320040" indent="-307975">
              <a:lnSpc>
                <a:spcPct val="100000"/>
              </a:lnSpc>
              <a:spcBef>
                <a:spcPts val="605"/>
              </a:spcBef>
              <a:buChar char="•"/>
              <a:tabLst>
                <a:tab pos="320040" algn="l"/>
                <a:tab pos="320675" algn="l"/>
              </a:tabLst>
            </a:pPr>
            <a:r>
              <a:rPr sz="1600" spc="-15">
                <a:latin typeface="Times New Roman" pitchFamily="18" charset="0"/>
                <a:cs typeface="Times New Roman" pitchFamily="18" charset="0"/>
              </a:rPr>
              <a:t>Ab</a:t>
            </a:r>
            <a:r>
              <a:rPr sz="1600" spc="-10">
                <a:latin typeface="Times New Roman" pitchFamily="18" charset="0"/>
                <a:cs typeface="Times New Roman" pitchFamily="18" charset="0"/>
              </a:rPr>
              <a:t>s</a:t>
            </a:r>
            <a:r>
              <a:rPr sz="1600" spc="5">
                <a:latin typeface="Times New Roman" pitchFamily="18" charset="0"/>
                <a:cs typeface="Times New Roman" pitchFamily="18" charset="0"/>
              </a:rPr>
              <a:t>o</a:t>
            </a:r>
            <a:r>
              <a:rPr sz="1600">
                <a:latin typeface="Times New Roman" pitchFamily="18" charset="0"/>
                <a:cs typeface="Times New Roman" pitchFamily="18" charset="0"/>
              </a:rPr>
              <a:t>r</a:t>
            </a:r>
            <a:r>
              <a:rPr sz="1600" spc="-15">
                <a:latin typeface="Times New Roman" pitchFamily="18" charset="0"/>
                <a:cs typeface="Times New Roman" pitchFamily="18" charset="0"/>
              </a:rPr>
              <a:t>p</a:t>
            </a:r>
            <a:r>
              <a:rPr sz="1600">
                <a:latin typeface="Times New Roman" pitchFamily="18" charset="0"/>
                <a:cs typeface="Times New Roman" pitchFamily="18" charset="0"/>
              </a:rPr>
              <a:t>t</a:t>
            </a:r>
            <a:r>
              <a:rPr sz="1600" spc="-15">
                <a:latin typeface="Times New Roman" pitchFamily="18" charset="0"/>
                <a:cs typeface="Times New Roman" pitchFamily="18" charset="0"/>
              </a:rPr>
              <a:t>i</a:t>
            </a:r>
            <a:r>
              <a:rPr sz="1600" spc="5">
                <a:latin typeface="Times New Roman" pitchFamily="18" charset="0"/>
                <a:cs typeface="Times New Roman" pitchFamily="18" charset="0"/>
              </a:rPr>
              <a:t>o</a:t>
            </a:r>
            <a:r>
              <a:rPr sz="1600">
                <a:latin typeface="Times New Roman" pitchFamily="18" charset="0"/>
                <a:cs typeface="Times New Roman" pitchFamily="18" charset="0"/>
              </a:rPr>
              <a:t>n</a:t>
            </a:r>
            <a:r>
              <a:rPr sz="1600" spc="-55">
                <a:latin typeface="Times New Roman" pitchFamily="18" charset="0"/>
                <a:cs typeface="Times New Roman" pitchFamily="18" charset="0"/>
              </a:rPr>
              <a:t> </a:t>
            </a:r>
            <a:endParaRPr sz="1600">
              <a:latin typeface="Times New Roman" pitchFamily="18" charset="0"/>
              <a:cs typeface="Times New Roman" pitchFamily="18" charset="0"/>
            </a:endParaRPr>
          </a:p>
          <a:p>
            <a:pPr marL="421005">
              <a:lnSpc>
                <a:spcPct val="100000"/>
              </a:lnSpc>
              <a:spcBef>
                <a:spcPts val="505"/>
              </a:spcBef>
              <a:tabLst>
                <a:tab pos="676910" algn="l"/>
              </a:tabLst>
            </a:pPr>
            <a:r>
              <a:rPr sz="1600" dirty="0">
                <a:latin typeface="Times New Roman" pitchFamily="18" charset="0"/>
                <a:cs typeface="Times New Roman" pitchFamily="18" charset="0"/>
              </a:rPr>
              <a:t>›	T7a:</a:t>
            </a:r>
            <a:r>
              <a:rPr sz="1600" spc="-8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(X•Y)+(X•Y’•Z)=(X•Y)+(X•Z)</a:t>
            </a:r>
            <a:endParaRPr sz="1600">
              <a:latin typeface="Times New Roman" pitchFamily="18" charset="0"/>
              <a:cs typeface="Times New Roman" pitchFamily="18" charset="0"/>
            </a:endParaRPr>
          </a:p>
          <a:p>
            <a:pPr marL="421005">
              <a:lnSpc>
                <a:spcPct val="100000"/>
              </a:lnSpc>
              <a:spcBef>
                <a:spcPts val="505"/>
              </a:spcBef>
              <a:tabLst>
                <a:tab pos="676910" algn="l"/>
              </a:tabLst>
            </a:pPr>
            <a:r>
              <a:rPr sz="1600" dirty="0">
                <a:latin typeface="Times New Roman" pitchFamily="18" charset="0"/>
                <a:cs typeface="Times New Roman" pitchFamily="18" charset="0"/>
              </a:rPr>
              <a:t>›	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T7b: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(X+Y)•(X+Y’+Z)</a:t>
            </a:r>
            <a:r>
              <a:rPr sz="1600" spc="-6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=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 (X+Y)•(X+Z</a:t>
            </a:r>
            <a:r>
              <a:rPr sz="1800" spc="-5" dirty="0">
                <a:latin typeface="Calibri"/>
                <a:cs typeface="Calibri"/>
              </a:rPr>
              <a:t>)</a:t>
            </a:r>
            <a:endParaRPr sz="1800">
              <a:latin typeface="Calibri"/>
              <a:cs typeface="Calibri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525957" y="2808097"/>
          <a:ext cx="7985122" cy="313450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58190"/>
                <a:gridCol w="398145"/>
                <a:gridCol w="476885"/>
                <a:gridCol w="671194"/>
                <a:gridCol w="806450"/>
                <a:gridCol w="446405"/>
                <a:gridCol w="727710"/>
                <a:gridCol w="593089"/>
                <a:gridCol w="671829"/>
                <a:gridCol w="1043940"/>
                <a:gridCol w="585470"/>
                <a:gridCol w="805815"/>
              </a:tblGrid>
              <a:tr h="56108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750">
                        <a:latin typeface="Times New Roman"/>
                        <a:cs typeface="Times New Roman"/>
                      </a:endParaRPr>
                    </a:p>
                    <a:p>
                      <a:pPr marL="31750" algn="ctr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X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Z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750">
                        <a:latin typeface="Times New Roman"/>
                        <a:cs typeface="Times New Roman"/>
                      </a:endParaRPr>
                    </a:p>
                    <a:p>
                      <a:pPr marL="41910" algn="ctr">
                        <a:lnSpc>
                          <a:spcPct val="100000"/>
                        </a:lnSpc>
                      </a:pPr>
                      <a:r>
                        <a:rPr sz="1800" spc="30" dirty="0">
                          <a:solidFill>
                            <a:srgbClr val="FF9A00"/>
                          </a:solidFill>
                          <a:latin typeface="Calibri"/>
                          <a:cs typeface="Calibri"/>
                        </a:rPr>
                        <a:t>Y’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750">
                        <a:latin typeface="Times New Roman"/>
                        <a:cs typeface="Times New Roman"/>
                      </a:endParaRPr>
                    </a:p>
                    <a:p>
                      <a:pPr marL="22860" algn="ctr">
                        <a:lnSpc>
                          <a:spcPct val="100000"/>
                        </a:lnSpc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XY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750">
                        <a:latin typeface="Times New Roman"/>
                        <a:cs typeface="Times New Roman"/>
                      </a:endParaRPr>
                    </a:p>
                    <a:p>
                      <a:pPr marL="24765" algn="ctr">
                        <a:lnSpc>
                          <a:spcPct val="100000"/>
                        </a:lnSpc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XY’Z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9860">
                        <a:lnSpc>
                          <a:spcPts val="1905"/>
                        </a:lnSpc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(XY)+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107314">
                        <a:lnSpc>
                          <a:spcPct val="100000"/>
                        </a:lnSpc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(XY’Z)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750">
                        <a:latin typeface="Times New Roman"/>
                        <a:cs typeface="Times New Roman"/>
                      </a:endParaRPr>
                    </a:p>
                    <a:p>
                      <a:pPr marL="26670" algn="ctr">
                        <a:lnSpc>
                          <a:spcPct val="100000"/>
                        </a:lnSpc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XZ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5255">
                        <a:lnSpc>
                          <a:spcPts val="1905"/>
                        </a:lnSpc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(XY)+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196215">
                        <a:lnSpc>
                          <a:spcPct val="100000"/>
                        </a:lnSpc>
                      </a:pPr>
                      <a:r>
                        <a:rPr sz="1800" spc="-5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(XZ)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750">
                        <a:latin typeface="Times New Roman"/>
                        <a:cs typeface="Times New Roman"/>
                      </a:endParaRPr>
                    </a:p>
                    <a:p>
                      <a:pPr marL="21590" algn="ctr">
                        <a:lnSpc>
                          <a:spcPct val="100000"/>
                        </a:lnSpc>
                      </a:pPr>
                      <a:r>
                        <a:rPr sz="18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X+Y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1130">
                        <a:lnSpc>
                          <a:spcPts val="1905"/>
                        </a:lnSpc>
                      </a:pPr>
                      <a:r>
                        <a:rPr sz="18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X+Y’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239395">
                        <a:lnSpc>
                          <a:spcPct val="100000"/>
                        </a:lnSpc>
                      </a:pPr>
                      <a:r>
                        <a:rPr sz="18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+Z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3675" algn="r">
                        <a:lnSpc>
                          <a:spcPts val="1905"/>
                        </a:lnSpc>
                      </a:pP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(X+Y)•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R="158115" algn="r">
                        <a:lnSpc>
                          <a:spcPct val="100000"/>
                        </a:lnSpc>
                      </a:pPr>
                      <a:r>
                        <a:rPr sz="18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(X+Y’+Z)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750">
                        <a:latin typeface="Times New Roman"/>
                        <a:cs typeface="Times New Roman"/>
                      </a:endParaRPr>
                    </a:p>
                    <a:p>
                      <a:pPr marL="38735" algn="ctr">
                        <a:lnSpc>
                          <a:spcPct val="100000"/>
                        </a:lnSpc>
                      </a:pPr>
                      <a:r>
                        <a:rPr sz="18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X+Z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4935">
                        <a:lnSpc>
                          <a:spcPts val="1905"/>
                        </a:lnSpc>
                      </a:pP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(X+Y)•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167005">
                        <a:lnSpc>
                          <a:spcPct val="100000"/>
                        </a:lnSpc>
                      </a:pPr>
                      <a:r>
                        <a:rPr sz="18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(X+Z)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1563">
                <a:tc>
                  <a:txBody>
                    <a:bodyPr/>
                    <a:lstStyle/>
                    <a:p>
                      <a:pPr marL="17145" algn="ctr">
                        <a:lnSpc>
                          <a:spcPct val="100000"/>
                        </a:lnSpc>
                        <a:spcBef>
                          <a:spcPts val="50"/>
                        </a:spcBef>
                        <a:tabLst>
                          <a:tab pos="291465" algn="l"/>
                          <a:tab pos="541020" algn="l"/>
                        </a:tabLst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0	0	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5560"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solidFill>
                            <a:srgbClr val="FF9A00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765"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034"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5595" algn="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034"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180"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670"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10820" algn="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29895" algn="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830"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0515" algn="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1690">
                <a:tc>
                  <a:txBody>
                    <a:bodyPr/>
                    <a:lstStyle/>
                    <a:p>
                      <a:pPr marL="17145" algn="ctr">
                        <a:lnSpc>
                          <a:spcPct val="100000"/>
                        </a:lnSpc>
                        <a:spcBef>
                          <a:spcPts val="50"/>
                        </a:spcBef>
                        <a:tabLst>
                          <a:tab pos="291465" algn="l"/>
                          <a:tab pos="541020" algn="l"/>
                        </a:tabLst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0	0	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1910"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solidFill>
                            <a:srgbClr val="FF9A00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765"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670"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5595" algn="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034"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670"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10185" algn="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29895" algn="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830"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0515" algn="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1563">
                <a:tc>
                  <a:txBody>
                    <a:bodyPr/>
                    <a:lstStyle/>
                    <a:p>
                      <a:pPr marL="17145" algn="ctr">
                        <a:lnSpc>
                          <a:spcPct val="100000"/>
                        </a:lnSpc>
                        <a:spcBef>
                          <a:spcPts val="55"/>
                        </a:spcBef>
                        <a:tabLst>
                          <a:tab pos="291465" algn="l"/>
                          <a:tab pos="541020" algn="l"/>
                        </a:tabLst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0	1	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5560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solidFill>
                            <a:srgbClr val="FF9A00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765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670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5595" algn="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034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670"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10185" algn="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29895" algn="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830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0515" algn="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1564">
                <a:tc>
                  <a:txBody>
                    <a:bodyPr/>
                    <a:lstStyle/>
                    <a:p>
                      <a:pPr marL="17145" algn="ctr">
                        <a:lnSpc>
                          <a:spcPct val="100000"/>
                        </a:lnSpc>
                        <a:spcBef>
                          <a:spcPts val="50"/>
                        </a:spcBef>
                        <a:tabLst>
                          <a:tab pos="291465" algn="l"/>
                          <a:tab pos="541020" algn="l"/>
                        </a:tabLst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0	1	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5560"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solidFill>
                            <a:srgbClr val="FF9A00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765"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034"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5595" algn="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034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180"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670"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10820" algn="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29895" algn="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830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0515" algn="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2198">
                <a:tc>
                  <a:txBody>
                    <a:bodyPr/>
                    <a:lstStyle/>
                    <a:p>
                      <a:pPr marL="17145" algn="ctr">
                        <a:lnSpc>
                          <a:spcPct val="100000"/>
                        </a:lnSpc>
                        <a:spcBef>
                          <a:spcPts val="50"/>
                        </a:spcBef>
                        <a:tabLst>
                          <a:tab pos="291465" algn="l"/>
                          <a:tab pos="541020" algn="l"/>
                        </a:tabLst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1	0	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1910"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solidFill>
                            <a:srgbClr val="FF9A00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765"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670"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5595" algn="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034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670"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10185" algn="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29895" algn="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830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0515" algn="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1691">
                <a:tc>
                  <a:txBody>
                    <a:bodyPr/>
                    <a:lstStyle/>
                    <a:p>
                      <a:pPr marL="17145" algn="ctr">
                        <a:lnSpc>
                          <a:spcPct val="100000"/>
                        </a:lnSpc>
                        <a:spcBef>
                          <a:spcPts val="50"/>
                        </a:spcBef>
                        <a:tabLst>
                          <a:tab pos="291465" algn="l"/>
                          <a:tab pos="541020" algn="l"/>
                        </a:tabLst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1	0	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5560"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solidFill>
                            <a:srgbClr val="FF9A00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765"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034"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5595" algn="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034"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180"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670"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10820" algn="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29895" algn="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830"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0515" algn="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1551">
                <a:tc>
                  <a:txBody>
                    <a:bodyPr/>
                    <a:lstStyle/>
                    <a:p>
                      <a:pPr marL="17145" algn="ctr">
                        <a:lnSpc>
                          <a:spcPct val="100000"/>
                        </a:lnSpc>
                        <a:spcBef>
                          <a:spcPts val="60"/>
                        </a:spcBef>
                        <a:tabLst>
                          <a:tab pos="291465" algn="l"/>
                          <a:tab pos="541020" algn="l"/>
                        </a:tabLst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1	1	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1275" algn="ct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800" dirty="0">
                          <a:solidFill>
                            <a:srgbClr val="FF9A00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765" algn="ct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034" algn="ct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5595" algn="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034" algn="ct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180" algn="ct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670" algn="ct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10820" algn="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29895" algn="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830" algn="ct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0515" algn="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1602">
                <a:tc>
                  <a:txBody>
                    <a:bodyPr/>
                    <a:lstStyle/>
                    <a:p>
                      <a:pPr marL="17145" algn="ctr">
                        <a:lnSpc>
                          <a:spcPct val="100000"/>
                        </a:lnSpc>
                        <a:spcBef>
                          <a:spcPts val="65"/>
                        </a:spcBef>
                        <a:tabLst>
                          <a:tab pos="291465" algn="l"/>
                          <a:tab pos="541020" algn="l"/>
                        </a:tabLst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1	1	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825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5560"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800" dirty="0">
                          <a:solidFill>
                            <a:srgbClr val="FF9A00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825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765"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82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670"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82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5595" algn="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82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034"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825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 algn="ct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670" algn="ct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10185" algn="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825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29895" algn="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82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830"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82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0515" algn="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82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" y="6400802"/>
            <a:ext cx="4648201" cy="357187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pic>
        <p:nvPicPr>
          <p:cNvPr id="8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9001" y="98886"/>
            <a:ext cx="1371599" cy="79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28601" y="220168"/>
            <a:ext cx="6897750" cy="5124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200" spc="-10" dirty="0">
                <a:latin typeface="Calibri"/>
                <a:cs typeface="Calibri"/>
              </a:rPr>
              <a:t>BOOLEAN</a:t>
            </a:r>
            <a:r>
              <a:rPr sz="3200" spc="-80" dirty="0">
                <a:latin typeface="Calibri"/>
                <a:cs typeface="Calibri"/>
              </a:rPr>
              <a:t> </a:t>
            </a:r>
            <a:r>
              <a:rPr sz="3200" spc="-30" dirty="0">
                <a:latin typeface="Calibri"/>
                <a:cs typeface="Calibri"/>
              </a:rPr>
              <a:t>ALGEBRA </a:t>
            </a:r>
            <a:r>
              <a:rPr sz="3200" spc="-25" dirty="0">
                <a:latin typeface="Calibri"/>
                <a:cs typeface="Calibri"/>
              </a:rPr>
              <a:t>THEOREMS</a:t>
            </a:r>
            <a:endParaRPr sz="3200">
              <a:latin typeface="Calibri"/>
              <a:cs typeface="Calibri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066800" y="4800600"/>
          <a:ext cx="5676262" cy="137031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00075"/>
                <a:gridCol w="593090"/>
                <a:gridCol w="561974"/>
                <a:gridCol w="410210"/>
                <a:gridCol w="400050"/>
                <a:gridCol w="831850"/>
                <a:gridCol w="713739"/>
                <a:gridCol w="755014"/>
                <a:gridCol w="810260"/>
              </a:tblGrid>
              <a:tr h="248783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170"/>
                        </a:spcBef>
                        <a:tabLst>
                          <a:tab pos="326390" algn="l"/>
                        </a:tabLst>
                      </a:pPr>
                      <a:r>
                        <a:rPr sz="1600" spc="5" dirty="0">
                          <a:latin typeface="Times New Roman"/>
                          <a:cs typeface="Times New Roman"/>
                        </a:rPr>
                        <a:t>X	Y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159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X+Y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15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"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600" spc="-5" dirty="0">
                          <a:latin typeface="Times New Roman"/>
                          <a:cs typeface="Times New Roman"/>
                        </a:rPr>
                        <a:t>X•Y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15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765"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600" spc="-10" dirty="0">
                          <a:solidFill>
                            <a:srgbClr val="FF9A00"/>
                          </a:solidFill>
                          <a:latin typeface="Times New Roman"/>
                          <a:cs typeface="Times New Roman"/>
                        </a:rPr>
                        <a:t>X’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15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8575"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600" spc="-10" dirty="0">
                          <a:solidFill>
                            <a:srgbClr val="FF9A00"/>
                          </a:solidFill>
                          <a:latin typeface="Times New Roman"/>
                          <a:cs typeface="Times New Roman"/>
                        </a:rPr>
                        <a:t>Y’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15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195"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600" spc="-5" dirty="0">
                          <a:solidFill>
                            <a:srgbClr val="3333CC"/>
                          </a:solidFill>
                          <a:latin typeface="Times New Roman"/>
                          <a:cs typeface="Times New Roman"/>
                        </a:rPr>
                        <a:t>(X+Y)’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15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7465"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600" spc="-10" dirty="0">
                          <a:solidFill>
                            <a:srgbClr val="3333CC"/>
                          </a:solidFill>
                          <a:latin typeface="Times New Roman"/>
                          <a:cs typeface="Times New Roman"/>
                        </a:rPr>
                        <a:t>X’•Y’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15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005"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600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(X•Y)’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15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1910"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6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X’+Y’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15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75319">
                <a:tc>
                  <a:txBody>
                    <a:bodyPr/>
                    <a:lstStyle/>
                    <a:p>
                      <a:pPr marR="29209" algn="r">
                        <a:lnSpc>
                          <a:spcPct val="100000"/>
                        </a:lnSpc>
                        <a:spcBef>
                          <a:spcPts val="170"/>
                        </a:spcBef>
                        <a:tabLst>
                          <a:tab pos="332105" algn="l"/>
                        </a:tabLst>
                      </a:pPr>
                      <a:r>
                        <a:rPr sz="1600" spc="5" dirty="0">
                          <a:latin typeface="Times New Roman"/>
                          <a:cs typeface="Times New Roman"/>
                        </a:rPr>
                        <a:t>0	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159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860"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15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765"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15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"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600" dirty="0">
                          <a:solidFill>
                            <a:srgbClr val="FF9A00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15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305"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600" dirty="0">
                          <a:solidFill>
                            <a:srgbClr val="FF9A00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15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4925"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600" dirty="0">
                          <a:solidFill>
                            <a:srgbClr val="3333CC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15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2384"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600" dirty="0">
                          <a:solidFill>
                            <a:srgbClr val="3333CC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15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4290"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6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15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4290"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6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15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78035">
                <a:tc>
                  <a:txBody>
                    <a:bodyPr/>
                    <a:lstStyle/>
                    <a:p>
                      <a:pPr marR="29209" algn="r">
                        <a:lnSpc>
                          <a:spcPct val="100000"/>
                        </a:lnSpc>
                        <a:spcBef>
                          <a:spcPts val="175"/>
                        </a:spcBef>
                        <a:tabLst>
                          <a:tab pos="332105" algn="l"/>
                        </a:tabLst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0	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222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860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765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dirty="0">
                          <a:solidFill>
                            <a:srgbClr val="FF9A00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305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dirty="0">
                          <a:solidFill>
                            <a:srgbClr val="FF9A00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4290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dirty="0">
                          <a:solidFill>
                            <a:srgbClr val="3333CC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0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dirty="0">
                          <a:solidFill>
                            <a:srgbClr val="3333CC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4290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4290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75309">
                <a:tc>
                  <a:txBody>
                    <a:bodyPr/>
                    <a:lstStyle/>
                    <a:p>
                      <a:pPr marR="29209" algn="r">
                        <a:lnSpc>
                          <a:spcPct val="100000"/>
                        </a:lnSpc>
                        <a:spcBef>
                          <a:spcPts val="170"/>
                        </a:spcBef>
                        <a:tabLst>
                          <a:tab pos="332105" algn="l"/>
                        </a:tabLst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1	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159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860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09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765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09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600" dirty="0">
                          <a:solidFill>
                            <a:srgbClr val="FF9A00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305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600" dirty="0">
                          <a:solidFill>
                            <a:srgbClr val="FF9A00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4290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600" dirty="0">
                          <a:solidFill>
                            <a:srgbClr val="3333CC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0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600" dirty="0">
                          <a:solidFill>
                            <a:srgbClr val="3333CC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4290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6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4290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6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09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76220">
                <a:tc>
                  <a:txBody>
                    <a:bodyPr/>
                    <a:lstStyle/>
                    <a:p>
                      <a:pPr marR="29209" algn="r">
                        <a:lnSpc>
                          <a:spcPct val="100000"/>
                        </a:lnSpc>
                        <a:spcBef>
                          <a:spcPts val="175"/>
                        </a:spcBef>
                        <a:tabLst>
                          <a:tab pos="332105" algn="l"/>
                        </a:tabLst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1	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222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860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765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dirty="0">
                          <a:solidFill>
                            <a:srgbClr val="FF9A00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305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dirty="0">
                          <a:solidFill>
                            <a:srgbClr val="FF9A00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4290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dirty="0">
                          <a:solidFill>
                            <a:srgbClr val="3333CC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0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dirty="0">
                          <a:solidFill>
                            <a:srgbClr val="3333CC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4290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4290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381000" y="1447800"/>
            <a:ext cx="3943654" cy="558486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320040" indent="-307975">
              <a:lnSpc>
                <a:spcPct val="100000"/>
              </a:lnSpc>
              <a:spcBef>
                <a:spcPts val="315"/>
              </a:spcBef>
              <a:buChar char="•"/>
              <a:tabLst>
                <a:tab pos="320040" algn="l"/>
                <a:tab pos="320675" algn="l"/>
              </a:tabLst>
            </a:pPr>
            <a:r>
              <a:rPr sz="1600" spc="-45" smtClean="0">
                <a:latin typeface="Times New Roman" pitchFamily="18" charset="0"/>
                <a:cs typeface="Times New Roman" pitchFamily="18" charset="0"/>
              </a:rPr>
              <a:t>De</a:t>
            </a:r>
            <a:r>
              <a:rPr lang="en-US" sz="1600" spc="-4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45" smtClean="0">
                <a:latin typeface="Times New Roman" pitchFamily="18" charset="0"/>
                <a:cs typeface="Times New Roman" pitchFamily="18" charset="0"/>
              </a:rPr>
              <a:t>Morgan’s</a:t>
            </a:r>
            <a:r>
              <a:rPr sz="1600" spc="-15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smtClean="0">
                <a:latin typeface="Times New Roman" pitchFamily="18" charset="0"/>
                <a:cs typeface="Times New Roman" pitchFamily="18" charset="0"/>
              </a:rPr>
              <a:t>theorem</a:t>
            </a:r>
            <a:r>
              <a:rPr sz="1600" spc="-45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smtClean="0">
                <a:latin typeface="Times New Roman" pitchFamily="18" charset="0"/>
                <a:cs typeface="Times New Roman" pitchFamily="18" charset="0"/>
              </a:rPr>
              <a:t>(very</a:t>
            </a:r>
            <a:r>
              <a:rPr sz="1600" spc="-35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smtClean="0">
                <a:latin typeface="Times New Roman" pitchFamily="18" charset="0"/>
                <a:cs typeface="Times New Roman" pitchFamily="18" charset="0"/>
              </a:rPr>
              <a:t>important!)</a:t>
            </a:r>
            <a:endParaRPr sz="1600" smtClean="0">
              <a:latin typeface="Times New Roman" pitchFamily="18" charset="0"/>
              <a:cs typeface="Times New Roman" pitchFamily="18" charset="0"/>
            </a:endParaRPr>
          </a:p>
          <a:p>
            <a:pPr marL="421005">
              <a:lnSpc>
                <a:spcPct val="100000"/>
              </a:lnSpc>
              <a:spcBef>
                <a:spcPts val="215"/>
              </a:spcBef>
              <a:tabLst>
                <a:tab pos="676910" algn="l"/>
              </a:tabLst>
            </a:pPr>
            <a:r>
              <a:rPr sz="1600" smtClean="0">
                <a:latin typeface="Times New Roman" pitchFamily="18" charset="0"/>
                <a:cs typeface="Times New Roman" pitchFamily="18" charset="0"/>
              </a:rPr>
              <a:t>›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	T8a:</a:t>
            </a:r>
            <a:r>
              <a:rPr sz="1600" spc="-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(X+Y)’=</a:t>
            </a:r>
            <a:r>
              <a:rPr sz="1600" spc="-5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X’•Y’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3124200" y="2209800"/>
            <a:ext cx="41910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Calibri"/>
                <a:cs typeface="Calibri"/>
              </a:rPr>
              <a:t>break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(or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connect)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bar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&amp;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10">
                <a:latin typeface="Calibri"/>
                <a:cs typeface="Calibri"/>
              </a:rPr>
              <a:t>change</a:t>
            </a:r>
            <a:r>
              <a:rPr sz="1800" spc="95">
                <a:latin typeface="Calibri"/>
                <a:cs typeface="Calibri"/>
              </a:rPr>
              <a:t> </a:t>
            </a:r>
            <a:r>
              <a:rPr sz="1800" spc="-5" smtClean="0">
                <a:latin typeface="Calibri"/>
                <a:cs typeface="Calibri"/>
              </a:rPr>
              <a:t>the</a:t>
            </a:r>
            <a:r>
              <a:rPr lang="en-US" sz="1800" spc="-5" dirty="0" smtClean="0">
                <a:latin typeface="Calibri"/>
                <a:cs typeface="Calibri"/>
              </a:rPr>
              <a:t> sign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276600" y="2971800"/>
            <a:ext cx="4267200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Calibri"/>
                <a:cs typeface="Calibri"/>
              </a:rPr>
              <a:t>break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(or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connect)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bar </a:t>
            </a:r>
            <a:r>
              <a:rPr sz="1800" dirty="0">
                <a:latin typeface="Calibri"/>
                <a:cs typeface="Calibri"/>
              </a:rPr>
              <a:t>&amp;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10">
                <a:latin typeface="Calibri"/>
                <a:cs typeface="Calibri"/>
              </a:rPr>
              <a:t>change</a:t>
            </a:r>
            <a:r>
              <a:rPr sz="1800" spc="75">
                <a:latin typeface="Calibri"/>
                <a:cs typeface="Calibri"/>
              </a:rPr>
              <a:t> </a:t>
            </a:r>
            <a:r>
              <a:rPr sz="1800" spc="-5" smtClean="0">
                <a:latin typeface="Calibri"/>
                <a:cs typeface="Calibri"/>
              </a:rPr>
              <a:t>the</a:t>
            </a:r>
            <a:r>
              <a:rPr lang="en-US" spc="-5" dirty="0" smtClean="0">
                <a:latin typeface="Calibri"/>
                <a:cs typeface="Calibri"/>
              </a:rPr>
              <a:t> sign 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62000" y="2133600"/>
            <a:ext cx="2065223" cy="10618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8650" marR="365125" indent="-204470">
              <a:lnSpc>
                <a:spcPct val="100000"/>
              </a:lnSpc>
              <a:spcBef>
                <a:spcPts val="100"/>
              </a:spcBef>
              <a:buChar char="•"/>
              <a:tabLst>
                <a:tab pos="629285" algn="l"/>
              </a:tabLst>
            </a:pPr>
            <a:r>
              <a:rPr sz="1600" spc="-5" dirty="0">
                <a:latin typeface="Times New Roman" pitchFamily="18" charset="0"/>
                <a:cs typeface="Times New Roman" pitchFamily="18" charset="0"/>
              </a:rPr>
              <a:t>X+Y</a:t>
            </a:r>
            <a:r>
              <a:rPr sz="1600" spc="-9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=</a:t>
            </a:r>
            <a:r>
              <a:rPr sz="1600" spc="-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>
                <a:latin typeface="Times New Roman" pitchFamily="18" charset="0"/>
                <a:cs typeface="Times New Roman" pitchFamily="18" charset="0"/>
              </a:rPr>
              <a:t>X•Y </a:t>
            </a:r>
            <a:r>
              <a:rPr sz="1600" spc="-395">
                <a:latin typeface="Times New Roman" pitchFamily="18" charset="0"/>
                <a:cs typeface="Times New Roman" pitchFamily="18" charset="0"/>
              </a:rPr>
              <a:t> </a:t>
            </a:r>
            <a:endParaRPr lang="en-US" sz="1600" spc="-10" dirty="0" smtClean="0">
              <a:latin typeface="Times New Roman" pitchFamily="18" charset="0"/>
              <a:cs typeface="Times New Roman" pitchFamily="18" charset="0"/>
            </a:endParaRPr>
          </a:p>
          <a:p>
            <a:pPr marL="628650" marR="365125" indent="-204470">
              <a:lnSpc>
                <a:spcPct val="100000"/>
              </a:lnSpc>
              <a:spcBef>
                <a:spcPts val="100"/>
              </a:spcBef>
              <a:buChar char="•"/>
              <a:tabLst>
                <a:tab pos="629285" algn="l"/>
              </a:tabLst>
            </a:pPr>
            <a:endParaRPr sz="1600">
              <a:latin typeface="Times New Roman" pitchFamily="18" charset="0"/>
              <a:cs typeface="Times New Roman" pitchFamily="18" charset="0"/>
            </a:endParaRPr>
          </a:p>
          <a:p>
            <a:pPr marL="12700">
              <a:lnSpc>
                <a:spcPct val="100000"/>
              </a:lnSpc>
              <a:spcBef>
                <a:spcPts val="215"/>
              </a:spcBef>
              <a:tabLst>
                <a:tab pos="268605" algn="l"/>
              </a:tabLst>
            </a:pPr>
            <a:r>
              <a:rPr sz="1600" dirty="0">
                <a:latin typeface="Times New Roman" pitchFamily="18" charset="0"/>
                <a:cs typeface="Times New Roman" pitchFamily="18" charset="0"/>
              </a:rPr>
              <a:t>›	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8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sz="1600" u="heavy" dirty="0">
                <a:uFill>
                  <a:solidFill>
                    <a:srgbClr val="000000"/>
                  </a:solidFill>
                </a:uFill>
                <a:latin typeface="Times New Roman" pitchFamily="18" charset="0"/>
                <a:cs typeface="Times New Roman" pitchFamily="18" charset="0"/>
              </a:rPr>
              <a:t>:</a:t>
            </a:r>
            <a:r>
              <a:rPr sz="1600" u="heavy" spc="-30" dirty="0">
                <a:uFill>
                  <a:solidFill>
                    <a:srgbClr val="000000"/>
                  </a:solidFill>
                </a:u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u="heavy" dirty="0">
                <a:uFill>
                  <a:solidFill>
                    <a:srgbClr val="000000"/>
                  </a:solidFill>
                </a:uFill>
                <a:latin typeface="Times New Roman" pitchFamily="18" charset="0"/>
                <a:cs typeface="Times New Roman" pitchFamily="18" charset="0"/>
              </a:rPr>
              <a:t>(</a:t>
            </a:r>
            <a:r>
              <a:rPr sz="1600" u="heavy" spc="-5" dirty="0">
                <a:uFill>
                  <a:solidFill>
                    <a:srgbClr val="000000"/>
                  </a:solidFill>
                </a:uFill>
                <a:latin typeface="Times New Roman" pitchFamily="18" charset="0"/>
                <a:cs typeface="Times New Roman" pitchFamily="18" charset="0"/>
              </a:rPr>
              <a:t>X</a:t>
            </a:r>
            <a:r>
              <a:rPr sz="1600" u="heavy" spc="-10" dirty="0">
                <a:uFill>
                  <a:solidFill>
                    <a:srgbClr val="000000"/>
                  </a:solidFill>
                </a:uFill>
                <a:latin typeface="Times New Roman" pitchFamily="18" charset="0"/>
                <a:cs typeface="Times New Roman" pitchFamily="18" charset="0"/>
              </a:rPr>
              <a:t>•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Y)</a:t>
            </a:r>
            <a:r>
              <a:rPr sz="1600" u="heavy" spc="5" dirty="0">
                <a:uFill>
                  <a:solidFill>
                    <a:srgbClr val="000000"/>
                  </a:solidFill>
                </a:uFill>
                <a:latin typeface="Times New Roman" pitchFamily="18" charset="0"/>
                <a:cs typeface="Times New Roman" pitchFamily="18" charset="0"/>
              </a:rPr>
              <a:t>’</a:t>
            </a:r>
            <a:r>
              <a:rPr sz="1600" u="heavy" dirty="0">
                <a:uFill>
                  <a:solidFill>
                    <a:srgbClr val="000000"/>
                  </a:solidFill>
                </a:uFill>
                <a:latin typeface="Times New Roman" pitchFamily="18" charset="0"/>
                <a:cs typeface="Times New Roman" pitchFamily="18" charset="0"/>
              </a:rPr>
              <a:t>=</a:t>
            </a:r>
            <a:r>
              <a:rPr sz="1600" u="heavy" spc="-105" dirty="0">
                <a:uFill>
                  <a:solidFill>
                    <a:srgbClr val="000000"/>
                  </a:solidFill>
                </a:u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u="heavy" spc="-25" dirty="0">
                <a:uFill>
                  <a:solidFill>
                    <a:srgbClr val="000000"/>
                  </a:solidFill>
                </a:uFill>
                <a:latin typeface="Times New Roman" pitchFamily="18" charset="0"/>
                <a:cs typeface="Times New Roman" pitchFamily="18" charset="0"/>
              </a:rPr>
              <a:t>X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’+</a:t>
            </a:r>
            <a:r>
              <a:rPr sz="1600" spc="25" dirty="0">
                <a:latin typeface="Times New Roman" pitchFamily="18" charset="0"/>
                <a:cs typeface="Times New Roman" pitchFamily="18" charset="0"/>
              </a:rPr>
              <a:t>Y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’</a:t>
            </a:r>
            <a:endParaRPr sz="1600">
              <a:latin typeface="Times New Roman" pitchFamily="18" charset="0"/>
              <a:cs typeface="Times New Roman" pitchFamily="18" charset="0"/>
            </a:endParaRPr>
          </a:p>
          <a:p>
            <a:pPr marL="628650" indent="-205104">
              <a:lnSpc>
                <a:spcPct val="100000"/>
              </a:lnSpc>
              <a:spcBef>
                <a:spcPts val="195"/>
              </a:spcBef>
              <a:buChar char="•"/>
              <a:tabLst>
                <a:tab pos="629285" algn="l"/>
              </a:tabLst>
            </a:pPr>
            <a:r>
              <a:rPr sz="1600" spc="-5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•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Y</a:t>
            </a:r>
            <a:r>
              <a:rPr sz="1600" spc="-4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>
                <a:latin typeface="Times New Roman" pitchFamily="18" charset="0"/>
                <a:cs typeface="Times New Roman" pitchFamily="18" charset="0"/>
              </a:rPr>
              <a:t>=</a:t>
            </a:r>
            <a:r>
              <a:rPr sz="1600" spc="-55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5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sz="1600" spc="-1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sz="1600" smtClean="0">
                <a:latin typeface="Times New Roman" pitchFamily="18" charset="0"/>
                <a:cs typeface="Times New Roman" pitchFamily="18" charset="0"/>
              </a:rPr>
              <a:t>Y</a:t>
            </a:r>
            <a:endParaRPr sz="1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447800" y="2209800"/>
            <a:ext cx="381000" cy="0"/>
          </a:xfrm>
          <a:custGeom>
            <a:avLst/>
            <a:gdLst/>
            <a:ahLst/>
            <a:cxnLst/>
            <a:rect l="l" t="t" r="r" b="b"/>
            <a:pathLst>
              <a:path w="381000">
                <a:moveTo>
                  <a:pt x="0" y="0"/>
                </a:moveTo>
                <a:lnTo>
                  <a:pt x="380619" y="0"/>
                </a:lnTo>
              </a:path>
            </a:pathLst>
          </a:custGeom>
          <a:ln w="274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981200" y="2133600"/>
            <a:ext cx="137160" cy="0"/>
          </a:xfrm>
          <a:custGeom>
            <a:avLst/>
            <a:gdLst/>
            <a:ahLst/>
            <a:cxnLst/>
            <a:rect l="l" t="t" r="r" b="b"/>
            <a:pathLst>
              <a:path w="137160">
                <a:moveTo>
                  <a:pt x="0" y="0"/>
                </a:moveTo>
                <a:lnTo>
                  <a:pt x="137160" y="0"/>
                </a:lnTo>
              </a:path>
            </a:pathLst>
          </a:custGeom>
          <a:ln w="274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286000" y="2133600"/>
            <a:ext cx="137160" cy="0"/>
          </a:xfrm>
          <a:custGeom>
            <a:avLst/>
            <a:gdLst/>
            <a:ahLst/>
            <a:cxnLst/>
            <a:rect l="l" t="t" r="r" b="b"/>
            <a:pathLst>
              <a:path w="137160">
                <a:moveTo>
                  <a:pt x="0" y="0"/>
                </a:moveTo>
                <a:lnTo>
                  <a:pt x="136652" y="0"/>
                </a:lnTo>
              </a:path>
            </a:pathLst>
          </a:custGeom>
          <a:ln w="274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1066800" y="3352800"/>
            <a:ext cx="4958715" cy="1461297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315"/>
              </a:spcBef>
              <a:tabLst>
                <a:tab pos="306705" algn="l"/>
              </a:tabLst>
            </a:pPr>
            <a:r>
              <a:rPr sz="1800" dirty="0">
                <a:latin typeface="Calibri"/>
                <a:cs typeface="Calibri"/>
              </a:rPr>
              <a:t>›	</a:t>
            </a:r>
            <a:r>
              <a:rPr sz="1600" spc="-30" dirty="0">
                <a:latin typeface="Times New Roman" pitchFamily="18" charset="0"/>
                <a:cs typeface="Times New Roman" pitchFamily="18" charset="0"/>
              </a:rPr>
              <a:t>Generalized</a:t>
            </a:r>
            <a:r>
              <a:rPr sz="1600" spc="4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45" dirty="0">
                <a:latin typeface="Times New Roman" pitchFamily="18" charset="0"/>
                <a:cs typeface="Times New Roman" pitchFamily="18" charset="0"/>
              </a:rPr>
              <a:t>DeMorgan’s</a:t>
            </a:r>
            <a:r>
              <a:rPr sz="1600" spc="-4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theorem:</a:t>
            </a:r>
            <a:endParaRPr sz="1600">
              <a:latin typeface="Times New Roman" pitchFamily="18" charset="0"/>
              <a:cs typeface="Times New Roman" pitchFamily="18" charset="0"/>
            </a:endParaRPr>
          </a:p>
          <a:p>
            <a:pPr marL="462280">
              <a:lnSpc>
                <a:spcPct val="100000"/>
              </a:lnSpc>
              <a:spcBef>
                <a:spcPts val="220"/>
              </a:spcBef>
            </a:pPr>
            <a:r>
              <a:rPr sz="1600" dirty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 G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8a:</a:t>
            </a:r>
            <a:r>
              <a:rPr sz="1600" spc="-3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(X</a:t>
            </a:r>
            <a:r>
              <a:rPr sz="1600" spc="-15" baseline="-13888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sz="1600" spc="-15" baseline="-13888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…+X</a:t>
            </a:r>
            <a:r>
              <a:rPr sz="1600" spc="-15" baseline="-13888" dirty="0">
                <a:latin typeface="Times New Roman" pitchFamily="18" charset="0"/>
                <a:cs typeface="Times New Roman" pitchFamily="18" charset="0"/>
              </a:rPr>
              <a:t>n-1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sz="1600" spc="-15" baseline="-13888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)’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=</a:t>
            </a:r>
            <a:r>
              <a:rPr sz="1600" spc="-1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sz="1600" spc="-15" baseline="-13888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’•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sz="1600" spc="-15" baseline="-13888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’•…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•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sz="1600" spc="-15" baseline="-13888" dirty="0">
                <a:latin typeface="Times New Roman" pitchFamily="18" charset="0"/>
                <a:cs typeface="Times New Roman" pitchFamily="18" charset="0"/>
              </a:rPr>
              <a:t>n-1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’•</a:t>
            </a:r>
            <a:r>
              <a:rPr sz="1600" spc="-5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sz="1600" spc="-15" baseline="-13888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’</a:t>
            </a:r>
            <a:endParaRPr sz="1600">
              <a:latin typeface="Times New Roman" pitchFamily="18" charset="0"/>
              <a:cs typeface="Times New Roman" pitchFamily="18" charset="0"/>
            </a:endParaRPr>
          </a:p>
          <a:p>
            <a:pPr marL="462280">
              <a:lnSpc>
                <a:spcPct val="100000"/>
              </a:lnSpc>
              <a:spcBef>
                <a:spcPts val="190"/>
              </a:spcBef>
            </a:pPr>
            <a:r>
              <a:rPr sz="1600" dirty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 G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8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sz="1600" spc="-2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sz="1600" spc="-15" baseline="-13888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•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sz="1600" spc="-15" baseline="-13888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•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…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•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sz="1600" spc="-15" baseline="-13888" dirty="0">
                <a:latin typeface="Times New Roman" pitchFamily="18" charset="0"/>
                <a:cs typeface="Times New Roman" pitchFamily="18" charset="0"/>
              </a:rPr>
              <a:t>n-1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•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sz="1600" spc="-15" baseline="-13888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)’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=</a:t>
            </a:r>
            <a:r>
              <a:rPr sz="1600" spc="-12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sz="1600" spc="-15" baseline="-13888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’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sz="1600" spc="-15" baseline="-13888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’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…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sz="1600" spc="-15" baseline="-13888" dirty="0">
                <a:latin typeface="Times New Roman" pitchFamily="18" charset="0"/>
                <a:cs typeface="Times New Roman" pitchFamily="18" charset="0"/>
              </a:rPr>
              <a:t>n-1</a:t>
            </a:r>
            <a:r>
              <a:rPr sz="1600" spc="5" dirty="0">
                <a:latin typeface="Times New Roman" pitchFamily="18" charset="0"/>
                <a:cs typeface="Times New Roman" pitchFamily="18" charset="0"/>
              </a:rPr>
              <a:t>’</a:t>
            </a:r>
            <a:r>
              <a:rPr sz="1600" spc="-10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sz="1600" spc="-15" baseline="-13888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sz="1600" dirty="0">
                <a:latin typeface="Times New Roman" pitchFamily="18" charset="0"/>
                <a:cs typeface="Times New Roman" pitchFamily="18" charset="0"/>
              </a:rPr>
              <a:t>’</a:t>
            </a:r>
            <a:endParaRPr sz="160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100">
              <a:latin typeface="Calibri"/>
              <a:cs typeface="Calibri"/>
            </a:endParaRPr>
          </a:p>
          <a:p>
            <a:pPr marL="462280">
              <a:lnSpc>
                <a:spcPct val="100000"/>
              </a:lnSpc>
              <a:tabLst>
                <a:tab pos="953135" algn="l"/>
              </a:tabLst>
            </a:pPr>
            <a:r>
              <a:rPr sz="1800" dirty="0">
                <a:latin typeface="Calibri"/>
                <a:cs typeface="Calibri"/>
              </a:rPr>
              <a:t>OR	</a:t>
            </a:r>
            <a:r>
              <a:rPr sz="1800" spc="-35" dirty="0">
                <a:latin typeface="Calibri"/>
                <a:cs typeface="Calibri"/>
              </a:rPr>
              <a:t>AND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420101" y="6410197"/>
            <a:ext cx="429895" cy="296876"/>
          </a:xfrm>
          <a:prstGeom prst="rect">
            <a:avLst/>
          </a:prstGeom>
        </p:spPr>
        <p:txBody>
          <a:bodyPr vert="horz" wrap="square" lIns="0" tIns="19685" rIns="0" bIns="0" rtlCol="0">
            <a:spAutoFit/>
          </a:bodyPr>
          <a:lstStyle/>
          <a:p>
            <a:pPr marL="160020">
              <a:lnSpc>
                <a:spcPct val="100000"/>
              </a:lnSpc>
              <a:spcBef>
                <a:spcPts val="155"/>
              </a:spcBef>
            </a:pPr>
            <a:fld id="{81D60167-4931-47E6-BA6A-407CBD079E47}" type="slidenum">
              <a:rPr sz="1800" dirty="0">
                <a:solidFill>
                  <a:srgbClr val="888888"/>
                </a:solidFill>
                <a:latin typeface="Calibri"/>
                <a:cs typeface="Calibri"/>
              </a:rPr>
              <a:pPr marL="160020">
                <a:lnSpc>
                  <a:spcPct val="100000"/>
                </a:lnSpc>
                <a:spcBef>
                  <a:spcPts val="155"/>
                </a:spcBef>
              </a:pPr>
              <a:t>6</a:t>
            </a:fld>
            <a:endParaRPr sz="1800">
              <a:latin typeface="Calibri"/>
              <a:cs typeface="Calibri"/>
            </a:endParaRPr>
          </a:p>
        </p:txBody>
      </p:sp>
      <p:pic>
        <p:nvPicPr>
          <p:cNvPr id="1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9001" y="98886"/>
            <a:ext cx="1371599" cy="79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" y="6400802"/>
            <a:ext cx="4648201" cy="357187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62001" y="152859"/>
            <a:ext cx="5486401" cy="5046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200" spc="-30" dirty="0">
                <a:latin typeface="Calibri"/>
                <a:cs typeface="Calibri"/>
              </a:rPr>
              <a:t>BOOLEAN</a:t>
            </a:r>
            <a:r>
              <a:rPr sz="3200" spc="15" dirty="0">
                <a:latin typeface="Calibri"/>
                <a:cs typeface="Calibri"/>
              </a:rPr>
              <a:t> </a:t>
            </a:r>
            <a:r>
              <a:rPr sz="3200" spc="-30" dirty="0">
                <a:latin typeface="Calibri"/>
                <a:cs typeface="Calibri"/>
              </a:rPr>
              <a:t>ALGEBRA</a:t>
            </a:r>
            <a:r>
              <a:rPr sz="3200" spc="-5" dirty="0">
                <a:latin typeface="Calibri"/>
                <a:cs typeface="Calibri"/>
              </a:rPr>
              <a:t> </a:t>
            </a:r>
            <a:r>
              <a:rPr sz="3200" spc="-25" dirty="0">
                <a:latin typeface="Calibri"/>
                <a:cs typeface="Calibri"/>
              </a:rPr>
              <a:t>THEOREMS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420100" y="6410197"/>
            <a:ext cx="325120" cy="296876"/>
          </a:xfrm>
          <a:prstGeom prst="rect">
            <a:avLst/>
          </a:prstGeom>
        </p:spPr>
        <p:txBody>
          <a:bodyPr vert="horz" wrap="square" lIns="0" tIns="19685" rIns="0" bIns="0" rtlCol="0">
            <a:spAutoFit/>
          </a:bodyPr>
          <a:lstStyle/>
          <a:p>
            <a:pPr marL="54610">
              <a:lnSpc>
                <a:spcPct val="100000"/>
              </a:lnSpc>
              <a:spcBef>
                <a:spcPts val="155"/>
              </a:spcBef>
            </a:pPr>
            <a:fld id="{81D60167-4931-47E6-BA6A-407CBD079E47}" type="slidenum">
              <a:rPr sz="1800" dirty="0">
                <a:solidFill>
                  <a:srgbClr val="888888"/>
                </a:solidFill>
                <a:latin typeface="Calibri"/>
                <a:cs typeface="Calibri"/>
              </a:rPr>
              <a:pPr marL="54610">
                <a:lnSpc>
                  <a:spcPct val="100000"/>
                </a:lnSpc>
                <a:spcBef>
                  <a:spcPts val="155"/>
                </a:spcBef>
              </a:pPr>
              <a:t>7</a:t>
            </a:fld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00176" y="937007"/>
            <a:ext cx="4200525" cy="1004569"/>
          </a:xfrm>
          <a:prstGeom prst="rect">
            <a:avLst/>
          </a:prstGeom>
        </p:spPr>
        <p:txBody>
          <a:bodyPr vert="horz" wrap="square" lIns="0" tIns="64135" rIns="0" bIns="0" rtlCol="0">
            <a:spAutoFit/>
          </a:bodyPr>
          <a:lstStyle/>
          <a:p>
            <a:pPr marL="320675" indent="-308610">
              <a:lnSpc>
                <a:spcPct val="100000"/>
              </a:lnSpc>
              <a:spcBef>
                <a:spcPts val="505"/>
              </a:spcBef>
              <a:buChar char="•"/>
              <a:tabLst>
                <a:tab pos="320675" algn="l"/>
                <a:tab pos="321310" algn="l"/>
              </a:tabLst>
            </a:pPr>
            <a:r>
              <a:rPr sz="1800" spc="-10" dirty="0">
                <a:latin typeface="Calibri"/>
                <a:cs typeface="Calibri"/>
              </a:rPr>
              <a:t>Consensus</a:t>
            </a:r>
            <a:r>
              <a:rPr sz="1800" spc="-7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Theorem</a:t>
            </a:r>
            <a:endParaRPr sz="1800">
              <a:latin typeface="Calibri"/>
              <a:cs typeface="Calibri"/>
            </a:endParaRPr>
          </a:p>
          <a:p>
            <a:pPr marL="421005">
              <a:lnSpc>
                <a:spcPct val="100000"/>
              </a:lnSpc>
              <a:spcBef>
                <a:spcPts val="409"/>
              </a:spcBef>
              <a:tabLst>
                <a:tab pos="676910" algn="l"/>
              </a:tabLst>
            </a:pPr>
            <a:r>
              <a:rPr sz="1800" dirty="0">
                <a:latin typeface="Calibri"/>
                <a:cs typeface="Calibri"/>
              </a:rPr>
              <a:t>›	</a:t>
            </a:r>
            <a:r>
              <a:rPr sz="1800" spc="10" dirty="0">
                <a:latin typeface="Calibri"/>
                <a:cs typeface="Calibri"/>
              </a:rPr>
              <a:t>T</a:t>
            </a:r>
            <a:r>
              <a:rPr sz="1800" dirty="0">
                <a:latin typeface="Calibri"/>
                <a:cs typeface="Calibri"/>
              </a:rPr>
              <a:t>9a: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5" dirty="0">
                <a:latin typeface="Calibri"/>
                <a:cs typeface="Calibri"/>
              </a:rPr>
              <a:t>(</a:t>
            </a:r>
            <a:r>
              <a:rPr sz="1800" spc="-5" dirty="0">
                <a:latin typeface="Calibri"/>
                <a:cs typeface="Calibri"/>
              </a:rPr>
              <a:t>X•</a:t>
            </a:r>
            <a:r>
              <a:rPr sz="1800" spc="10" dirty="0">
                <a:latin typeface="Calibri"/>
                <a:cs typeface="Calibri"/>
              </a:rPr>
              <a:t>Y</a:t>
            </a:r>
            <a:r>
              <a:rPr sz="1800" spc="5" dirty="0">
                <a:latin typeface="Calibri"/>
                <a:cs typeface="Calibri"/>
              </a:rPr>
              <a:t>)</a:t>
            </a:r>
            <a:r>
              <a:rPr sz="1800" spc="-10" dirty="0">
                <a:latin typeface="Calibri"/>
                <a:cs typeface="Calibri"/>
              </a:rPr>
              <a:t>+</a:t>
            </a:r>
            <a:r>
              <a:rPr sz="1800" spc="5" dirty="0">
                <a:latin typeface="Calibri"/>
                <a:cs typeface="Calibri"/>
              </a:rPr>
              <a:t>(</a:t>
            </a:r>
            <a:r>
              <a:rPr sz="1800" spc="-20" dirty="0">
                <a:latin typeface="Calibri"/>
                <a:cs typeface="Calibri"/>
              </a:rPr>
              <a:t>X</a:t>
            </a:r>
            <a:r>
              <a:rPr sz="1800" dirty="0">
                <a:latin typeface="Calibri"/>
                <a:cs typeface="Calibri"/>
              </a:rPr>
              <a:t>’</a:t>
            </a:r>
            <a:r>
              <a:rPr sz="1800" spc="-10" dirty="0">
                <a:latin typeface="Calibri"/>
                <a:cs typeface="Calibri"/>
              </a:rPr>
              <a:t>•</a:t>
            </a:r>
            <a:r>
              <a:rPr sz="1800" spc="-5" dirty="0">
                <a:latin typeface="Calibri"/>
                <a:cs typeface="Calibri"/>
              </a:rPr>
              <a:t>Z)+(</a:t>
            </a:r>
            <a:r>
              <a:rPr sz="1800" spc="15" dirty="0">
                <a:latin typeface="Calibri"/>
                <a:cs typeface="Calibri"/>
              </a:rPr>
              <a:t>Y</a:t>
            </a:r>
            <a:r>
              <a:rPr sz="1800" spc="-10" dirty="0">
                <a:latin typeface="Calibri"/>
                <a:cs typeface="Calibri"/>
              </a:rPr>
              <a:t>•</a:t>
            </a:r>
            <a:r>
              <a:rPr sz="1800" spc="-5" dirty="0">
                <a:latin typeface="Calibri"/>
                <a:cs typeface="Calibri"/>
              </a:rPr>
              <a:t>Z</a:t>
            </a:r>
            <a:r>
              <a:rPr sz="1800" dirty="0">
                <a:latin typeface="Calibri"/>
                <a:cs typeface="Calibri"/>
              </a:rPr>
              <a:t>)</a:t>
            </a:r>
            <a:r>
              <a:rPr sz="1800" spc="-8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=</a:t>
            </a:r>
            <a:r>
              <a:rPr sz="1800" spc="-105" dirty="0">
                <a:latin typeface="Calibri"/>
                <a:cs typeface="Calibri"/>
              </a:rPr>
              <a:t> </a:t>
            </a:r>
            <a:r>
              <a:rPr sz="1800" spc="5" dirty="0">
                <a:latin typeface="Calibri"/>
                <a:cs typeface="Calibri"/>
              </a:rPr>
              <a:t>(</a:t>
            </a:r>
            <a:r>
              <a:rPr sz="1800" spc="-5" dirty="0">
                <a:latin typeface="Calibri"/>
                <a:cs typeface="Calibri"/>
              </a:rPr>
              <a:t>X•</a:t>
            </a:r>
            <a:r>
              <a:rPr sz="1800" spc="10" dirty="0">
                <a:latin typeface="Calibri"/>
                <a:cs typeface="Calibri"/>
              </a:rPr>
              <a:t>Y</a:t>
            </a:r>
            <a:r>
              <a:rPr sz="1800" spc="5" dirty="0">
                <a:latin typeface="Calibri"/>
                <a:cs typeface="Calibri"/>
              </a:rPr>
              <a:t>)</a:t>
            </a:r>
            <a:r>
              <a:rPr sz="1800" spc="-10" dirty="0">
                <a:latin typeface="Calibri"/>
                <a:cs typeface="Calibri"/>
              </a:rPr>
              <a:t>+</a:t>
            </a:r>
            <a:r>
              <a:rPr sz="1800" spc="5" dirty="0">
                <a:latin typeface="Calibri"/>
                <a:cs typeface="Calibri"/>
              </a:rPr>
              <a:t>(</a:t>
            </a:r>
            <a:r>
              <a:rPr sz="1800" spc="-20" dirty="0">
                <a:latin typeface="Calibri"/>
                <a:cs typeface="Calibri"/>
              </a:rPr>
              <a:t>X</a:t>
            </a:r>
            <a:r>
              <a:rPr sz="1800" dirty="0">
                <a:latin typeface="Calibri"/>
                <a:cs typeface="Calibri"/>
              </a:rPr>
              <a:t>’</a:t>
            </a:r>
            <a:r>
              <a:rPr sz="1800" spc="-10" dirty="0">
                <a:latin typeface="Calibri"/>
                <a:cs typeface="Calibri"/>
              </a:rPr>
              <a:t>•</a:t>
            </a:r>
            <a:r>
              <a:rPr sz="1800" spc="-5" dirty="0">
                <a:latin typeface="Calibri"/>
                <a:cs typeface="Calibri"/>
              </a:rPr>
              <a:t>Z)</a:t>
            </a:r>
            <a:endParaRPr sz="1800">
              <a:latin typeface="Calibri"/>
              <a:cs typeface="Calibri"/>
            </a:endParaRPr>
          </a:p>
          <a:p>
            <a:pPr marL="421005">
              <a:lnSpc>
                <a:spcPct val="100000"/>
              </a:lnSpc>
              <a:spcBef>
                <a:spcPts val="409"/>
              </a:spcBef>
              <a:tabLst>
                <a:tab pos="680085" algn="l"/>
              </a:tabLst>
            </a:pPr>
            <a:r>
              <a:rPr sz="1800" dirty="0">
                <a:latin typeface="Calibri"/>
                <a:cs typeface="Calibri"/>
              </a:rPr>
              <a:t>›	T9b: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(X+Y)•(X’+Z)•(Y+Z)</a:t>
            </a:r>
            <a:r>
              <a:rPr sz="1800" spc="-8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=</a:t>
            </a:r>
            <a:r>
              <a:rPr sz="1800" spc="-6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(X+Y)•(X’+Z)</a:t>
            </a:r>
            <a:endParaRPr sz="1800">
              <a:latin typeface="Calibri"/>
              <a:cs typeface="Calibri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446811" y="2247902"/>
          <a:ext cx="8241024" cy="370514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0990"/>
                <a:gridCol w="254635"/>
                <a:gridCol w="256540"/>
                <a:gridCol w="427354"/>
                <a:gridCol w="509905"/>
                <a:gridCol w="553719"/>
                <a:gridCol w="520700"/>
                <a:gridCol w="855980"/>
                <a:gridCol w="774064"/>
                <a:gridCol w="647064"/>
                <a:gridCol w="704214"/>
                <a:gridCol w="623570"/>
                <a:gridCol w="912494"/>
                <a:gridCol w="899795"/>
              </a:tblGrid>
              <a:tr h="84251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  <a:p>
                      <a:pPr marR="61594" algn="r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X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38100">
                      <a:solidFill>
                        <a:srgbClr val="000000"/>
                      </a:solidFill>
                      <a:prstDash val="solid"/>
                    </a:lnL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  <a:p>
                      <a:pPr marL="41910" algn="ctr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Y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  <a:p>
                      <a:pPr marL="50165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Z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  <a:p>
                      <a:pPr marL="24130" algn="ctr">
                        <a:lnSpc>
                          <a:spcPct val="100000"/>
                        </a:lnSpc>
                      </a:pPr>
                      <a:r>
                        <a:rPr sz="1800" spc="-25" dirty="0">
                          <a:solidFill>
                            <a:srgbClr val="FF9A00"/>
                          </a:solidFill>
                          <a:latin typeface="Calibri"/>
                          <a:cs typeface="Calibri"/>
                        </a:rPr>
                        <a:t>X’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  <a:p>
                      <a:pPr marL="26034" algn="ctr">
                        <a:lnSpc>
                          <a:spcPct val="100000"/>
                        </a:lnSpc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XY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  <a:p>
                      <a:pPr marL="23495" algn="ctr">
                        <a:lnSpc>
                          <a:spcPct val="100000"/>
                        </a:lnSpc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X’Z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  <a:p>
                      <a:pPr marL="31115" algn="ctr">
                        <a:lnSpc>
                          <a:spcPct val="100000"/>
                        </a:lnSpc>
                      </a:pPr>
                      <a:r>
                        <a:rPr sz="1800" spc="1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YZ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6210">
                        <a:lnSpc>
                          <a:spcPts val="1905"/>
                        </a:lnSpc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(XY)+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125730">
                        <a:lnSpc>
                          <a:spcPct val="100000"/>
                        </a:lnSpc>
                      </a:pPr>
                      <a:r>
                        <a:rPr sz="1800" spc="-5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(X’Z)+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229870">
                        <a:lnSpc>
                          <a:spcPct val="100000"/>
                        </a:lnSpc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(YZ)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147320" marR="172720" indent="-40005">
                        <a:lnSpc>
                          <a:spcPct val="100000"/>
                        </a:lnSpc>
                      </a:pPr>
                      <a:r>
                        <a:rPr sz="1800" spc="5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1800" spc="-5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X</a:t>
                      </a:r>
                      <a:r>
                        <a:rPr sz="1800" spc="1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800" spc="5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)</a:t>
                      </a: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+  </a:t>
                      </a:r>
                      <a:r>
                        <a:rPr sz="1800" spc="-5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(X’Z)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  <a:p>
                      <a:pPr marL="28575" algn="ctr">
                        <a:lnSpc>
                          <a:spcPct val="100000"/>
                        </a:lnSpc>
                      </a:pPr>
                      <a:r>
                        <a:rPr sz="18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X+Y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  <a:p>
                      <a:pPr marL="36830" algn="ctr">
                        <a:lnSpc>
                          <a:spcPct val="100000"/>
                        </a:lnSpc>
                      </a:pPr>
                      <a:r>
                        <a:rPr sz="18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X’+Z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  <a:p>
                      <a:pPr marL="37465" algn="ctr">
                        <a:lnSpc>
                          <a:spcPct val="100000"/>
                        </a:lnSpc>
                      </a:pP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Y+Z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5415">
                        <a:lnSpc>
                          <a:spcPts val="1905"/>
                        </a:lnSpc>
                      </a:pP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(X+Y)•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121285">
                        <a:lnSpc>
                          <a:spcPct val="100000"/>
                        </a:lnSpc>
                      </a:pPr>
                      <a:r>
                        <a:rPr sz="18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(X’+Z)•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200025">
                        <a:lnSpc>
                          <a:spcPct val="100000"/>
                        </a:lnSpc>
                      </a:pPr>
                      <a:r>
                        <a:rPr sz="18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(Y+Z)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154940" marR="154305" indent="-15240">
                        <a:lnSpc>
                          <a:spcPct val="100000"/>
                        </a:lnSpc>
                      </a:pPr>
                      <a:r>
                        <a:rPr sz="1800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18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X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+</a:t>
                      </a:r>
                      <a:r>
                        <a:rPr sz="1800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Y)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•  </a:t>
                      </a:r>
                      <a:r>
                        <a:rPr sz="18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(X’+Z)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58267">
                <a:tc>
                  <a:txBody>
                    <a:bodyPr/>
                    <a:lstStyle/>
                    <a:p>
                      <a:pPr marR="61594" algn="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38100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969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765"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dirty="0">
                          <a:solidFill>
                            <a:srgbClr val="FF9A00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305"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940"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"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37820" algn="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94640" algn="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"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640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5244"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61315" algn="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57631">
                <a:tc>
                  <a:txBody>
                    <a:bodyPr/>
                    <a:lstStyle/>
                    <a:p>
                      <a:pPr marR="61594" algn="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38100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969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765"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dirty="0">
                          <a:solidFill>
                            <a:srgbClr val="FF9A00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305"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940"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37820" algn="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94640" algn="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640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5244"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61315" algn="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57758">
                <a:tc>
                  <a:txBody>
                    <a:bodyPr/>
                    <a:lstStyle/>
                    <a:p>
                      <a:pPr marR="61594" algn="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38100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969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765"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solidFill>
                            <a:srgbClr val="FF9A00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305"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940"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"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37820" algn="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94640" algn="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"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640"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5244"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61315" algn="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57631">
                <a:tc>
                  <a:txBody>
                    <a:bodyPr/>
                    <a:lstStyle/>
                    <a:p>
                      <a:pPr marR="61594" algn="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38100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969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765"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solidFill>
                            <a:srgbClr val="FF9A00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305"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940"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37820" algn="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94640" algn="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640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5244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61315" algn="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57631">
                <a:tc>
                  <a:txBody>
                    <a:bodyPr/>
                    <a:lstStyle/>
                    <a:p>
                      <a:pPr marR="61594" algn="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38100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969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765"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solidFill>
                            <a:srgbClr val="FF9A00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305"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940"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37820" algn="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94640" algn="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640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5244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61315" algn="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57759">
                <a:tc>
                  <a:txBody>
                    <a:bodyPr/>
                    <a:lstStyle/>
                    <a:p>
                      <a:pPr marR="61594" algn="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38100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969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765" algn="ct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800" dirty="0">
                          <a:solidFill>
                            <a:srgbClr val="FF9A00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305" algn="ct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940" algn="ct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" algn="ct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37820" algn="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94640" algn="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" algn="ct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640" algn="ct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5244" algn="ct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61315" algn="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58279">
                <a:tc>
                  <a:txBody>
                    <a:bodyPr/>
                    <a:lstStyle/>
                    <a:p>
                      <a:pPr marR="60960" algn="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8255" marB="0">
                    <a:lnL w="38100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8255" marB="0"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969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8255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765"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800" dirty="0">
                          <a:solidFill>
                            <a:srgbClr val="FF9A00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82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940"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82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8575"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82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"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82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37820" algn="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825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94640" algn="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algn="ct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"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825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640"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82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5244"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82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60680" algn="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82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57670">
                <a:tc>
                  <a:txBody>
                    <a:bodyPr/>
                    <a:lstStyle/>
                    <a:p>
                      <a:pPr marR="60960" algn="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38100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969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765" algn="ct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800" dirty="0">
                          <a:solidFill>
                            <a:srgbClr val="FF9A00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940" algn="ct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8575" algn="ct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37820" algn="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94640" algn="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640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5244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61315" algn="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7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9001" y="98886"/>
            <a:ext cx="1371599" cy="79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" y="6400802"/>
            <a:ext cx="4648201" cy="357187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143000" y="228600"/>
            <a:ext cx="5186680" cy="5124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200" spc="-30" dirty="0">
                <a:latin typeface="Calibri"/>
                <a:cs typeface="Calibri"/>
              </a:rPr>
              <a:t>BOOLEAN</a:t>
            </a:r>
            <a:r>
              <a:rPr sz="3200" spc="20" dirty="0">
                <a:latin typeface="Calibri"/>
                <a:cs typeface="Calibri"/>
              </a:rPr>
              <a:t> </a:t>
            </a:r>
            <a:r>
              <a:rPr sz="3200" spc="-30" dirty="0">
                <a:latin typeface="Calibri"/>
                <a:cs typeface="Calibri"/>
              </a:rPr>
              <a:t>ALGEBRA</a:t>
            </a:r>
            <a:r>
              <a:rPr sz="3200" dirty="0">
                <a:latin typeface="Calibri"/>
                <a:cs typeface="Calibri"/>
              </a:rPr>
              <a:t> </a:t>
            </a:r>
            <a:r>
              <a:rPr sz="3200" spc="-25" dirty="0">
                <a:latin typeface="Calibri"/>
                <a:cs typeface="Calibri"/>
              </a:rPr>
              <a:t>THEOREMS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420100" y="6410199"/>
            <a:ext cx="325120" cy="297517"/>
          </a:xfrm>
          <a:prstGeom prst="rect">
            <a:avLst/>
          </a:prstGeom>
        </p:spPr>
        <p:txBody>
          <a:bodyPr vert="horz" wrap="square" lIns="0" tIns="20320" rIns="0" bIns="0" rtlCol="0">
            <a:spAutoFit/>
          </a:bodyPr>
          <a:lstStyle/>
          <a:p>
            <a:pPr marL="54610">
              <a:lnSpc>
                <a:spcPct val="100000"/>
              </a:lnSpc>
              <a:spcBef>
                <a:spcPts val="160"/>
              </a:spcBef>
            </a:pPr>
            <a:fld id="{81D60167-4931-47E6-BA6A-407CBD079E47}" type="slidenum">
              <a:rPr sz="1800" dirty="0">
                <a:solidFill>
                  <a:srgbClr val="888888"/>
                </a:solidFill>
                <a:latin typeface="Calibri"/>
                <a:cs typeface="Calibri"/>
              </a:rPr>
              <a:pPr marL="54610">
                <a:lnSpc>
                  <a:spcPct val="100000"/>
                </a:lnSpc>
                <a:spcBef>
                  <a:spcPts val="160"/>
                </a:spcBef>
              </a:pPr>
              <a:t>8</a:t>
            </a:fld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22808" y="1056818"/>
            <a:ext cx="1714500" cy="1391920"/>
          </a:xfrm>
          <a:prstGeom prst="rect">
            <a:avLst/>
          </a:prstGeom>
        </p:spPr>
        <p:txBody>
          <a:bodyPr vert="horz" wrap="square" lIns="0" tIns="76835" rIns="0" bIns="0" rtlCol="0">
            <a:spAutoFit/>
          </a:bodyPr>
          <a:lstStyle/>
          <a:p>
            <a:pPr marL="320040" indent="-307975">
              <a:lnSpc>
                <a:spcPct val="100000"/>
              </a:lnSpc>
              <a:spcBef>
                <a:spcPts val="605"/>
              </a:spcBef>
              <a:buChar char="•"/>
              <a:tabLst>
                <a:tab pos="320040" algn="l"/>
                <a:tab pos="320675" algn="l"/>
              </a:tabLst>
            </a:pPr>
            <a:r>
              <a:rPr sz="1800" spc="-10" dirty="0">
                <a:latin typeface="Calibri"/>
                <a:cs typeface="Calibri"/>
              </a:rPr>
              <a:t>Idempotency</a:t>
            </a:r>
            <a:endParaRPr sz="1800">
              <a:latin typeface="Calibri"/>
              <a:cs typeface="Calibri"/>
            </a:endParaRPr>
          </a:p>
          <a:p>
            <a:pPr marL="421005">
              <a:lnSpc>
                <a:spcPct val="100000"/>
              </a:lnSpc>
              <a:spcBef>
                <a:spcPts val="505"/>
              </a:spcBef>
              <a:tabLst>
                <a:tab pos="676910" algn="l"/>
              </a:tabLst>
            </a:pPr>
            <a:r>
              <a:rPr sz="1800" dirty="0">
                <a:latin typeface="Calibri"/>
                <a:cs typeface="Calibri"/>
              </a:rPr>
              <a:t>›	</a:t>
            </a:r>
            <a:r>
              <a:rPr sz="1800" spc="5" dirty="0">
                <a:latin typeface="Calibri"/>
                <a:cs typeface="Calibri"/>
              </a:rPr>
              <a:t>T</a:t>
            </a:r>
            <a:r>
              <a:rPr sz="1800" dirty="0">
                <a:latin typeface="Calibri"/>
                <a:cs typeface="Calibri"/>
              </a:rPr>
              <a:t>1a:</a:t>
            </a:r>
            <a:r>
              <a:rPr sz="1800" spc="-17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X</a:t>
            </a:r>
            <a:r>
              <a:rPr sz="1800" spc="-10" dirty="0">
                <a:latin typeface="Calibri"/>
                <a:cs typeface="Calibri"/>
              </a:rPr>
              <a:t>+</a:t>
            </a:r>
            <a:r>
              <a:rPr sz="1800" spc="-5" dirty="0">
                <a:latin typeface="Calibri"/>
                <a:cs typeface="Calibri"/>
              </a:rPr>
              <a:t>X</a:t>
            </a:r>
            <a:r>
              <a:rPr sz="1800" spc="-10" dirty="0">
                <a:latin typeface="Calibri"/>
                <a:cs typeface="Calibri"/>
              </a:rPr>
              <a:t>=</a:t>
            </a:r>
            <a:r>
              <a:rPr sz="1800" dirty="0">
                <a:latin typeface="Calibri"/>
                <a:cs typeface="Calibri"/>
              </a:rPr>
              <a:t>X</a:t>
            </a:r>
            <a:endParaRPr sz="1800">
              <a:latin typeface="Calibri"/>
              <a:cs typeface="Calibri"/>
            </a:endParaRPr>
          </a:p>
          <a:p>
            <a:pPr marL="421005">
              <a:lnSpc>
                <a:spcPct val="100000"/>
              </a:lnSpc>
              <a:spcBef>
                <a:spcPts val="505"/>
              </a:spcBef>
              <a:tabLst>
                <a:tab pos="676910" algn="l"/>
              </a:tabLst>
            </a:pPr>
            <a:r>
              <a:rPr sz="1800" dirty="0">
                <a:latin typeface="Calibri"/>
                <a:cs typeface="Calibri"/>
              </a:rPr>
              <a:t>›	</a:t>
            </a:r>
            <a:r>
              <a:rPr sz="1800" spc="5" dirty="0">
                <a:latin typeface="Calibri"/>
                <a:cs typeface="Calibri"/>
              </a:rPr>
              <a:t>T</a:t>
            </a:r>
            <a:r>
              <a:rPr sz="1800" dirty="0">
                <a:latin typeface="Calibri"/>
                <a:cs typeface="Calibri"/>
              </a:rPr>
              <a:t>1</a:t>
            </a:r>
            <a:r>
              <a:rPr sz="1800" spc="-15" dirty="0">
                <a:latin typeface="Calibri"/>
                <a:cs typeface="Calibri"/>
              </a:rPr>
              <a:t>b</a:t>
            </a:r>
            <a:r>
              <a:rPr sz="1800" dirty="0">
                <a:latin typeface="Calibri"/>
                <a:cs typeface="Calibri"/>
              </a:rPr>
              <a:t>:</a:t>
            </a:r>
            <a:r>
              <a:rPr sz="1800" spc="-14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X</a:t>
            </a:r>
            <a:r>
              <a:rPr sz="1800" spc="-10" dirty="0">
                <a:latin typeface="Calibri"/>
                <a:cs typeface="Calibri"/>
              </a:rPr>
              <a:t>•</a:t>
            </a:r>
            <a:r>
              <a:rPr sz="1800" spc="-5" dirty="0">
                <a:latin typeface="Calibri"/>
                <a:cs typeface="Calibri"/>
              </a:rPr>
              <a:t>X</a:t>
            </a:r>
            <a:r>
              <a:rPr sz="1800" spc="-10" dirty="0">
                <a:latin typeface="Calibri"/>
                <a:cs typeface="Calibri"/>
              </a:rPr>
              <a:t>=</a:t>
            </a:r>
            <a:r>
              <a:rPr sz="1800" dirty="0">
                <a:latin typeface="Calibri"/>
                <a:cs typeface="Calibri"/>
              </a:rPr>
              <a:t>X</a:t>
            </a:r>
            <a:endParaRPr sz="1800">
              <a:latin typeface="Calibri"/>
              <a:cs typeface="Calibri"/>
            </a:endParaRPr>
          </a:p>
          <a:p>
            <a:pPr marL="320040" indent="-307975">
              <a:lnSpc>
                <a:spcPct val="100000"/>
              </a:lnSpc>
              <a:spcBef>
                <a:spcPts val="600"/>
              </a:spcBef>
              <a:buChar char="•"/>
              <a:tabLst>
                <a:tab pos="320040" algn="l"/>
                <a:tab pos="320675" algn="l"/>
              </a:tabLst>
            </a:pPr>
            <a:r>
              <a:rPr sz="1800" spc="-10" dirty="0">
                <a:latin typeface="Calibri"/>
                <a:cs typeface="Calibri"/>
              </a:rPr>
              <a:t>Null</a:t>
            </a:r>
            <a:r>
              <a:rPr sz="1800" spc="-8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elements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31850" y="2424312"/>
            <a:ext cx="1290955" cy="702310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0"/>
              </a:spcBef>
              <a:tabLst>
                <a:tab pos="268605" algn="l"/>
              </a:tabLst>
            </a:pPr>
            <a:r>
              <a:rPr sz="1800" dirty="0">
                <a:latin typeface="Calibri"/>
                <a:cs typeface="Calibri"/>
              </a:rPr>
              <a:t>›</a:t>
            </a:r>
            <a:r>
              <a:rPr sz="1800" dirty="0">
                <a:solidFill>
                  <a:srgbClr val="FF0000"/>
                </a:solidFill>
                <a:latin typeface="Calibri"/>
                <a:cs typeface="Calibri"/>
              </a:rPr>
              <a:t>	</a:t>
            </a:r>
            <a:r>
              <a:rPr sz="1800" spc="5" dirty="0">
                <a:latin typeface="Calibri"/>
                <a:cs typeface="Calibri"/>
              </a:rPr>
              <a:t>T</a:t>
            </a:r>
            <a:r>
              <a:rPr sz="1800" dirty="0">
                <a:latin typeface="Calibri"/>
                <a:cs typeface="Calibri"/>
              </a:rPr>
              <a:t>2a:</a:t>
            </a:r>
            <a:r>
              <a:rPr sz="1800" spc="-17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X</a:t>
            </a:r>
            <a:r>
              <a:rPr sz="1800" spc="-10" dirty="0">
                <a:latin typeface="Calibri"/>
                <a:cs typeface="Calibri"/>
              </a:rPr>
              <a:t>+</a:t>
            </a:r>
            <a:r>
              <a:rPr sz="1800" dirty="0">
                <a:latin typeface="Calibri"/>
                <a:cs typeface="Calibri"/>
              </a:rPr>
              <a:t>1</a:t>
            </a:r>
            <a:r>
              <a:rPr sz="1800" spc="-10" dirty="0">
                <a:latin typeface="Calibri"/>
                <a:cs typeface="Calibri"/>
              </a:rPr>
              <a:t>=</a:t>
            </a:r>
            <a:r>
              <a:rPr sz="1800" dirty="0">
                <a:latin typeface="Calibri"/>
                <a:cs typeface="Calibri"/>
              </a:rPr>
              <a:t>1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  <a:tabLst>
                <a:tab pos="268605" algn="l"/>
              </a:tabLst>
            </a:pPr>
            <a:r>
              <a:rPr sz="1800" dirty="0">
                <a:latin typeface="Calibri"/>
                <a:cs typeface="Calibri"/>
              </a:rPr>
              <a:t>›	</a:t>
            </a:r>
            <a:r>
              <a:rPr sz="1800" spc="5" dirty="0">
                <a:latin typeface="Calibri"/>
                <a:cs typeface="Calibri"/>
              </a:rPr>
              <a:t>T</a:t>
            </a:r>
            <a:r>
              <a:rPr sz="1800" dirty="0">
                <a:latin typeface="Calibri"/>
                <a:cs typeface="Calibri"/>
              </a:rPr>
              <a:t>2</a:t>
            </a:r>
            <a:r>
              <a:rPr sz="1800" spc="-15" dirty="0">
                <a:latin typeface="Calibri"/>
                <a:cs typeface="Calibri"/>
              </a:rPr>
              <a:t>b</a:t>
            </a:r>
            <a:r>
              <a:rPr sz="1800" dirty="0">
                <a:latin typeface="Calibri"/>
                <a:cs typeface="Calibri"/>
              </a:rPr>
              <a:t>:</a:t>
            </a:r>
            <a:r>
              <a:rPr sz="1800" spc="-2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X</a:t>
            </a:r>
            <a:r>
              <a:rPr sz="1800" spc="-10" dirty="0">
                <a:latin typeface="Calibri"/>
                <a:cs typeface="Calibri"/>
              </a:rPr>
              <a:t>•</a:t>
            </a:r>
            <a:r>
              <a:rPr sz="1800" dirty="0">
                <a:latin typeface="Calibri"/>
                <a:cs typeface="Calibri"/>
              </a:rPr>
              <a:t>0</a:t>
            </a:r>
            <a:r>
              <a:rPr sz="1800" spc="-15" dirty="0">
                <a:latin typeface="Calibri"/>
                <a:cs typeface="Calibri"/>
              </a:rPr>
              <a:t>=</a:t>
            </a:r>
            <a:r>
              <a:rPr sz="1800" dirty="0">
                <a:latin typeface="Calibri"/>
                <a:cs typeface="Calibri"/>
              </a:rPr>
              <a:t>0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22809" y="3113533"/>
            <a:ext cx="1612900" cy="702945"/>
          </a:xfrm>
          <a:prstGeom prst="rect">
            <a:avLst/>
          </a:prstGeom>
        </p:spPr>
        <p:txBody>
          <a:bodyPr vert="horz" wrap="square" lIns="0" tIns="76835" rIns="0" bIns="0" rtlCol="0">
            <a:spAutoFit/>
          </a:bodyPr>
          <a:lstStyle/>
          <a:p>
            <a:pPr marL="320040" indent="-307975">
              <a:lnSpc>
                <a:spcPct val="100000"/>
              </a:lnSpc>
              <a:spcBef>
                <a:spcPts val="605"/>
              </a:spcBef>
              <a:buChar char="•"/>
              <a:tabLst>
                <a:tab pos="320040" algn="l"/>
                <a:tab pos="320675" algn="l"/>
              </a:tabLst>
            </a:pPr>
            <a:r>
              <a:rPr sz="1800" spc="-10" dirty="0">
                <a:latin typeface="Calibri"/>
                <a:cs typeface="Calibri"/>
              </a:rPr>
              <a:t>Involution</a:t>
            </a:r>
            <a:endParaRPr sz="1800">
              <a:latin typeface="Calibri"/>
              <a:cs typeface="Calibri"/>
            </a:endParaRPr>
          </a:p>
          <a:p>
            <a:pPr marL="421005">
              <a:lnSpc>
                <a:spcPct val="100000"/>
              </a:lnSpc>
              <a:spcBef>
                <a:spcPts val="505"/>
              </a:spcBef>
              <a:tabLst>
                <a:tab pos="676910" algn="l"/>
              </a:tabLst>
            </a:pPr>
            <a:r>
              <a:rPr sz="1800" dirty="0">
                <a:latin typeface="Calibri"/>
                <a:cs typeface="Calibri"/>
              </a:rPr>
              <a:t>›	</a:t>
            </a:r>
            <a:r>
              <a:rPr sz="1800" spc="5" dirty="0">
                <a:latin typeface="Calibri"/>
                <a:cs typeface="Calibri"/>
              </a:rPr>
              <a:t>T</a:t>
            </a:r>
            <a:r>
              <a:rPr sz="1800" dirty="0">
                <a:latin typeface="Calibri"/>
                <a:cs typeface="Calibri"/>
              </a:rPr>
              <a:t>3:</a:t>
            </a:r>
            <a:r>
              <a:rPr sz="1800" spc="-170" dirty="0">
                <a:latin typeface="Calibri"/>
                <a:cs typeface="Calibri"/>
              </a:rPr>
              <a:t> </a:t>
            </a:r>
            <a:r>
              <a:rPr sz="1800" spc="5" dirty="0">
                <a:latin typeface="Calibri"/>
                <a:cs typeface="Calibri"/>
              </a:rPr>
              <a:t>(</a:t>
            </a:r>
            <a:r>
              <a:rPr sz="1800" spc="-25" dirty="0">
                <a:latin typeface="Calibri"/>
                <a:cs typeface="Calibri"/>
              </a:rPr>
              <a:t>X</a:t>
            </a:r>
            <a:r>
              <a:rPr sz="1800" dirty="0">
                <a:latin typeface="Calibri"/>
                <a:cs typeface="Calibri"/>
              </a:rPr>
              <a:t>’</a:t>
            </a:r>
            <a:r>
              <a:rPr sz="1800" spc="5" dirty="0">
                <a:latin typeface="Calibri"/>
                <a:cs typeface="Calibri"/>
              </a:rPr>
              <a:t>)</a:t>
            </a:r>
            <a:r>
              <a:rPr sz="1800" dirty="0">
                <a:latin typeface="Calibri"/>
                <a:cs typeface="Calibri"/>
              </a:rPr>
              <a:t>’</a:t>
            </a:r>
            <a:r>
              <a:rPr sz="1800" spc="-10" dirty="0">
                <a:latin typeface="Calibri"/>
                <a:cs typeface="Calibri"/>
              </a:rPr>
              <a:t>=</a:t>
            </a:r>
            <a:r>
              <a:rPr sz="1800" dirty="0">
                <a:latin typeface="Calibri"/>
                <a:cs typeface="Calibri"/>
              </a:rPr>
              <a:t>X</a:t>
            </a:r>
            <a:endParaRPr sz="1800">
              <a:latin typeface="Calibri"/>
              <a:cs typeface="Calibri"/>
            </a:endParaRPr>
          </a:p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3458020" y="2939925"/>
          <a:ext cx="4891403" cy="161696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55625"/>
                <a:gridCol w="616585"/>
                <a:gridCol w="582929"/>
                <a:gridCol w="595630"/>
                <a:gridCol w="540384"/>
                <a:gridCol w="572135"/>
                <a:gridCol w="518795"/>
                <a:gridCol w="400685"/>
                <a:gridCol w="508635"/>
              </a:tblGrid>
              <a:tr h="323341">
                <a:tc>
                  <a:txBody>
                    <a:bodyPr/>
                    <a:lstStyle/>
                    <a:p>
                      <a:pPr marR="17145" algn="r">
                        <a:lnSpc>
                          <a:spcPct val="100000"/>
                        </a:lnSpc>
                        <a:spcBef>
                          <a:spcPts val="45"/>
                        </a:spcBef>
                        <a:tabLst>
                          <a:tab pos="301625" algn="l"/>
                        </a:tabLst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X	Y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8575"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spc="-5" dirty="0">
                          <a:latin typeface="Calibri"/>
                          <a:cs typeface="Calibri"/>
                        </a:rPr>
                        <a:t>X+Y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0"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spc="-5" dirty="0">
                          <a:latin typeface="Calibri"/>
                          <a:cs typeface="Calibri"/>
                        </a:rPr>
                        <a:t>X•Y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670"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spc="-5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X+X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4925"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spc="-5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X•X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195"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X+1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5560"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X•0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3185" algn="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spc="-25" dirty="0">
                          <a:solidFill>
                            <a:srgbClr val="00CC9A"/>
                          </a:solidFill>
                          <a:latin typeface="Calibri"/>
                          <a:cs typeface="Calibri"/>
                        </a:rPr>
                        <a:t>X’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5560"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dirty="0">
                          <a:solidFill>
                            <a:srgbClr val="00CC9A"/>
                          </a:solidFill>
                          <a:latin typeface="Calibri"/>
                          <a:cs typeface="Calibri"/>
                        </a:rPr>
                        <a:t>X’’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3214">
                <a:tc>
                  <a:txBody>
                    <a:bodyPr/>
                    <a:lstStyle/>
                    <a:p>
                      <a:pPr marR="6350" algn="r">
                        <a:lnSpc>
                          <a:spcPct val="100000"/>
                        </a:lnSpc>
                        <a:spcBef>
                          <a:spcPts val="50"/>
                        </a:spcBef>
                        <a:tabLst>
                          <a:tab pos="304800" algn="l"/>
                        </a:tabLst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0	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670"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0480"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"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0"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195"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195"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06045" algn="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solidFill>
                            <a:srgbClr val="00CC9A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640"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solidFill>
                            <a:srgbClr val="00CC9A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R="6350" algn="r">
                        <a:lnSpc>
                          <a:spcPct val="100000"/>
                        </a:lnSpc>
                        <a:spcBef>
                          <a:spcPts val="55"/>
                        </a:spcBef>
                        <a:tabLst>
                          <a:tab pos="304800" algn="l"/>
                        </a:tabLst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0	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670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0480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0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195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195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06045" algn="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solidFill>
                            <a:srgbClr val="00CC9A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640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solidFill>
                            <a:srgbClr val="00CC9A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3342">
                <a:tc>
                  <a:txBody>
                    <a:bodyPr/>
                    <a:lstStyle/>
                    <a:p>
                      <a:pPr marR="6350" algn="r">
                        <a:lnSpc>
                          <a:spcPct val="100000"/>
                        </a:lnSpc>
                        <a:spcBef>
                          <a:spcPts val="55"/>
                        </a:spcBef>
                        <a:tabLst>
                          <a:tab pos="304800" algn="l"/>
                        </a:tabLst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1	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670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0480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0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195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195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06045" algn="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solidFill>
                            <a:srgbClr val="00CC9A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640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solidFill>
                            <a:srgbClr val="00CC9A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3214">
                <a:tc>
                  <a:txBody>
                    <a:bodyPr/>
                    <a:lstStyle/>
                    <a:p>
                      <a:pPr marR="6350" algn="r">
                        <a:lnSpc>
                          <a:spcPct val="100000"/>
                        </a:lnSpc>
                        <a:spcBef>
                          <a:spcPts val="55"/>
                        </a:spcBef>
                        <a:tabLst>
                          <a:tab pos="304800" algn="l"/>
                        </a:tabLst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1	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670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0480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solidFill>
                            <a:srgbClr val="3333CC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195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195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06680" algn="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solidFill>
                            <a:srgbClr val="00CC9A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005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solidFill>
                            <a:srgbClr val="00CC9A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8" name="object 8"/>
          <p:cNvSpPr txBox="1"/>
          <p:nvPr/>
        </p:nvSpPr>
        <p:spPr>
          <a:xfrm>
            <a:off x="4217290" y="2669540"/>
            <a:ext cx="92138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00380" algn="l"/>
              </a:tabLst>
            </a:pPr>
            <a:r>
              <a:rPr sz="1800" spc="5" dirty="0">
                <a:latin typeface="Calibri"/>
                <a:cs typeface="Calibri"/>
              </a:rPr>
              <a:t>O</a:t>
            </a:r>
            <a:r>
              <a:rPr sz="1800" dirty="0">
                <a:latin typeface="Calibri"/>
                <a:cs typeface="Calibri"/>
              </a:rPr>
              <a:t>R	</a:t>
            </a:r>
            <a:r>
              <a:rPr sz="1800" spc="-35" dirty="0">
                <a:latin typeface="Calibri"/>
                <a:cs typeface="Calibri"/>
              </a:rPr>
              <a:t>AND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876800" y="6400802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200" b="1" dirty="0" smtClean="0"/>
              <a:t>Department of Computer Science &amp; Engineering</a:t>
            </a:r>
            <a:endParaRPr lang="en-US" sz="1200" b="1" dirty="0"/>
          </a:p>
        </p:txBody>
      </p:sp>
      <p:pic>
        <p:nvPicPr>
          <p:cNvPr id="11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9001" y="98886"/>
            <a:ext cx="1371599" cy="79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" y="6400802"/>
            <a:ext cx="4648201" cy="357187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600200" y="228600"/>
            <a:ext cx="5189220" cy="5124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200" spc="-30" dirty="0">
                <a:latin typeface="Calibri"/>
                <a:cs typeface="Calibri"/>
              </a:rPr>
              <a:t>BOOLEAN</a:t>
            </a:r>
            <a:r>
              <a:rPr sz="3200" spc="15" dirty="0">
                <a:latin typeface="Calibri"/>
                <a:cs typeface="Calibri"/>
              </a:rPr>
              <a:t> </a:t>
            </a:r>
            <a:r>
              <a:rPr sz="3200" spc="-30" dirty="0">
                <a:latin typeface="Calibri"/>
                <a:cs typeface="Calibri"/>
              </a:rPr>
              <a:t>ALGEBRA</a:t>
            </a:r>
            <a:r>
              <a:rPr sz="3200" spc="-5" dirty="0">
                <a:latin typeface="Calibri"/>
                <a:cs typeface="Calibri"/>
              </a:rPr>
              <a:t> </a:t>
            </a:r>
            <a:r>
              <a:rPr sz="3200" spc="-25" dirty="0">
                <a:latin typeface="Calibri"/>
                <a:cs typeface="Calibri"/>
              </a:rPr>
              <a:t>THEOREMS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420100" y="6410199"/>
            <a:ext cx="325120" cy="297517"/>
          </a:xfrm>
          <a:prstGeom prst="rect">
            <a:avLst/>
          </a:prstGeom>
        </p:spPr>
        <p:txBody>
          <a:bodyPr vert="horz" wrap="square" lIns="0" tIns="20320" rIns="0" bIns="0" rtlCol="0">
            <a:spAutoFit/>
          </a:bodyPr>
          <a:lstStyle/>
          <a:p>
            <a:pPr marL="54610">
              <a:lnSpc>
                <a:spcPct val="100000"/>
              </a:lnSpc>
              <a:spcBef>
                <a:spcPts val="160"/>
              </a:spcBef>
            </a:pPr>
            <a:fld id="{81D60167-4931-47E6-BA6A-407CBD079E47}" type="slidenum">
              <a:rPr sz="1800" dirty="0">
                <a:solidFill>
                  <a:srgbClr val="888888"/>
                </a:solidFill>
                <a:latin typeface="Calibri"/>
                <a:cs typeface="Calibri"/>
              </a:rPr>
              <a:pPr marL="54610">
                <a:lnSpc>
                  <a:spcPct val="100000"/>
                </a:lnSpc>
                <a:spcBef>
                  <a:spcPts val="160"/>
                </a:spcBef>
              </a:pPr>
              <a:t>9</a:t>
            </a:fld>
            <a:endParaRPr sz="1800">
              <a:latin typeface="Calibri"/>
              <a:cs typeface="Calibri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320990" y="3881248"/>
          <a:ext cx="6518904" cy="191411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00075"/>
                <a:gridCol w="593725"/>
                <a:gridCol w="561339"/>
                <a:gridCol w="701039"/>
                <a:gridCol w="734694"/>
                <a:gridCol w="387984"/>
                <a:gridCol w="626745"/>
                <a:gridCol w="767714"/>
                <a:gridCol w="723264"/>
                <a:gridCol w="822325"/>
              </a:tblGrid>
              <a:tr h="56095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650">
                        <a:latin typeface="Times New Roman"/>
                        <a:cs typeface="Times New Roman"/>
                      </a:endParaRPr>
                    </a:p>
                    <a:p>
                      <a:pPr marR="32384" algn="r">
                        <a:lnSpc>
                          <a:spcPct val="100000"/>
                        </a:lnSpc>
                        <a:tabLst>
                          <a:tab pos="325755" algn="l"/>
                        </a:tabLst>
                      </a:pPr>
                      <a:r>
                        <a:rPr sz="1600" spc="5" dirty="0">
                          <a:latin typeface="Times New Roman"/>
                          <a:cs typeface="Times New Roman"/>
                        </a:rPr>
                        <a:t>X	Y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635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650">
                        <a:latin typeface="Times New Roman"/>
                        <a:cs typeface="Times New Roman"/>
                      </a:endParaRPr>
                    </a:p>
                    <a:p>
                      <a:pPr marL="24130" algn="ctr">
                        <a:lnSpc>
                          <a:spcPct val="100000"/>
                        </a:lnSpc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X+Y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650">
                        <a:latin typeface="Times New Roman"/>
                        <a:cs typeface="Times New Roman"/>
                      </a:endParaRPr>
                    </a:p>
                    <a:p>
                      <a:pPr marL="29845" algn="ctr">
                        <a:lnSpc>
                          <a:spcPct val="100000"/>
                        </a:lnSpc>
                      </a:pPr>
                      <a:r>
                        <a:rPr sz="1600" spc="-5" dirty="0">
                          <a:latin typeface="Times New Roman"/>
                          <a:cs typeface="Times New Roman"/>
                        </a:rPr>
                        <a:t>X•Y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600" spc="-5" dirty="0">
                          <a:solidFill>
                            <a:srgbClr val="3333CC"/>
                          </a:solidFill>
                          <a:latin typeface="Times New Roman"/>
                          <a:cs typeface="Times New Roman"/>
                        </a:rPr>
                        <a:t>X+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36830"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600" spc="-10" dirty="0">
                          <a:solidFill>
                            <a:srgbClr val="3333CC"/>
                          </a:solidFill>
                          <a:latin typeface="Times New Roman"/>
                          <a:cs typeface="Times New Roman"/>
                        </a:rPr>
                        <a:t>(X•Y)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444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835"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600" spc="-10" dirty="0">
                          <a:solidFill>
                            <a:srgbClr val="3333CC"/>
                          </a:solidFill>
                          <a:latin typeface="Times New Roman"/>
                          <a:cs typeface="Times New Roman"/>
                        </a:rPr>
                        <a:t>X•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37465"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600" spc="-5" dirty="0">
                          <a:solidFill>
                            <a:srgbClr val="3333CC"/>
                          </a:solidFill>
                          <a:latin typeface="Times New Roman"/>
                          <a:cs typeface="Times New Roman"/>
                        </a:rPr>
                        <a:t>(X+Y)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444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650">
                        <a:latin typeface="Times New Roman"/>
                        <a:cs typeface="Times New Roman"/>
                      </a:endParaRPr>
                    </a:p>
                    <a:p>
                      <a:pPr marL="29209" algn="ctr">
                        <a:lnSpc>
                          <a:spcPct val="100000"/>
                        </a:lnSpc>
                      </a:pPr>
                      <a:r>
                        <a:rPr sz="1600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X’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63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650">
                        <a:latin typeface="Times New Roman"/>
                        <a:cs typeface="Times New Roman"/>
                      </a:endParaRPr>
                    </a:p>
                    <a:p>
                      <a:pPr marL="32384" algn="ctr">
                        <a:lnSpc>
                          <a:spcPct val="100000"/>
                        </a:lnSpc>
                      </a:pPr>
                      <a:r>
                        <a:rPr sz="16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X’•Y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63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0"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6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X+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38735"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600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(X’•Y)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444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650">
                        <a:latin typeface="Times New Roman"/>
                        <a:cs typeface="Times New Roman"/>
                      </a:endParaRPr>
                    </a:p>
                    <a:p>
                      <a:pPr marL="37465" algn="ctr">
                        <a:lnSpc>
                          <a:spcPct val="100000"/>
                        </a:lnSpc>
                      </a:pPr>
                      <a:r>
                        <a:rPr sz="16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X’+Y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3980"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600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X•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42545"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600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(X’+Y)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44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7312">
                <a:tc>
                  <a:txBody>
                    <a:bodyPr/>
                    <a:lstStyle/>
                    <a:p>
                      <a:pPr marR="66675" algn="r">
                        <a:lnSpc>
                          <a:spcPct val="100000"/>
                        </a:lnSpc>
                        <a:spcBef>
                          <a:spcPts val="155"/>
                        </a:spcBef>
                        <a:tabLst>
                          <a:tab pos="328930" algn="l"/>
                        </a:tabLst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0	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968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590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765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39395" algn="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600" dirty="0">
                          <a:solidFill>
                            <a:srgbClr val="3333CC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968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600" dirty="0">
                          <a:solidFill>
                            <a:srgbClr val="3333CC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968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8575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6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968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8575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6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968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02895" algn="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6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968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6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34645" algn="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6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0106">
                <a:tc>
                  <a:txBody>
                    <a:bodyPr/>
                    <a:lstStyle/>
                    <a:p>
                      <a:pPr marR="65405" algn="r">
                        <a:lnSpc>
                          <a:spcPct val="100000"/>
                        </a:lnSpc>
                        <a:spcBef>
                          <a:spcPts val="175"/>
                        </a:spcBef>
                        <a:tabLst>
                          <a:tab pos="328930" algn="l"/>
                        </a:tabLst>
                      </a:pPr>
                      <a:r>
                        <a:rPr sz="1600" spc="5" dirty="0">
                          <a:latin typeface="Times New Roman"/>
                          <a:cs typeface="Times New Roman"/>
                        </a:rPr>
                        <a:t>0	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222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590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765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39395" algn="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dirty="0">
                          <a:solidFill>
                            <a:srgbClr val="3333CC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600" dirty="0">
                          <a:solidFill>
                            <a:srgbClr val="3333CC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8575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209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01625" algn="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34645" algn="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7312">
                <a:tc>
                  <a:txBody>
                    <a:bodyPr/>
                    <a:lstStyle/>
                    <a:p>
                      <a:pPr marR="66675" algn="r">
                        <a:lnSpc>
                          <a:spcPct val="100000"/>
                        </a:lnSpc>
                        <a:spcBef>
                          <a:spcPts val="175"/>
                        </a:spcBef>
                        <a:tabLst>
                          <a:tab pos="328930" algn="l"/>
                        </a:tabLst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1	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222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590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765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39395" algn="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dirty="0">
                          <a:solidFill>
                            <a:srgbClr val="3333CC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"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600" dirty="0">
                          <a:solidFill>
                            <a:srgbClr val="3333CC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15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8575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8575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02895" algn="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34645" algn="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8429">
                <a:tc>
                  <a:txBody>
                    <a:bodyPr/>
                    <a:lstStyle/>
                    <a:p>
                      <a:pPr marR="66675" algn="r">
                        <a:lnSpc>
                          <a:spcPct val="100000"/>
                        </a:lnSpc>
                        <a:spcBef>
                          <a:spcPts val="175"/>
                        </a:spcBef>
                        <a:tabLst>
                          <a:tab pos="328930" algn="l"/>
                        </a:tabLst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1	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222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590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765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dirty="0">
                          <a:latin typeface="Times New Roman"/>
                          <a:cs typeface="Times New Roman"/>
                        </a:rPr>
                        <a:t>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39395" algn="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dirty="0">
                          <a:solidFill>
                            <a:srgbClr val="3333CC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"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600" dirty="0">
                          <a:solidFill>
                            <a:srgbClr val="3333CC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15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8575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8575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02895" algn="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845"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6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15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34645" algn="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60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222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1108354" y="922784"/>
            <a:ext cx="2677160" cy="1718419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320040" indent="-307975">
              <a:lnSpc>
                <a:spcPct val="100000"/>
              </a:lnSpc>
              <a:spcBef>
                <a:spcPts val="600"/>
              </a:spcBef>
              <a:buChar char="•"/>
              <a:tabLst>
                <a:tab pos="320040" algn="l"/>
                <a:tab pos="320675" algn="l"/>
              </a:tabLst>
            </a:pPr>
            <a:r>
              <a:rPr sz="1800" spc="-15">
                <a:latin typeface="Times New Roman" pitchFamily="18" charset="0"/>
                <a:cs typeface="Times New Roman" pitchFamily="18" charset="0"/>
              </a:rPr>
              <a:t>A</a:t>
            </a:r>
            <a:r>
              <a:rPr sz="1800" spc="-10">
                <a:latin typeface="Times New Roman" pitchFamily="18" charset="0"/>
                <a:cs typeface="Times New Roman" pitchFamily="18" charset="0"/>
              </a:rPr>
              <a:t>bs</a:t>
            </a:r>
            <a:r>
              <a:rPr sz="1800" spc="5">
                <a:latin typeface="Times New Roman" pitchFamily="18" charset="0"/>
                <a:cs typeface="Times New Roman" pitchFamily="18" charset="0"/>
              </a:rPr>
              <a:t>o</a:t>
            </a:r>
            <a:r>
              <a:rPr sz="1800">
                <a:latin typeface="Times New Roman" pitchFamily="18" charset="0"/>
                <a:cs typeface="Times New Roman" pitchFamily="18" charset="0"/>
              </a:rPr>
              <a:t>r</a:t>
            </a:r>
            <a:r>
              <a:rPr sz="1800" spc="-15">
                <a:latin typeface="Times New Roman" pitchFamily="18" charset="0"/>
                <a:cs typeface="Times New Roman" pitchFamily="18" charset="0"/>
              </a:rPr>
              <a:t>p</a:t>
            </a:r>
            <a:r>
              <a:rPr sz="1800">
                <a:latin typeface="Times New Roman" pitchFamily="18" charset="0"/>
                <a:cs typeface="Times New Roman" pitchFamily="18" charset="0"/>
              </a:rPr>
              <a:t>t</a:t>
            </a:r>
            <a:r>
              <a:rPr sz="1800" spc="-10">
                <a:latin typeface="Times New Roman" pitchFamily="18" charset="0"/>
                <a:cs typeface="Times New Roman" pitchFamily="18" charset="0"/>
              </a:rPr>
              <a:t>i</a:t>
            </a:r>
            <a:r>
              <a:rPr sz="1800" spc="5">
                <a:latin typeface="Times New Roman" pitchFamily="18" charset="0"/>
                <a:cs typeface="Times New Roman" pitchFamily="18" charset="0"/>
              </a:rPr>
              <a:t>o</a:t>
            </a:r>
            <a:r>
              <a:rPr sz="1800">
                <a:latin typeface="Times New Roman" pitchFamily="18" charset="0"/>
                <a:cs typeface="Times New Roman" pitchFamily="18" charset="0"/>
              </a:rPr>
              <a:t>n</a:t>
            </a:r>
            <a:r>
              <a:rPr sz="1800" spc="-50">
                <a:latin typeface="Times New Roman" pitchFamily="18" charset="0"/>
                <a:cs typeface="Times New Roman" pitchFamily="18" charset="0"/>
              </a:rPr>
              <a:t> </a:t>
            </a:r>
            <a:endParaRPr sz="1800">
              <a:latin typeface="Times New Roman" pitchFamily="18" charset="0"/>
              <a:cs typeface="Times New Roman" pitchFamily="18" charset="0"/>
            </a:endParaRPr>
          </a:p>
          <a:p>
            <a:pPr marL="421005">
              <a:lnSpc>
                <a:spcPct val="100000"/>
              </a:lnSpc>
              <a:spcBef>
                <a:spcPts val="505"/>
              </a:spcBef>
              <a:tabLst>
                <a:tab pos="676910" algn="l"/>
              </a:tabLst>
            </a:pPr>
            <a:r>
              <a:rPr sz="1800" dirty="0">
                <a:latin typeface="Times New Roman" pitchFamily="18" charset="0"/>
                <a:cs typeface="Times New Roman" pitchFamily="18" charset="0"/>
              </a:rPr>
              <a:t>›	</a:t>
            </a:r>
            <a:r>
              <a:rPr sz="1800" spc="5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sz="1800" dirty="0">
                <a:latin typeface="Times New Roman" pitchFamily="18" charset="0"/>
                <a:cs typeface="Times New Roman" pitchFamily="18" charset="0"/>
              </a:rPr>
              <a:t>4a:</a:t>
            </a:r>
            <a:r>
              <a:rPr sz="1800" spc="-16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800" spc="-5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sz="1800" spc="-10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sz="1800" spc="5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sz="1800" spc="-5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sz="1800" spc="-10" dirty="0">
                <a:latin typeface="Times New Roman" pitchFamily="18" charset="0"/>
                <a:cs typeface="Times New Roman" pitchFamily="18" charset="0"/>
              </a:rPr>
              <a:t>•</a:t>
            </a:r>
            <a:r>
              <a:rPr sz="1800" spc="5" dirty="0">
                <a:latin typeface="Times New Roman" pitchFamily="18" charset="0"/>
                <a:cs typeface="Times New Roman" pitchFamily="18" charset="0"/>
              </a:rPr>
              <a:t>Y)</a:t>
            </a:r>
            <a:r>
              <a:rPr sz="1800" spc="-10" dirty="0">
                <a:latin typeface="Times New Roman" pitchFamily="18" charset="0"/>
                <a:cs typeface="Times New Roman" pitchFamily="18" charset="0"/>
              </a:rPr>
              <a:t>=</a:t>
            </a:r>
            <a:r>
              <a:rPr sz="1800" dirty="0">
                <a:latin typeface="Times New Roman" pitchFamily="18" charset="0"/>
                <a:cs typeface="Times New Roman" pitchFamily="18" charset="0"/>
              </a:rPr>
              <a:t>X</a:t>
            </a:r>
            <a:endParaRPr sz="1800">
              <a:latin typeface="Times New Roman" pitchFamily="18" charset="0"/>
              <a:cs typeface="Times New Roman" pitchFamily="18" charset="0"/>
            </a:endParaRPr>
          </a:p>
          <a:p>
            <a:pPr marL="421005">
              <a:lnSpc>
                <a:spcPct val="100000"/>
              </a:lnSpc>
              <a:spcBef>
                <a:spcPts val="505"/>
              </a:spcBef>
              <a:tabLst>
                <a:tab pos="676910" algn="l"/>
              </a:tabLst>
            </a:pPr>
            <a:r>
              <a:rPr sz="1800" dirty="0">
                <a:latin typeface="Times New Roman" pitchFamily="18" charset="0"/>
                <a:cs typeface="Times New Roman" pitchFamily="18" charset="0"/>
              </a:rPr>
              <a:t>›	</a:t>
            </a:r>
            <a:r>
              <a:rPr sz="1800" spc="5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sz="18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sz="1800" spc="-10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sz="1800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sz="1800" spc="-16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800" spc="-5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sz="1800" spc="-10" dirty="0">
                <a:latin typeface="Times New Roman" pitchFamily="18" charset="0"/>
                <a:cs typeface="Times New Roman" pitchFamily="18" charset="0"/>
              </a:rPr>
              <a:t>•</a:t>
            </a:r>
            <a:r>
              <a:rPr sz="1800" spc="5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sz="1800" spc="-5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sz="1800" spc="-10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sz="1800" spc="5" dirty="0">
                <a:latin typeface="Times New Roman" pitchFamily="18" charset="0"/>
                <a:cs typeface="Times New Roman" pitchFamily="18" charset="0"/>
              </a:rPr>
              <a:t>Y)</a:t>
            </a:r>
            <a:r>
              <a:rPr sz="1800" spc="-10" dirty="0">
                <a:latin typeface="Times New Roman" pitchFamily="18" charset="0"/>
                <a:cs typeface="Times New Roman" pitchFamily="18" charset="0"/>
              </a:rPr>
              <a:t>=</a:t>
            </a:r>
            <a:r>
              <a:rPr sz="1800" dirty="0">
                <a:latin typeface="Times New Roman" pitchFamily="18" charset="0"/>
                <a:cs typeface="Times New Roman" pitchFamily="18" charset="0"/>
              </a:rPr>
              <a:t>X</a:t>
            </a:r>
            <a:endParaRPr sz="1800">
              <a:latin typeface="Times New Roman" pitchFamily="18" charset="0"/>
              <a:cs typeface="Times New Roman" pitchFamily="18" charset="0"/>
            </a:endParaRPr>
          </a:p>
          <a:p>
            <a:pPr marL="421005">
              <a:lnSpc>
                <a:spcPct val="100000"/>
              </a:lnSpc>
              <a:spcBef>
                <a:spcPts val="505"/>
              </a:spcBef>
              <a:tabLst>
                <a:tab pos="676910" algn="l"/>
              </a:tabLst>
            </a:pPr>
            <a:r>
              <a:rPr sz="1800" dirty="0">
                <a:latin typeface="Times New Roman" pitchFamily="18" charset="0"/>
                <a:cs typeface="Times New Roman" pitchFamily="18" charset="0"/>
              </a:rPr>
              <a:t>›	</a:t>
            </a:r>
            <a:r>
              <a:rPr sz="1800" spc="5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sz="1800" dirty="0">
                <a:latin typeface="Times New Roman" pitchFamily="18" charset="0"/>
                <a:cs typeface="Times New Roman" pitchFamily="18" charset="0"/>
              </a:rPr>
              <a:t>5a:</a:t>
            </a:r>
            <a:r>
              <a:rPr sz="1800" spc="-14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800" spc="-5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sz="1800" spc="-10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sz="1800" spc="5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sz="1800" spc="-25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sz="1800" dirty="0">
                <a:latin typeface="Times New Roman" pitchFamily="18" charset="0"/>
                <a:cs typeface="Times New Roman" pitchFamily="18" charset="0"/>
              </a:rPr>
              <a:t>’</a:t>
            </a:r>
            <a:r>
              <a:rPr sz="1800" spc="-10" dirty="0">
                <a:latin typeface="Times New Roman" pitchFamily="18" charset="0"/>
                <a:cs typeface="Times New Roman" pitchFamily="18" charset="0"/>
              </a:rPr>
              <a:t>•</a:t>
            </a:r>
            <a:r>
              <a:rPr sz="1800" spc="5" dirty="0">
                <a:latin typeface="Times New Roman" pitchFamily="18" charset="0"/>
                <a:cs typeface="Times New Roman" pitchFamily="18" charset="0"/>
              </a:rPr>
              <a:t>Y)</a:t>
            </a:r>
            <a:r>
              <a:rPr sz="1800" spc="-10" dirty="0">
                <a:latin typeface="Times New Roman" pitchFamily="18" charset="0"/>
                <a:cs typeface="Times New Roman" pitchFamily="18" charset="0"/>
              </a:rPr>
              <a:t>=</a:t>
            </a:r>
            <a:r>
              <a:rPr sz="1800" spc="-5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sz="1800" spc="-10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sz="1800" dirty="0">
                <a:latin typeface="Times New Roman" pitchFamily="18" charset="0"/>
                <a:cs typeface="Times New Roman" pitchFamily="18" charset="0"/>
              </a:rPr>
              <a:t>Y</a:t>
            </a:r>
            <a:endParaRPr sz="1800">
              <a:latin typeface="Times New Roman" pitchFamily="18" charset="0"/>
              <a:cs typeface="Times New Roman" pitchFamily="18" charset="0"/>
            </a:endParaRPr>
          </a:p>
          <a:p>
            <a:pPr marL="421005">
              <a:lnSpc>
                <a:spcPct val="100000"/>
              </a:lnSpc>
              <a:spcBef>
                <a:spcPts val="505"/>
              </a:spcBef>
              <a:tabLst>
                <a:tab pos="676910" algn="l"/>
              </a:tabLst>
            </a:pPr>
            <a:r>
              <a:rPr sz="1800" dirty="0">
                <a:latin typeface="Times New Roman" pitchFamily="18" charset="0"/>
                <a:cs typeface="Times New Roman" pitchFamily="18" charset="0"/>
              </a:rPr>
              <a:t>›	</a:t>
            </a:r>
            <a:r>
              <a:rPr sz="1800" spc="5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sz="180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sz="1800" spc="-10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sz="1800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sz="1800" spc="-1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1800" spc="-5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sz="1800" spc="-10" dirty="0">
                <a:latin typeface="Times New Roman" pitchFamily="18" charset="0"/>
                <a:cs typeface="Times New Roman" pitchFamily="18" charset="0"/>
              </a:rPr>
              <a:t>•</a:t>
            </a:r>
            <a:r>
              <a:rPr sz="1800" spc="5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sz="1800" spc="-25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sz="1800" dirty="0">
                <a:latin typeface="Times New Roman" pitchFamily="18" charset="0"/>
                <a:cs typeface="Times New Roman" pitchFamily="18" charset="0"/>
              </a:rPr>
              <a:t>’</a:t>
            </a:r>
            <a:r>
              <a:rPr sz="1800" spc="-10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sz="1800" spc="5" dirty="0">
                <a:latin typeface="Times New Roman" pitchFamily="18" charset="0"/>
                <a:cs typeface="Times New Roman" pitchFamily="18" charset="0"/>
              </a:rPr>
              <a:t>Y)</a:t>
            </a:r>
            <a:r>
              <a:rPr sz="1800" spc="-10" dirty="0">
                <a:latin typeface="Times New Roman" pitchFamily="18" charset="0"/>
                <a:cs typeface="Times New Roman" pitchFamily="18" charset="0"/>
              </a:rPr>
              <a:t>=</a:t>
            </a:r>
            <a:r>
              <a:rPr sz="1800" spc="-5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sz="1800" spc="-10" dirty="0">
                <a:latin typeface="Times New Roman" pitchFamily="18" charset="0"/>
                <a:cs typeface="Times New Roman" pitchFamily="18" charset="0"/>
              </a:rPr>
              <a:t>•</a:t>
            </a:r>
            <a:r>
              <a:rPr sz="1800" dirty="0">
                <a:latin typeface="Times New Roman" pitchFamily="18" charset="0"/>
                <a:cs typeface="Times New Roman" pitchFamily="18" charset="0"/>
              </a:rPr>
              <a:t>Y</a:t>
            </a:r>
            <a:endParaRPr sz="1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148078" y="3533980"/>
            <a:ext cx="93027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99745" algn="l"/>
              </a:tabLst>
            </a:pPr>
            <a:r>
              <a:rPr sz="1800" spc="5" dirty="0">
                <a:latin typeface="Calibri"/>
                <a:cs typeface="Calibri"/>
              </a:rPr>
              <a:t>O</a:t>
            </a:r>
            <a:r>
              <a:rPr sz="1800" dirty="0">
                <a:latin typeface="Calibri"/>
                <a:cs typeface="Calibri"/>
              </a:rPr>
              <a:t>R	</a:t>
            </a:r>
            <a:r>
              <a:rPr sz="1800" spc="-15" dirty="0">
                <a:latin typeface="Calibri"/>
                <a:cs typeface="Calibri"/>
              </a:rPr>
              <a:t>AND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876800" y="6400802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200" b="1" dirty="0" smtClean="0"/>
              <a:t>Department of Computer Science &amp; Engineering</a:t>
            </a:r>
            <a:endParaRPr lang="en-US" sz="1200" b="1" dirty="0"/>
          </a:p>
        </p:txBody>
      </p:sp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" y="6400802"/>
            <a:ext cx="4648201" cy="357187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pic>
        <p:nvPicPr>
          <p:cNvPr id="10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9001" y="98886"/>
            <a:ext cx="1371599" cy="79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900</TotalTime>
  <Words>923</Words>
  <Application>Microsoft Office PowerPoint</Application>
  <PresentationFormat>On-screen Show (4:3)</PresentationFormat>
  <Paragraphs>726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   DIGITAL ELECTRONICS &amp;LOGIC DESIGN     </vt:lpstr>
      <vt:lpstr>BOOLEAN ALGEBRA THEOREMS</vt:lpstr>
      <vt:lpstr>BOOLEAN ALGEBRA THEOREMS</vt:lpstr>
      <vt:lpstr>BOOLEAN ALGEBRA THEOREMS</vt:lpstr>
      <vt:lpstr>BOOLEAN ALGEBRA THEOREMS</vt:lpstr>
      <vt:lpstr>BOOLEAN ALGEBRA THEOREMS</vt:lpstr>
      <vt:lpstr>BOOLEAN ALGEBRA THEOREMS</vt:lpstr>
      <vt:lpstr>BOOLEAN ALGEBRA THEOREMS</vt:lpstr>
      <vt:lpstr>BOOLEAN ALGEBRA THEOREMS</vt:lpstr>
      <vt:lpstr>BOOLEAN ALGEBRA THEOREMS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Administrator</dc:creator>
  <cp:lastModifiedBy>Administrator</cp:lastModifiedBy>
  <cp:revision>134</cp:revision>
  <dcterms:created xsi:type="dcterms:W3CDTF">2023-06-12T06:06:59Z</dcterms:created>
  <dcterms:modified xsi:type="dcterms:W3CDTF">2023-06-21T08:52:25Z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2018-07-25T00:00:00Z</vt:filetime>
  </property>
  <property fmtid="{D5CDD505-2E9C-101B-9397-08002B2CF9AE}" pid="3" name="Creator">
    <vt:lpwstr>Microsoft® Office PowerPoint® 2007</vt:lpwstr>
  </property>
  <property fmtid="{D5CDD505-2E9C-101B-9397-08002B2CF9AE}" pid="4" name="LastSaved">
    <vt:filetime>2023-06-12T00:00:00Z</vt:filetime>
  </property>
</Properties>
</file>