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309" r:id="rId3"/>
    <p:sldId id="310" r:id="rId4"/>
    <p:sldId id="311" r:id="rId5"/>
    <p:sldId id="312" r:id="rId6"/>
    <p:sldId id="313" r:id="rId7"/>
    <p:sldId id="314" r:id="rId8"/>
    <p:sldId id="316" r:id="rId9"/>
    <p:sldId id="317" r:id="rId10"/>
    <p:sldId id="320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8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228600"/>
            <a:ext cx="51898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</a:rPr>
              <a:t>BOOLEAN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dirty="0"/>
              <a:pPr marL="153670">
                <a:lnSpc>
                  <a:spcPts val="1810"/>
                </a:lnSpc>
              </a:pPr>
              <a:t>10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75677" y="4627247"/>
          <a:ext cx="5676262" cy="1692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593090"/>
                <a:gridCol w="561974"/>
                <a:gridCol w="410210"/>
                <a:gridCol w="400050"/>
                <a:gridCol w="831850"/>
                <a:gridCol w="713739"/>
                <a:gridCol w="755014"/>
                <a:gridCol w="810260"/>
              </a:tblGrid>
              <a:tr h="33845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25755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X	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X’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(X+Y)’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X’•Y’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(X•Y)’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X’+Y’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32105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639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3210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299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3210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416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3210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5744" y="913727"/>
            <a:ext cx="3902710" cy="6292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315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45" dirty="0">
                <a:latin typeface="Times New Roman" pitchFamily="18" charset="0"/>
                <a:cs typeface="Times New Roman" pitchFamily="18" charset="0"/>
              </a:rPr>
              <a:t>DeMorgan’s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theorem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(very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important!)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215"/>
              </a:spcBef>
              <a:tabLst>
                <a:tab pos="67691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›</a:t>
            </a:r>
            <a:r>
              <a:rPr sz="18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T8a: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(X+Y)’=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X’•Y’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7334" y="1542034"/>
            <a:ext cx="473646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sz="1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(or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connect)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bar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sz="1800" spc="9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spc="-5" dirty="0" smtClean="0">
                <a:latin typeface="Times New Roman" pitchFamily="18" charset="0"/>
                <a:cs typeface="Times New Roman" pitchFamily="18" charset="0"/>
              </a:rPr>
              <a:t> sign 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0383" y="2418079"/>
            <a:ext cx="465721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break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(or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connect)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bar </a:t>
            </a:r>
            <a:r>
              <a:rPr sz="1800" dirty="0">
                <a:latin typeface="Calibri"/>
                <a:cs typeface="Calibri"/>
              </a:rPr>
              <a:t>&amp;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change</a:t>
            </a:r>
            <a:r>
              <a:rPr sz="1800" spc="75">
                <a:latin typeface="Calibri"/>
                <a:cs typeface="Calibri"/>
              </a:rPr>
              <a:t> </a:t>
            </a:r>
            <a:r>
              <a:rPr sz="1800" spc="-5" smtClean="0">
                <a:latin typeface="Calibri"/>
                <a:cs typeface="Calibri"/>
              </a:rPr>
              <a:t>the</a:t>
            </a:r>
            <a:r>
              <a:rPr lang="en-US" sz="1800" spc="-5" dirty="0" smtClean="0">
                <a:latin typeface="Calibri"/>
                <a:cs typeface="Calibri"/>
              </a:rPr>
              <a:t> sign 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4177" y="1542035"/>
            <a:ext cx="1894205" cy="118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0" marR="365125" indent="-204470">
              <a:lnSpc>
                <a:spcPct val="100000"/>
              </a:lnSpc>
              <a:spcBef>
                <a:spcPts val="100"/>
              </a:spcBef>
              <a:buChar char="•"/>
              <a:tabLst>
                <a:tab pos="629285" algn="l"/>
              </a:tabLst>
            </a:pPr>
            <a:r>
              <a:rPr sz="1800" spc="-5" dirty="0">
                <a:latin typeface="Calibri"/>
                <a:cs typeface="Calibri"/>
              </a:rPr>
              <a:t>X+Y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00" dirty="0">
                <a:latin typeface="Calibri"/>
                <a:cs typeface="Calibri"/>
              </a:rPr>
              <a:t> </a:t>
            </a:r>
            <a:r>
              <a:rPr sz="1800" spc="-5">
                <a:latin typeface="Calibri"/>
                <a:cs typeface="Calibri"/>
              </a:rPr>
              <a:t>X•Y </a:t>
            </a:r>
            <a:r>
              <a:rPr sz="1800" spc="-395">
                <a:latin typeface="Calibri"/>
                <a:cs typeface="Calibri"/>
              </a:rPr>
              <a:t> </a:t>
            </a:r>
            <a:endParaRPr lang="en-US" spc="-10" dirty="0" smtClean="0">
              <a:latin typeface="Calibri"/>
              <a:cs typeface="Calibri"/>
            </a:endParaRPr>
          </a:p>
          <a:p>
            <a:pPr marL="628650" marR="365125" indent="-204470">
              <a:lnSpc>
                <a:spcPct val="100000"/>
              </a:lnSpc>
              <a:spcBef>
                <a:spcPts val="100"/>
              </a:spcBef>
              <a:buChar char="•"/>
              <a:tabLst>
                <a:tab pos="629285" algn="l"/>
              </a:tabLst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268605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8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r>
              <a:rPr sz="18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’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=</a:t>
            </a:r>
            <a:r>
              <a:rPr sz="1800" u="heavy" spc="-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’+</a:t>
            </a:r>
            <a:r>
              <a:rPr sz="1800" spc="25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’</a:t>
            </a:r>
            <a:endParaRPr sz="1800">
              <a:latin typeface="Calibri"/>
              <a:cs typeface="Calibri"/>
            </a:endParaRPr>
          </a:p>
          <a:p>
            <a:pPr marL="628650" indent="-205104">
              <a:lnSpc>
                <a:spcPct val="100000"/>
              </a:lnSpc>
              <a:spcBef>
                <a:spcPts val="195"/>
              </a:spcBef>
              <a:buChar char="•"/>
              <a:tabLst>
                <a:tab pos="629285" algn="l"/>
              </a:tabLst>
            </a:pP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>
                <a:latin typeface="Calibri"/>
                <a:cs typeface="Calibri"/>
              </a:rPr>
              <a:t>=</a:t>
            </a:r>
            <a:r>
              <a:rPr sz="1800" spc="-55">
                <a:latin typeface="Calibri"/>
                <a:cs typeface="Calibri"/>
              </a:rPr>
              <a:t> </a:t>
            </a:r>
            <a:r>
              <a:rPr sz="1800" spc="-5" smtClean="0">
                <a:latin typeface="Calibri"/>
                <a:cs typeface="Calibri"/>
              </a:rPr>
              <a:t>X</a:t>
            </a:r>
            <a:r>
              <a:rPr sz="1800" spc="-10" smtClean="0">
                <a:latin typeface="Calibri"/>
                <a:cs typeface="Calibri"/>
              </a:rPr>
              <a:t>+</a:t>
            </a:r>
            <a:r>
              <a:rPr sz="1800" smtClean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88363" y="1613916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619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40051" y="1613916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50364" y="1613916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652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5097" y="2963886"/>
            <a:ext cx="5753303" cy="152285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15"/>
              </a:spcBef>
              <a:tabLst>
                <a:tab pos="306705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Generalized</a:t>
            </a:r>
            <a:r>
              <a:rPr sz="18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DeMorgan’s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theorem: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62280">
              <a:lnSpc>
                <a:spcPct val="100000"/>
              </a:lnSpc>
              <a:spcBef>
                <a:spcPts val="220"/>
              </a:spcBef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8a: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…+X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)’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8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’•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’•…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’•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62280">
              <a:lnSpc>
                <a:spcPct val="100000"/>
              </a:lnSpc>
              <a:spcBef>
                <a:spcPts val="190"/>
              </a:spcBef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)’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8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7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Calibri"/>
              <a:cs typeface="Calibri"/>
            </a:endParaRPr>
          </a:p>
          <a:p>
            <a:pPr marL="462280">
              <a:lnSpc>
                <a:spcPct val="100000"/>
              </a:lnSpc>
              <a:tabLst>
                <a:tab pos="953135" algn="l"/>
              </a:tabLst>
            </a:pPr>
            <a:r>
              <a:rPr sz="1800" dirty="0">
                <a:latin typeface="Calibri"/>
                <a:cs typeface="Calibri"/>
              </a:rPr>
              <a:t>OR	</a:t>
            </a:r>
            <a:r>
              <a:rPr sz="1800" spc="-35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5638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ALGEBRA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THEOREMS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36865" y="6474816"/>
            <a:ext cx="413384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66675">
                <a:lnSpc>
                  <a:spcPct val="100000"/>
                </a:lnSpc>
                <a:spcBef>
                  <a:spcPts val="220"/>
                </a:spcBef>
              </a:pPr>
              <a:t>2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808" y="1056818"/>
            <a:ext cx="1714500" cy="13919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5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0" dirty="0">
                <a:latin typeface="Calibri"/>
                <a:cs typeface="Calibri"/>
              </a:rPr>
              <a:t>Idempotency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1a: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320040" indent="-307975">
              <a:lnSpc>
                <a:spcPct val="100000"/>
              </a:lnSpc>
              <a:spcBef>
                <a:spcPts val="600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0" dirty="0">
                <a:latin typeface="Calibri"/>
                <a:cs typeface="Calibri"/>
              </a:rPr>
              <a:t>Null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elements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850" y="2424312"/>
            <a:ext cx="1290955" cy="7023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68605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2a: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68605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dirty="0">
                <a:latin typeface="Calibri"/>
                <a:cs typeface="Calibri"/>
              </a:rPr>
              <a:t>0</a:t>
            </a:r>
            <a:r>
              <a:rPr sz="1800" spc="-15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" y="3124200"/>
            <a:ext cx="1702308" cy="692277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5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0" dirty="0">
                <a:latin typeface="Calibri"/>
                <a:cs typeface="Calibri"/>
              </a:rPr>
              <a:t>Involution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3: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429001" y="2895601"/>
          <a:ext cx="4920422" cy="166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8921"/>
                <a:gridCol w="620243"/>
                <a:gridCol w="586387"/>
                <a:gridCol w="599164"/>
                <a:gridCol w="543590"/>
                <a:gridCol w="575529"/>
                <a:gridCol w="521873"/>
                <a:gridCol w="403062"/>
                <a:gridCol w="511653"/>
              </a:tblGrid>
              <a:tr h="332204">
                <a:tc>
                  <a:txBody>
                    <a:bodyPr/>
                    <a:lstStyle/>
                    <a:p>
                      <a:pPr marR="17145" algn="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30162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X	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X+Y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X•Y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X+X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X•X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X•0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25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X’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X’’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074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727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205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074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217290" y="2669540"/>
            <a:ext cx="921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0380" algn="l"/>
              </a:tabLst>
            </a:pP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	</a:t>
            </a:r>
            <a:r>
              <a:rPr sz="1800" spc="-35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62484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152859"/>
            <a:ext cx="58674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0" dirty="0">
                <a:latin typeface="Calibri"/>
                <a:cs typeface="Calibri"/>
              </a:rPr>
              <a:t>BOOLEAN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6865" y="6474816"/>
            <a:ext cx="413384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66675">
                <a:lnSpc>
                  <a:spcPct val="100000"/>
                </a:lnSpc>
                <a:spcBef>
                  <a:spcPts val="220"/>
                </a:spcBef>
              </a:pPr>
              <a:t>3</a:t>
            </a:fld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20990" y="3881248"/>
          <a:ext cx="6518904" cy="19141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593725"/>
                <a:gridCol w="561339"/>
                <a:gridCol w="701039"/>
                <a:gridCol w="734694"/>
                <a:gridCol w="387984"/>
                <a:gridCol w="626745"/>
                <a:gridCol w="767714"/>
                <a:gridCol w="723264"/>
                <a:gridCol w="822325"/>
              </a:tblGrid>
              <a:tr h="560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  <a:tabLst>
                          <a:tab pos="325755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X	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X+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(X•Y)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X•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(X+Y)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X+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87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(X’•Y)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X•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5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(X’+Y)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32893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106"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28930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2893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429"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2893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08354" y="922784"/>
            <a:ext cx="2677160" cy="171767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0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bs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10" dirty="0">
                <a:latin typeface="Calibri"/>
                <a:cs typeface="Calibri"/>
              </a:rPr>
              <a:t> </a:t>
            </a:r>
            <a:r>
              <a:rPr sz="1800" i="1" spc="-30" dirty="0">
                <a:latin typeface="Calibri"/>
                <a:cs typeface="Calibri"/>
              </a:rPr>
              <a:t>c</a:t>
            </a:r>
            <a:r>
              <a:rPr sz="1800" i="1" spc="-15" dirty="0">
                <a:latin typeface="Calibri"/>
                <a:cs typeface="Calibri"/>
              </a:rPr>
              <a:t>ov</a:t>
            </a:r>
            <a:r>
              <a:rPr sz="1800" i="1" dirty="0">
                <a:latin typeface="Calibri"/>
                <a:cs typeface="Calibri"/>
              </a:rPr>
              <a:t>e</a:t>
            </a:r>
            <a:r>
              <a:rPr sz="1800" i="1" spc="5" dirty="0">
                <a:latin typeface="Calibri"/>
                <a:cs typeface="Calibri"/>
              </a:rPr>
              <a:t>r</a:t>
            </a:r>
            <a:r>
              <a:rPr sz="1800" i="1" spc="-5" dirty="0">
                <a:latin typeface="Calibri"/>
                <a:cs typeface="Calibri"/>
              </a:rPr>
              <a:t>i</a:t>
            </a:r>
            <a:r>
              <a:rPr sz="1800" i="1" spc="5" dirty="0">
                <a:latin typeface="Calibri"/>
                <a:cs typeface="Calibri"/>
              </a:rPr>
              <a:t>n</a:t>
            </a:r>
            <a:r>
              <a:rPr sz="1800" i="1" spc="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4a: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5a: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dirty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5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dirty="0"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8078" y="3533980"/>
            <a:ext cx="9302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9745" algn="l"/>
              </a:tabLst>
            </a:pP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	</a:t>
            </a:r>
            <a:r>
              <a:rPr sz="1800" spc="-15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64770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838200"/>
            <a:ext cx="60274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2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ALGEBRA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THEOREMS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36865" y="6474816"/>
            <a:ext cx="413384" cy="30521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20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66675">
                <a:lnSpc>
                  <a:spcPct val="100000"/>
                </a:lnSpc>
                <a:spcBef>
                  <a:spcPts val="220"/>
                </a:spcBef>
              </a:pPr>
              <a:t>4</a:t>
            </a:fld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0791" y="3536317"/>
          <a:ext cx="5179056" cy="1914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710"/>
                <a:gridCol w="593090"/>
                <a:gridCol w="561339"/>
                <a:gridCol w="410210"/>
                <a:gridCol w="669925"/>
                <a:gridCol w="799464"/>
                <a:gridCol w="701039"/>
                <a:gridCol w="843279"/>
              </a:tblGrid>
              <a:tr h="560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16205">
                        <a:lnSpc>
                          <a:spcPct val="100000"/>
                        </a:lnSpc>
                        <a:tabLst>
                          <a:tab pos="441959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	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X•Y’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(X•Y)+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(X•Y’)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X+Y’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(X+Y)•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90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(X+Y’)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1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45720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448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417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106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457200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44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353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45720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44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41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45720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244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4417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058671" y="1803867"/>
            <a:ext cx="2860675" cy="170624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414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5" dirty="0">
                <a:latin typeface="Calibri"/>
                <a:cs typeface="Calibri"/>
              </a:rPr>
              <a:t>Ab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(a</a:t>
            </a:r>
            <a:r>
              <a:rPr sz="1800" spc="-30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90" dirty="0">
                <a:latin typeface="Calibri"/>
                <a:cs typeface="Calibri"/>
              </a:rPr>
              <a:t> </a:t>
            </a:r>
            <a:r>
              <a:rPr sz="1800" i="1" spc="-35" dirty="0">
                <a:latin typeface="Calibri"/>
                <a:cs typeface="Calibri"/>
              </a:rPr>
              <a:t>c</a:t>
            </a:r>
            <a:r>
              <a:rPr sz="1800" i="1" spc="-15" dirty="0">
                <a:latin typeface="Calibri"/>
                <a:cs typeface="Calibri"/>
              </a:rPr>
              <a:t>o</a:t>
            </a:r>
            <a:r>
              <a:rPr sz="1800" i="1" spc="-10" dirty="0">
                <a:latin typeface="Calibri"/>
                <a:cs typeface="Calibri"/>
              </a:rPr>
              <a:t>m</a:t>
            </a:r>
            <a:r>
              <a:rPr sz="1800" i="1" spc="5" dirty="0">
                <a:latin typeface="Calibri"/>
                <a:cs typeface="Calibri"/>
              </a:rPr>
              <a:t>b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spc="5" dirty="0">
                <a:latin typeface="Calibri"/>
                <a:cs typeface="Calibri"/>
              </a:rPr>
              <a:t>n</a:t>
            </a:r>
            <a:r>
              <a:rPr sz="1800" i="1" spc="-10" dirty="0">
                <a:latin typeface="Calibri"/>
                <a:cs typeface="Calibri"/>
              </a:rPr>
              <a:t>i</a:t>
            </a:r>
            <a:r>
              <a:rPr sz="1800" i="1" spc="5" dirty="0">
                <a:latin typeface="Calibri"/>
                <a:cs typeface="Calibri"/>
              </a:rPr>
              <a:t>n</a:t>
            </a:r>
            <a:r>
              <a:rPr sz="1800" i="1" spc="2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310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6a: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3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290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Y)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3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  <a:spcBef>
                <a:spcPts val="1480"/>
              </a:spcBef>
              <a:tabLst>
                <a:tab pos="866140" algn="l"/>
              </a:tabLst>
            </a:pPr>
            <a:r>
              <a:rPr sz="1800" dirty="0">
                <a:latin typeface="Calibri"/>
                <a:cs typeface="Calibri"/>
              </a:rPr>
              <a:t>OR	</a:t>
            </a:r>
            <a:r>
              <a:rPr sz="1800" spc="-10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6400802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518922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0" dirty="0">
                <a:latin typeface="Calibri"/>
                <a:cs typeface="Calibri"/>
              </a:rPr>
              <a:t>BOOLEAN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0101" y="6410197"/>
            <a:ext cx="429895" cy="296876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160020">
                <a:lnSpc>
                  <a:spcPct val="100000"/>
                </a:lnSpc>
                <a:spcBef>
                  <a:spcPts val="155"/>
                </a:spcBef>
              </a:pPr>
              <a:t>5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4258" y="1458901"/>
            <a:ext cx="4725542" cy="975267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5"/>
              </a:spcBef>
              <a:buChar char="•"/>
              <a:tabLst>
                <a:tab pos="320040" algn="l"/>
                <a:tab pos="320675" algn="l"/>
              </a:tabLst>
            </a:pPr>
            <a:r>
              <a:rPr sz="1600" spc="-15">
                <a:latin typeface="Times New Roman" pitchFamily="18" charset="0"/>
                <a:cs typeface="Times New Roman" pitchFamily="18" charset="0"/>
              </a:rPr>
              <a:t>Ab</a:t>
            </a:r>
            <a:r>
              <a:rPr sz="1600" spc="-1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5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15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15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5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55">
                <a:latin typeface="Times New Roman" pitchFamily="18" charset="0"/>
                <a:cs typeface="Times New Roman" pitchFamily="18" charset="0"/>
              </a:rPr>
              <a:t> 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›	T7a: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(X•Y)+(X•Y’•Z)=(X•Y)+(X•Z)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›	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T7b: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(X+Y)•(X+Y’+Z)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(X+Y)•(X+Z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25957" y="2808097"/>
          <a:ext cx="7985122" cy="31345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8190"/>
                <a:gridCol w="398145"/>
                <a:gridCol w="476885"/>
                <a:gridCol w="671194"/>
                <a:gridCol w="806450"/>
                <a:gridCol w="446405"/>
                <a:gridCol w="727710"/>
                <a:gridCol w="593089"/>
                <a:gridCol w="671829"/>
                <a:gridCol w="1043940"/>
                <a:gridCol w="585470"/>
                <a:gridCol w="805815"/>
              </a:tblGrid>
              <a:tr h="561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ct val="100000"/>
                        </a:lnSpc>
                      </a:pPr>
                      <a:r>
                        <a:rPr sz="1800" spc="3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Y’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XY’Z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905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(XY)+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(XY’Z)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ts val="1905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(XY)+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X+Y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905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X+Y’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3939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+Z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ts val="1905"/>
                        </a:lnSpc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(X+Y)•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R="158115" algn="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(X+Y’+Z)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873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X+Z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905"/>
                        </a:lnSpc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(X+Y)•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(X+Z)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0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690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0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18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1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18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4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1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2198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0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18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691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0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51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1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602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291465" algn="l"/>
                          <a:tab pos="5410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1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559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18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1" y="220168"/>
            <a:ext cx="689775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</a:rPr>
              <a:t>BOOLEAN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6800" y="4800600"/>
          <a:ext cx="5676262" cy="1370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593090"/>
                <a:gridCol w="561974"/>
                <a:gridCol w="410210"/>
                <a:gridCol w="400050"/>
                <a:gridCol w="831850"/>
                <a:gridCol w="713739"/>
                <a:gridCol w="755014"/>
                <a:gridCol w="810260"/>
              </a:tblGrid>
              <a:tr h="24878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26390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X	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X’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(X+Y)’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X’•Y’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(X•Y)’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X’+Y’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319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32105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035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3210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309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33210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0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32105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1000" y="1447800"/>
            <a:ext cx="3943654" cy="55848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315"/>
              </a:spcBef>
              <a:buChar char="•"/>
              <a:tabLst>
                <a:tab pos="320040" algn="l"/>
                <a:tab pos="320675" algn="l"/>
              </a:tabLst>
            </a:pP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Morgan’s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theorem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(very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important!)</a:t>
            </a:r>
            <a:endParaRPr sz="1600" smtClean="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215"/>
              </a:spcBef>
              <a:tabLst>
                <a:tab pos="676910" algn="l"/>
              </a:tabLst>
            </a:pPr>
            <a:r>
              <a:rPr sz="1600" smtClean="0">
                <a:latin typeface="Times New Roman" pitchFamily="18" charset="0"/>
                <a:cs typeface="Times New Roman" pitchFamily="18" charset="0"/>
              </a:rPr>
              <a:t>›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	T8a: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(X+Y)’=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X’•Y’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24200" y="2209800"/>
            <a:ext cx="419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break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(or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connect)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&amp;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change</a:t>
            </a:r>
            <a:r>
              <a:rPr sz="1800" spc="95">
                <a:latin typeface="Calibri"/>
                <a:cs typeface="Calibri"/>
              </a:rPr>
              <a:t> </a:t>
            </a:r>
            <a:r>
              <a:rPr sz="1800" spc="-5" smtClean="0">
                <a:latin typeface="Calibri"/>
                <a:cs typeface="Calibri"/>
              </a:rPr>
              <a:t>the</a:t>
            </a:r>
            <a:r>
              <a:rPr lang="en-US" sz="1800" spc="-5" dirty="0" smtClean="0">
                <a:latin typeface="Calibri"/>
                <a:cs typeface="Calibri"/>
              </a:rPr>
              <a:t> sign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600" y="2971800"/>
            <a:ext cx="4267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break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(or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connect)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bar </a:t>
            </a:r>
            <a:r>
              <a:rPr sz="1800" dirty="0">
                <a:latin typeface="Calibri"/>
                <a:cs typeface="Calibri"/>
              </a:rPr>
              <a:t>&amp;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0">
                <a:latin typeface="Calibri"/>
                <a:cs typeface="Calibri"/>
              </a:rPr>
              <a:t>change</a:t>
            </a:r>
            <a:r>
              <a:rPr sz="1800" spc="75">
                <a:latin typeface="Calibri"/>
                <a:cs typeface="Calibri"/>
              </a:rPr>
              <a:t> </a:t>
            </a:r>
            <a:r>
              <a:rPr sz="1800" spc="-5" smtClean="0">
                <a:latin typeface="Calibri"/>
                <a:cs typeface="Calibri"/>
              </a:rPr>
              <a:t>the</a:t>
            </a:r>
            <a:r>
              <a:rPr lang="en-US" spc="-5" dirty="0" smtClean="0">
                <a:latin typeface="Calibri"/>
                <a:cs typeface="Calibri"/>
              </a:rPr>
              <a:t> sign 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000" y="2133600"/>
            <a:ext cx="2065223" cy="1061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0" marR="365125" indent="-204470">
              <a:lnSpc>
                <a:spcPct val="100000"/>
              </a:lnSpc>
              <a:spcBef>
                <a:spcPts val="100"/>
              </a:spcBef>
              <a:buChar char="•"/>
              <a:tabLst>
                <a:tab pos="62928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X+Y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X•Y </a:t>
            </a:r>
            <a:r>
              <a:rPr sz="1600" spc="-395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628650" marR="365125" indent="-204470">
              <a:lnSpc>
                <a:spcPct val="100000"/>
              </a:lnSpc>
              <a:spcBef>
                <a:spcPts val="100"/>
              </a:spcBef>
              <a:buChar char="•"/>
              <a:tabLst>
                <a:tab pos="629285" algn="l"/>
              </a:tabLst>
            </a:pP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268605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›	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u="heavy" spc="-3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Y)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u="heavy" spc="-10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’+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628650" indent="-205104">
              <a:lnSpc>
                <a:spcPct val="100000"/>
              </a:lnSpc>
              <a:spcBef>
                <a:spcPts val="195"/>
              </a:spcBef>
              <a:buChar char="•"/>
              <a:tabLst>
                <a:tab pos="62928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spc="-5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Y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7800" y="220980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0619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81200" y="2133600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0" y="2133600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6652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66800" y="3352800"/>
            <a:ext cx="4958715" cy="146129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15"/>
              </a:spcBef>
              <a:tabLst>
                <a:tab pos="306705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Generalized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DeMorgan’s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theorem: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462280">
              <a:lnSpc>
                <a:spcPct val="100000"/>
              </a:lnSpc>
              <a:spcBef>
                <a:spcPts val="220"/>
              </a:spcBef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8a: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…+X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)’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’•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’•…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’•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462280">
              <a:lnSpc>
                <a:spcPct val="100000"/>
              </a:lnSpc>
              <a:spcBef>
                <a:spcPts val="190"/>
              </a:spcBef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)’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6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600" spc="-15" baseline="-13888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’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Calibri"/>
              <a:cs typeface="Calibri"/>
            </a:endParaRPr>
          </a:p>
          <a:p>
            <a:pPr marL="462280">
              <a:lnSpc>
                <a:spcPct val="100000"/>
              </a:lnSpc>
              <a:tabLst>
                <a:tab pos="953135" algn="l"/>
              </a:tabLst>
            </a:pPr>
            <a:r>
              <a:rPr sz="1800" dirty="0">
                <a:latin typeface="Calibri"/>
                <a:cs typeface="Calibri"/>
              </a:rPr>
              <a:t>OR	</a:t>
            </a:r>
            <a:r>
              <a:rPr sz="1800" spc="-35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20101" y="6410197"/>
            <a:ext cx="429895" cy="296876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160020">
                <a:lnSpc>
                  <a:spcPct val="100000"/>
                </a:lnSpc>
                <a:spcBef>
                  <a:spcPts val="155"/>
                </a:spcBef>
              </a:pPr>
              <a:t>6</a:t>
            </a:fld>
            <a:endParaRPr sz="1800">
              <a:latin typeface="Calibri"/>
              <a:cs typeface="Calibri"/>
            </a:endParaRP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1" y="152859"/>
            <a:ext cx="54864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0" dirty="0">
                <a:latin typeface="Calibri"/>
                <a:cs typeface="Calibri"/>
              </a:rPr>
              <a:t>BOOLEAN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0100" y="6410197"/>
            <a:ext cx="325120" cy="296876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155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54610">
                <a:lnSpc>
                  <a:spcPct val="100000"/>
                </a:lnSpc>
                <a:spcBef>
                  <a:spcPts val="155"/>
                </a:spcBef>
              </a:pPr>
              <a:t>7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0176" y="937007"/>
            <a:ext cx="4200525" cy="100456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20675" indent="-308610">
              <a:lnSpc>
                <a:spcPct val="100000"/>
              </a:lnSpc>
              <a:spcBef>
                <a:spcPts val="505"/>
              </a:spcBef>
              <a:buChar char="•"/>
              <a:tabLst>
                <a:tab pos="320675" algn="l"/>
                <a:tab pos="321310" algn="l"/>
              </a:tabLst>
            </a:pPr>
            <a:r>
              <a:rPr sz="1800" spc="-10" dirty="0">
                <a:latin typeface="Calibri"/>
                <a:cs typeface="Calibri"/>
              </a:rPr>
              <a:t>Consensus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Theorem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409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9a: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X•</a:t>
            </a:r>
            <a:r>
              <a:rPr sz="1800" spc="1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20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-5" dirty="0">
                <a:latin typeface="Calibri"/>
                <a:cs typeface="Calibri"/>
              </a:rPr>
              <a:t>Z)+(</a:t>
            </a:r>
            <a:r>
              <a:rPr sz="1800" spc="15" dirty="0">
                <a:latin typeface="Calibri"/>
                <a:cs typeface="Calibri"/>
              </a:rPr>
              <a:t>Y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-5" dirty="0">
                <a:latin typeface="Calibri"/>
                <a:cs typeface="Calibri"/>
              </a:rPr>
              <a:t>Z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X•</a:t>
            </a:r>
            <a:r>
              <a:rPr sz="1800" spc="1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20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-5" dirty="0">
                <a:latin typeface="Calibri"/>
                <a:cs typeface="Calibri"/>
              </a:rPr>
              <a:t>Z)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409"/>
              </a:spcBef>
              <a:tabLst>
                <a:tab pos="680085" algn="l"/>
              </a:tabLst>
            </a:pPr>
            <a:r>
              <a:rPr sz="1800" dirty="0">
                <a:latin typeface="Calibri"/>
                <a:cs typeface="Calibri"/>
              </a:rPr>
              <a:t>›	T9b: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(X+Y)•(X’+Z)•(Y+Z)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(X+Y)•(X’+Z)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6811" y="2247902"/>
          <a:ext cx="8241024" cy="3705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/>
                <a:gridCol w="254635"/>
                <a:gridCol w="256540"/>
                <a:gridCol w="427354"/>
                <a:gridCol w="509905"/>
                <a:gridCol w="553719"/>
                <a:gridCol w="520700"/>
                <a:gridCol w="855980"/>
                <a:gridCol w="774064"/>
                <a:gridCol w="647064"/>
                <a:gridCol w="704214"/>
                <a:gridCol w="623570"/>
                <a:gridCol w="912494"/>
                <a:gridCol w="899795"/>
              </a:tblGrid>
              <a:tr h="842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R="61594" algn="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191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800" spc="-25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X’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6034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X’Z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1115" algn="ctr">
                        <a:lnSpc>
                          <a:spcPct val="100000"/>
                        </a:lnSpc>
                      </a:pPr>
                      <a:r>
                        <a:rPr sz="1800" spc="1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YZ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905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(XY)+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(X’Z)+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2987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(YZ)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7320" marR="172720" indent="-40005">
                        <a:lnSpc>
                          <a:spcPct val="100000"/>
                        </a:lnSpc>
                      </a:pPr>
                      <a:r>
                        <a:rPr sz="1800" spc="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800" spc="1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800" spc="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)</a:t>
                      </a: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+  </a:t>
                      </a: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(X’Z)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X+Y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X’+Z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Y+Z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905"/>
                        </a:lnSpc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(X+Y)•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(X’+Z)•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(Y+Z)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54940" marR="154305" indent="-15240">
                        <a:lnSpc>
                          <a:spcPct val="100000"/>
                        </a:lnSpc>
                      </a:pPr>
                      <a:r>
                        <a:rPr sz="18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Y)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•  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(X’+Z)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267"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631"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758"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631"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631"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759">
                <a:tc>
                  <a:txBody>
                    <a:bodyPr/>
                    <a:lstStyle/>
                    <a:p>
                      <a:pPr marR="61594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279"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0680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670"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FF9A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782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131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228600"/>
            <a:ext cx="518668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0" dirty="0">
                <a:latin typeface="Calibri"/>
                <a:cs typeface="Calibri"/>
              </a:rPr>
              <a:t>BOOLEAN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20100" y="6410199"/>
            <a:ext cx="325120" cy="297517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160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54610">
                <a:lnSpc>
                  <a:spcPct val="100000"/>
                </a:lnSpc>
                <a:spcBef>
                  <a:spcPts val="160"/>
                </a:spcBef>
              </a:pPr>
              <a:t>8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808" y="1056818"/>
            <a:ext cx="1714500" cy="13919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5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0" dirty="0">
                <a:latin typeface="Calibri"/>
                <a:cs typeface="Calibri"/>
              </a:rPr>
              <a:t>Idempotency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1a: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  <a:p>
            <a:pPr marL="320040" indent="-307975">
              <a:lnSpc>
                <a:spcPct val="100000"/>
              </a:lnSpc>
              <a:spcBef>
                <a:spcPts val="600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0" dirty="0">
                <a:latin typeface="Calibri"/>
                <a:cs typeface="Calibri"/>
              </a:rPr>
              <a:t>Null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elements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850" y="2424312"/>
            <a:ext cx="1290955" cy="70231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68605" algn="l"/>
              </a:tabLst>
            </a:pPr>
            <a:r>
              <a:rPr sz="1800" dirty="0">
                <a:latin typeface="Calibri"/>
                <a:cs typeface="Calibri"/>
              </a:rPr>
              <a:t>›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2a: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+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268605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15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-2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•</a:t>
            </a:r>
            <a:r>
              <a:rPr sz="1800" dirty="0">
                <a:latin typeface="Calibri"/>
                <a:cs typeface="Calibri"/>
              </a:rPr>
              <a:t>0</a:t>
            </a:r>
            <a:r>
              <a:rPr sz="1800" spc="-15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809" y="3113533"/>
            <a:ext cx="1612900" cy="70294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5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0" dirty="0">
                <a:latin typeface="Calibri"/>
                <a:cs typeface="Calibri"/>
              </a:rPr>
              <a:t>Involution</a:t>
            </a:r>
            <a:endParaRPr sz="180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Calibri"/>
                <a:cs typeface="Calibri"/>
              </a:rPr>
              <a:t>›	</a:t>
            </a:r>
            <a:r>
              <a:rPr sz="1800" spc="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3: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</a:t>
            </a: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dirty="0">
                <a:latin typeface="Calibri"/>
                <a:cs typeface="Calibri"/>
              </a:rPr>
              <a:t>’</a:t>
            </a:r>
            <a:r>
              <a:rPr sz="1800" spc="-10" dirty="0">
                <a:latin typeface="Calibri"/>
                <a:cs typeface="Calibri"/>
              </a:rPr>
              <a:t>=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458020" y="2939925"/>
          <a:ext cx="4891403" cy="1616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625"/>
                <a:gridCol w="616585"/>
                <a:gridCol w="582929"/>
                <a:gridCol w="595630"/>
                <a:gridCol w="540384"/>
                <a:gridCol w="572135"/>
                <a:gridCol w="518795"/>
                <a:gridCol w="400685"/>
                <a:gridCol w="508635"/>
              </a:tblGrid>
              <a:tr h="323341">
                <a:tc>
                  <a:txBody>
                    <a:bodyPr/>
                    <a:lstStyle/>
                    <a:p>
                      <a:pPr marR="17145" algn="r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30162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X	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X+Y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X•Y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X+X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X•X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X+1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X•0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spc="-25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X’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X’’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214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342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214">
                <a:tc>
                  <a:txBody>
                    <a:bodyPr/>
                    <a:lstStyle/>
                    <a:p>
                      <a:pPr marR="6350" algn="r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30480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	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3333C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00CC9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217290" y="2669540"/>
            <a:ext cx="921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0380" algn="l"/>
              </a:tabLst>
            </a:pP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	</a:t>
            </a:r>
            <a:r>
              <a:rPr sz="1800" spc="-35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28600"/>
            <a:ext cx="518922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30" dirty="0">
                <a:latin typeface="Calibri"/>
                <a:cs typeface="Calibri"/>
              </a:rPr>
              <a:t>BOOLEAN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ALGEBRA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THEOREMS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20100" y="6410199"/>
            <a:ext cx="325120" cy="297517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160"/>
              </a:spcBef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pPr marL="54610">
                <a:lnSpc>
                  <a:spcPct val="100000"/>
                </a:lnSpc>
                <a:spcBef>
                  <a:spcPts val="160"/>
                </a:spcBef>
              </a:pPr>
              <a:t>9</a:t>
            </a:fld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20990" y="3881248"/>
          <a:ext cx="6518904" cy="19141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593725"/>
                <a:gridCol w="561339"/>
                <a:gridCol w="701039"/>
                <a:gridCol w="734694"/>
                <a:gridCol w="387984"/>
                <a:gridCol w="626745"/>
                <a:gridCol w="767714"/>
                <a:gridCol w="723264"/>
                <a:gridCol w="822325"/>
              </a:tblGrid>
              <a:tr h="560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32384" algn="r">
                        <a:lnSpc>
                          <a:spcPct val="100000"/>
                        </a:lnSpc>
                        <a:tabLst>
                          <a:tab pos="325755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X	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X+Y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X•Y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X+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683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(X•Y)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1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X•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(X+Y)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2384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X’•Y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X+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873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(X’•Y)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746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X’+Y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X•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5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(X’+Y)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32893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106"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28930" algn="l"/>
                        </a:tabLst>
                      </a:pPr>
                      <a:r>
                        <a:rPr sz="1600" spc="5" dirty="0">
                          <a:latin typeface="Times New Roman"/>
                          <a:cs typeface="Times New Roman"/>
                        </a:rPr>
                        <a:t>0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162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312"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2893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429"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175"/>
                        </a:spcBef>
                        <a:tabLst>
                          <a:tab pos="328930" algn="l"/>
                        </a:tabLst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	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289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46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08354" y="922784"/>
            <a:ext cx="2677160" cy="171841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20040" indent="-307975">
              <a:lnSpc>
                <a:spcPct val="100000"/>
              </a:lnSpc>
              <a:spcBef>
                <a:spcPts val="600"/>
              </a:spcBef>
              <a:buChar char="•"/>
              <a:tabLst>
                <a:tab pos="320040" algn="l"/>
                <a:tab pos="320675" algn="l"/>
              </a:tabLst>
            </a:pPr>
            <a:r>
              <a:rPr sz="1800" spc="-15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-10">
                <a:latin typeface="Times New Roman" pitchFamily="18" charset="0"/>
                <a:cs typeface="Times New Roman" pitchFamily="18" charset="0"/>
              </a:rPr>
              <a:t>bs</a:t>
            </a:r>
            <a:r>
              <a:rPr sz="1800" spc="5">
                <a:latin typeface="Times New Roman" pitchFamily="18" charset="0"/>
                <a:cs typeface="Times New Roman" pitchFamily="18" charset="0"/>
              </a:rPr>
              <a:t>o</a:t>
            </a:r>
            <a:r>
              <a:rPr sz="180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800" spc="-15">
                <a:latin typeface="Times New Roman" pitchFamily="18" charset="0"/>
                <a:cs typeface="Times New Roman" pitchFamily="18" charset="0"/>
              </a:rPr>
              <a:t>p</a:t>
            </a:r>
            <a:r>
              <a:rPr sz="180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-1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5">
                <a:latin typeface="Times New Roman" pitchFamily="18" charset="0"/>
                <a:cs typeface="Times New Roman" pitchFamily="18" charset="0"/>
              </a:rPr>
              <a:t>o</a:t>
            </a:r>
            <a:r>
              <a:rPr sz="180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spc="-50">
                <a:latin typeface="Times New Roman" pitchFamily="18" charset="0"/>
                <a:cs typeface="Times New Roman" pitchFamily="18" charset="0"/>
              </a:rPr>
              <a:t> 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›	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4a:</a:t>
            </a:r>
            <a:r>
              <a:rPr sz="18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Y)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›	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Y)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X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›	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5a:</a:t>
            </a:r>
            <a:r>
              <a:rPr sz="18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Y)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Y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421005">
              <a:lnSpc>
                <a:spcPct val="100000"/>
              </a:lnSpc>
              <a:spcBef>
                <a:spcPts val="505"/>
              </a:spcBef>
              <a:tabLst>
                <a:tab pos="67691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›	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Y)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Y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8078" y="3533980"/>
            <a:ext cx="9302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9745" algn="l"/>
              </a:tabLst>
            </a:pPr>
            <a:r>
              <a:rPr sz="1800" spc="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R	</a:t>
            </a:r>
            <a:r>
              <a:rPr sz="1800" spc="-15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640080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Department of Computer Science &amp; Engineering</a:t>
            </a: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4008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923</Words>
  <Application>Microsoft Office PowerPoint</Application>
  <PresentationFormat>On-screen Show (4:3)</PresentationFormat>
  <Paragraphs>726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DIGITAL ELECTRONICS &amp;LOGIC DESIGN     </vt:lpstr>
      <vt:lpstr>BOOLEAN ALGEBRA THEOREMS</vt:lpstr>
      <vt:lpstr>BOOLEAN ALGEBRA THEOREMS</vt:lpstr>
      <vt:lpstr>BOOLEAN ALGEBRA THEOREMS</vt:lpstr>
      <vt:lpstr>BOOLEAN ALGEBRA THEOREMS</vt:lpstr>
      <vt:lpstr>BOOLEAN ALGEBRA THEOREMS</vt:lpstr>
      <vt:lpstr>BOOLEAN ALGEBRA THEOREMS</vt:lpstr>
      <vt:lpstr>BOOLEAN ALGEBRA THEOREMS</vt:lpstr>
      <vt:lpstr>BOOLEAN ALGEBRA THEOREMS</vt:lpstr>
      <vt:lpstr>BOOLEAN ALGEBRA THEOREMS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134</cp:revision>
  <dcterms:created xsi:type="dcterms:W3CDTF">2023-06-12T06:06:59Z</dcterms:created>
  <dcterms:modified xsi:type="dcterms:W3CDTF">2023-06-21T08:52:25Z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