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6858000"/>
  <p:notesSz cx="9144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3" Type="http://schemas.openxmlformats.org/officeDocument/2006/relationships/tableStyles" Target="tableStyles.xml"/><Relationship Id="rId62" Type="http://schemas.openxmlformats.org/officeDocument/2006/relationships/viewProps" Target="viewProps.xml"/><Relationship Id="rId61" Type="http://schemas.openxmlformats.org/officeDocument/2006/relationships/presProps" Target="presProps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4284" y="22351"/>
            <a:ext cx="3075431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636646"/>
            <a:ext cx="7631430" cy="3089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library.thinkquest.org/26026/Environmental_Problems/hazardous_waste.html" TargetMode="External"/><Relationship Id="rId3" Type="http://schemas.openxmlformats.org/officeDocument/2006/relationships/hyperlink" Target="http://library.thinkquest.org/26026/Environmental_Problems/global_warming.html" TargetMode="External"/><Relationship Id="rId2" Type="http://schemas.openxmlformats.org/officeDocument/2006/relationships/hyperlink" Target="http://library.thinkquest.org/26026/Environmental_Problems/air_pollution.html" TargetMode="External"/><Relationship Id="rId1" Type="http://schemas.openxmlformats.org/officeDocument/2006/relationships/hyperlink" Target="http://library.thinkquest.org/26026/Environmental_Problems/acid_rain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hyperlink" Target="http://en.wikipedia.org/wiki/Greenhouse_gas" TargetMode="Externa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5.xml"/><Relationship Id="rId4" Type="http://schemas.openxmlformats.org/officeDocument/2006/relationships/hyperlink" Target="http://en.wikipedia.org/wiki/Ozone" TargetMode="External"/><Relationship Id="rId3" Type="http://schemas.openxmlformats.org/officeDocument/2006/relationships/hyperlink" Target="http://en.wikipedia.org/wiki/Methane" TargetMode="External"/><Relationship Id="rId2" Type="http://schemas.openxmlformats.org/officeDocument/2006/relationships/hyperlink" Target="http://en.wikipedia.org/wiki/Carbon_dioxide" TargetMode="External"/><Relationship Id="rId1" Type="http://schemas.openxmlformats.org/officeDocument/2006/relationships/hyperlink" Target="http://en.wikipedia.org/wiki/Water_vapor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hyperlink" Target="http://en.wikipedia.org/wiki/Global_dimming" TargetMode="External"/><Relationship Id="rId8" Type="http://schemas.openxmlformats.org/officeDocument/2006/relationships/hyperlink" Target="http://en.wikipedia.org/wiki/Deforestation" TargetMode="External"/><Relationship Id="rId7" Type="http://schemas.openxmlformats.org/officeDocument/2006/relationships/hyperlink" Target="http://en.wikipedia.org/wiki/Fossil_fuel" TargetMode="External"/><Relationship Id="rId6" Type="http://schemas.openxmlformats.org/officeDocument/2006/relationships/hyperlink" Target="http://en.wikipedia.org/wiki/Anthropogenic" TargetMode="External"/><Relationship Id="rId5" Type="http://schemas.openxmlformats.org/officeDocument/2006/relationships/hyperlink" Target="http://en.wikipedia.org/wiki/Attribution_of_recent_climate_change" TargetMode="External"/><Relationship Id="rId4" Type="http://schemas.openxmlformats.org/officeDocument/2006/relationships/hyperlink" Target="http://en.wikipedia.org/wiki/Fahrenheit" TargetMode="External"/><Relationship Id="rId3" Type="http://schemas.openxmlformats.org/officeDocument/2006/relationships/hyperlink" Target="http://en.wikipedia.org/wiki/Celsius" TargetMode="External"/><Relationship Id="rId2" Type="http://schemas.openxmlformats.org/officeDocument/2006/relationships/hyperlink" Target="http://en.wikipedia.org/wiki/Earth" TargetMode="External"/><Relationship Id="rId11" Type="http://schemas.openxmlformats.org/officeDocument/2006/relationships/slideLayout" Target="../slideLayouts/slideLayout5.xml"/><Relationship Id="rId10" Type="http://schemas.openxmlformats.org/officeDocument/2006/relationships/hyperlink" Target="http://en.wikipedia.org/wiki/Aerosols" TargetMode="External"/><Relationship Id="rId1" Type="http://schemas.openxmlformats.org/officeDocument/2006/relationships/hyperlink" Target="http://en.wikipedia.org/wiki/Instrumental_temperature_record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en.wikipedia.org/wiki/Methyl_isocyanate" TargetMode="External"/><Relationship Id="rId3" Type="http://schemas.openxmlformats.org/officeDocument/2006/relationships/hyperlink" Target="http://en.wikipedia.org/wiki/Madhya_Pradesh" TargetMode="External"/><Relationship Id="rId2" Type="http://schemas.openxmlformats.org/officeDocument/2006/relationships/hyperlink" Target="http://en.wikipedia.org/wiki/Union_Carbide_India_Limited" TargetMode="External"/><Relationship Id="rId1" Type="http://schemas.openxmlformats.org/officeDocument/2006/relationships/hyperlink" Target="http://en.wikipedia.org/wiki/List_of_industrial_disasters" TargetMode="Externa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hyperlink" Target="http://en.wikipedia.org/wiki/Exothermic_reactio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hyperlink" Target="http://en.wikipedia.org/wiki/Carbaryl" TargetMode="External"/><Relationship Id="rId5" Type="http://schemas.openxmlformats.org/officeDocument/2006/relationships/hyperlink" Target="http://en.wikipedia.org/wiki/1-naphthol" TargetMode="External"/><Relationship Id="rId4" Type="http://schemas.openxmlformats.org/officeDocument/2006/relationships/hyperlink" Target="http://en.wikipedia.org/wiki/Methyl_isocyanate" TargetMode="External"/><Relationship Id="rId3" Type="http://schemas.openxmlformats.org/officeDocument/2006/relationships/hyperlink" Target="http://en.wikipedia.org/wiki/Phosgene" TargetMode="External"/><Relationship Id="rId2" Type="http://schemas.openxmlformats.org/officeDocument/2006/relationships/hyperlink" Target="http://en.wikipedia.org/wiki/Methylamine" TargetMode="External"/><Relationship Id="rId1" Type="http://schemas.openxmlformats.org/officeDocument/2006/relationships/image" Target="../media/image14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hyperlink" Target="http://en.wikipedia.org/wiki/Thermal_runaway" TargetMode="External"/></Relationships>
</file>

<file path=ppt/slides/_rels/slide5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hyperlink" Target="http://en.wikipedia.org/wiki/Chernobyl" TargetMode="External"/><Relationship Id="rId5" Type="http://schemas.openxmlformats.org/officeDocument/2006/relationships/hyperlink" Target="http://en.wikipedia.org/wiki/Nuclear_power" TargetMode="External"/><Relationship Id="rId4" Type="http://schemas.openxmlformats.org/officeDocument/2006/relationships/hyperlink" Target="http://en.wikipedia.org/wiki/Soviet_Union" TargetMode="External"/><Relationship Id="rId3" Type="http://schemas.openxmlformats.org/officeDocument/2006/relationships/hyperlink" Target="http://en.wikipedia.org/wiki/Ukraine" TargetMode="External"/><Relationship Id="rId2" Type="http://schemas.openxmlformats.org/officeDocument/2006/relationships/hyperlink" Target="http://en.wikipedia.org/wiki/Nuclear_accident" TargetMode="External"/><Relationship Id="rId1" Type="http://schemas.openxmlformats.org/officeDocument/2006/relationships/hyperlink" Target="http://en.wikipedia.org/wiki/Chernobyl_Nuclear_Power_Plant" TargetMode="External"/></Relationships>
</file>

<file path=ppt/slides/_rels/slide5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5.xml"/><Relationship Id="rId4" Type="http://schemas.openxmlformats.org/officeDocument/2006/relationships/hyperlink" Target="http://en.wikipedia.org/wiki/Ampere" TargetMode="External"/><Relationship Id="rId3" Type="http://schemas.openxmlformats.org/officeDocument/2006/relationships/hyperlink" Target="http://en.wikipedia.org/wiki/R%C3%B6ntgen" TargetMode="External"/><Relationship Id="rId2" Type="http://schemas.openxmlformats.org/officeDocument/2006/relationships/hyperlink" Target="http://en.wikipedia.org/wiki/Neutron_moderator" TargetMode="External"/><Relationship Id="rId1" Type="http://schemas.openxmlformats.org/officeDocument/2006/relationships/hyperlink" Target="http://en.wikipedia.org/wiki/Nuclear_graphite" TargetMode="Externa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42541" y="2114829"/>
            <a:ext cx="4756150" cy="188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4055" marR="687705" algn="ctr">
              <a:lnSpc>
                <a:spcPct val="110000"/>
              </a:lnSpc>
              <a:spcBef>
                <a:spcPts val="100"/>
              </a:spcBef>
              <a:tabLst>
                <a:tab pos="2703195" algn="l"/>
              </a:tabLst>
            </a:pPr>
            <a:r>
              <a:rPr sz="3700" b="1" spc="-5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3700" b="1" spc="-5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700" b="1" spc="-5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ISSUE  </a:t>
            </a:r>
            <a:r>
              <a:rPr sz="3700" b="1" spc="-5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endParaRPr sz="37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sz="3700" b="1" spc="-5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700" b="1" spc="-45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700" b="1" spc="-10" dirty="0">
                <a:solidFill>
                  <a:srgbClr val="00AF50"/>
                </a:solidFill>
                <a:latin typeface="Times New Roman" panose="02020603050405020304"/>
                <a:cs typeface="Times New Roman" panose="02020603050405020304"/>
              </a:rPr>
              <a:t>ENVIRONMENT</a:t>
            </a:r>
            <a:endParaRPr sz="37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9982" y="8331"/>
            <a:ext cx="67837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0000"/>
                </a:solidFill>
              </a:rPr>
              <a:t>RAIN</a:t>
            </a:r>
            <a:r>
              <a:rPr sz="4000" spc="-85" dirty="0">
                <a:solidFill>
                  <a:srgbClr val="000000"/>
                </a:solidFill>
              </a:rPr>
              <a:t> </a:t>
            </a:r>
            <a:r>
              <a:rPr sz="4000" spc="-155" dirty="0">
                <a:solidFill>
                  <a:srgbClr val="000000"/>
                </a:solidFill>
              </a:rPr>
              <a:t>WATER</a:t>
            </a:r>
            <a:r>
              <a:rPr sz="4000" spc="-35" dirty="0">
                <a:solidFill>
                  <a:srgbClr val="000000"/>
                </a:solidFill>
              </a:rPr>
              <a:t> </a:t>
            </a:r>
            <a:r>
              <a:rPr sz="4000" spc="-20" dirty="0">
                <a:solidFill>
                  <a:srgbClr val="000000"/>
                </a:solidFill>
              </a:rPr>
              <a:t>HARVESTING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914400" y="1143000"/>
            <a:ext cx="7620000" cy="52318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9117"/>
            <a:ext cx="7968615" cy="533019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018030">
              <a:lnSpc>
                <a:spcPct val="100000"/>
              </a:lnSpc>
              <a:spcBef>
                <a:spcPts val="460"/>
              </a:spcBef>
            </a:pPr>
            <a:r>
              <a:rPr sz="3000" b="1" spc="-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000" b="1" spc="-7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shed</a:t>
            </a:r>
            <a:r>
              <a:rPr sz="30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management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ts val="3240"/>
              </a:lnSpc>
              <a:spcBef>
                <a:spcPts val="765"/>
              </a:spcBef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watershed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30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basin</a:t>
            </a:r>
            <a:r>
              <a:rPr sz="30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like</a:t>
            </a:r>
            <a:r>
              <a:rPr sz="30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landform</a:t>
            </a:r>
            <a:r>
              <a:rPr sz="3000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defined by 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peaks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connected</a:t>
            </a:r>
            <a:r>
              <a:rPr sz="3000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ridges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descend </a:t>
            </a:r>
            <a:r>
              <a:rPr sz="3000" spc="-7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lower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elevations</a:t>
            </a:r>
            <a:r>
              <a:rPr sz="3000" spc="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small</a:t>
            </a:r>
            <a:r>
              <a:rPr sz="3000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valleys</a:t>
            </a:r>
            <a:r>
              <a:rPr sz="3000" spc="-10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137795" indent="-342900">
              <a:lnSpc>
                <a:spcPts val="3240"/>
              </a:lnSpc>
              <a:spcBef>
                <a:spcPts val="725"/>
              </a:spcBef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carries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rainwater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falling</a:t>
            </a:r>
            <a:r>
              <a:rPr sz="3000" spc="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drop by drop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000" spc="-7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channels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it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soil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streams</a:t>
            </a:r>
            <a:r>
              <a:rPr sz="3000" spc="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flowing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into 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large</a:t>
            </a:r>
            <a:r>
              <a:rPr sz="30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rivers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523240" indent="-342900">
              <a:lnSpc>
                <a:spcPct val="90000"/>
              </a:lnSpc>
              <a:spcBef>
                <a:spcPts val="675"/>
              </a:spcBef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involves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management</a:t>
            </a:r>
            <a:r>
              <a:rPr sz="30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land,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20" dirty="0">
                <a:latin typeface="Times New Roman" panose="02020603050405020304"/>
                <a:cs typeface="Times New Roman" panose="02020603050405020304"/>
              </a:rPr>
              <a:t>water,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10" dirty="0">
                <a:latin typeface="Times New Roman" panose="02020603050405020304"/>
                <a:cs typeface="Times New Roman" panose="02020603050405020304"/>
              </a:rPr>
              <a:t>energy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and greenery</a:t>
            </a:r>
            <a:r>
              <a:rPr sz="3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integrating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relevant 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approaches</a:t>
            </a:r>
            <a:r>
              <a:rPr sz="30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appropriate</a:t>
            </a:r>
            <a:r>
              <a:rPr sz="30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socioeconomic 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background</a:t>
            </a:r>
            <a:r>
              <a:rPr sz="30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pragmatic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development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watershed.</a:t>
            </a:r>
            <a:endParaRPr sz="3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351789"/>
            <a:ext cx="7874000" cy="544957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673735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Greening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watershed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through</a:t>
            </a:r>
            <a:r>
              <a:rPr sz="32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proper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management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land, water and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energy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resource.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32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objectives</a:t>
            </a:r>
            <a:r>
              <a:rPr sz="3200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 watershed</a:t>
            </a:r>
            <a:r>
              <a:rPr sz="3200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management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314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Conserving</a:t>
            </a:r>
            <a:r>
              <a:rPr sz="32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soil</a:t>
            </a:r>
            <a:r>
              <a:rPr sz="32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457200" indent="-445135">
              <a:lnSpc>
                <a:spcPct val="100000"/>
              </a:lnSpc>
              <a:spcBef>
                <a:spcPts val="3075"/>
              </a:spcBef>
              <a:buClr>
                <a:srgbClr val="000000"/>
              </a:buClr>
              <a:buFont typeface="Wingdings" panose="05000000000000000000"/>
              <a:buChar char=""/>
              <a:tabLst>
                <a:tab pos="457200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Improving</a:t>
            </a:r>
            <a:r>
              <a:rPr sz="32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ability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hold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457200" indent="-445135">
              <a:lnSpc>
                <a:spcPct val="100000"/>
              </a:lnSpc>
              <a:spcBef>
                <a:spcPts val="3070"/>
              </a:spcBef>
              <a:buClr>
                <a:srgbClr val="000000"/>
              </a:buClr>
              <a:buFont typeface="Wingdings" panose="05000000000000000000"/>
              <a:buChar char=""/>
              <a:tabLst>
                <a:tab pos="457200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Rainwater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harvesting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recharging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457200" indent="-445135">
              <a:lnSpc>
                <a:spcPct val="100000"/>
              </a:lnSpc>
              <a:spcBef>
                <a:spcPts val="3075"/>
              </a:spcBef>
              <a:buClr>
                <a:srgbClr val="000000"/>
              </a:buClr>
              <a:buFont typeface="Wingdings" panose="05000000000000000000"/>
              <a:buChar char=""/>
              <a:tabLst>
                <a:tab pos="457200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Growing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greenery</a:t>
            </a:r>
            <a:r>
              <a:rPr sz="32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trees,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crops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grasses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275031"/>
            <a:ext cx="7712709" cy="558736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797050" marR="1583690" algn="ctr">
              <a:lnSpc>
                <a:spcPts val="3460"/>
              </a:lnSpc>
              <a:spcBef>
                <a:spcPts val="535"/>
              </a:spcBef>
            </a:pP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RES</a:t>
            </a:r>
            <a:r>
              <a:rPr sz="32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TTL</a:t>
            </a:r>
            <a:r>
              <a:rPr sz="32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MENT</a:t>
            </a:r>
            <a:r>
              <a:rPr sz="3200" b="1" spc="-2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AND  </a:t>
            </a:r>
            <a:r>
              <a:rPr sz="3200" b="1" spc="-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REHABILITATION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32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Resettlement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086735" marR="697865" indent="-2179955">
              <a:lnSpc>
                <a:spcPts val="3460"/>
              </a:lnSpc>
              <a:spcBef>
                <a:spcPts val="82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Relocation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displacement</a:t>
            </a:r>
            <a:r>
              <a:rPr sz="32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human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population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32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Rehabilitation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217805" marR="5080" algn="ctr">
              <a:lnSpc>
                <a:spcPts val="3460"/>
              </a:lnSpc>
              <a:spcBef>
                <a:spcPts val="815"/>
              </a:spcBef>
            </a:pP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TREATMENT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MAKING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SYSTEM </a:t>
            </a:r>
            <a:r>
              <a:rPr sz="3200" b="1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WORK</a:t>
            </a:r>
            <a:r>
              <a:rPr sz="3200" b="1" spc="-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AGAIN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330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Repairing</a:t>
            </a:r>
            <a:r>
              <a:rPr sz="3200" spc="-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Damaged</a:t>
            </a:r>
            <a:r>
              <a:rPr sz="3200" spc="-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Infra</a:t>
            </a:r>
            <a:r>
              <a:rPr sz="3200" spc="-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Structures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385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Providing</a:t>
            </a:r>
            <a:r>
              <a:rPr sz="3200" spc="-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Safe</a:t>
            </a:r>
            <a:r>
              <a:rPr sz="3200" spc="-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3200" spc="-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Building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385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Restore</a:t>
            </a:r>
            <a:r>
              <a:rPr sz="32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Social</a:t>
            </a:r>
            <a:r>
              <a:rPr sz="3200" spc="-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Services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79831"/>
            <a:ext cx="6922770" cy="10985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617345">
              <a:lnSpc>
                <a:spcPct val="100000"/>
              </a:lnSpc>
              <a:spcBef>
                <a:spcPts val="480"/>
              </a:spcBef>
            </a:pPr>
            <a:r>
              <a:rPr sz="3200" dirty="0"/>
              <a:t>ENVIR</a:t>
            </a:r>
            <a:r>
              <a:rPr sz="3200" spc="5" dirty="0"/>
              <a:t>O</a:t>
            </a:r>
            <a:r>
              <a:rPr sz="3200" dirty="0"/>
              <a:t>NMEN</a:t>
            </a:r>
            <a:r>
              <a:rPr sz="3200" spc="-240" dirty="0"/>
              <a:t>T</a:t>
            </a:r>
            <a:r>
              <a:rPr sz="3200" dirty="0"/>
              <a:t>AL</a:t>
            </a:r>
            <a:r>
              <a:rPr sz="3200" spc="-204" dirty="0"/>
              <a:t> </a:t>
            </a:r>
            <a:r>
              <a:rPr sz="3200" dirty="0"/>
              <a:t>ETHICS</a:t>
            </a:r>
            <a:endParaRPr sz="3200"/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3200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</a:rPr>
              <a:t>Definition: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1452066"/>
            <a:ext cx="7030084" cy="556260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507490">
              <a:lnSpc>
                <a:spcPct val="100000"/>
              </a:lnSpc>
              <a:spcBef>
                <a:spcPts val="485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Environmental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ethics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refers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the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91560" marR="1474470" indent="100330">
              <a:lnSpc>
                <a:spcPct val="110000"/>
              </a:lnSpc>
              <a:spcBef>
                <a:spcPts val="5"/>
              </a:spcBef>
            </a:pP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Issues. </a:t>
            </a:r>
            <a:r>
              <a:rPr sz="3200" b="1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Principles. </a:t>
            </a:r>
            <a:r>
              <a:rPr sz="3200" b="1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Gui</a:t>
            </a:r>
            <a:r>
              <a:rPr sz="32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elines.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473075">
              <a:lnSpc>
                <a:spcPts val="3460"/>
              </a:lnSpc>
              <a:spcBef>
                <a:spcPts val="82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relating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interactions</a:t>
            </a:r>
            <a:r>
              <a:rPr sz="32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their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Environment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32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Environmental</a:t>
            </a:r>
            <a:r>
              <a:rPr sz="3200" b="1" u="heavy" spc="-6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Problems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2222500" indent="-838835">
              <a:lnSpc>
                <a:spcPct val="100000"/>
              </a:lnSpc>
              <a:spcBef>
                <a:spcPts val="345"/>
              </a:spcBef>
              <a:buClr>
                <a:srgbClr val="000000"/>
              </a:buClr>
              <a:buSzPct val="71000"/>
              <a:buAutoNum type="alphaLcPeriod"/>
              <a:tabLst>
                <a:tab pos="2222500" algn="l"/>
                <a:tab pos="2223135" algn="l"/>
              </a:tabLst>
            </a:pP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Acid</a:t>
            </a:r>
            <a:r>
              <a:rPr sz="2800" u="heavy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Rain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,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2146300" indent="-762635">
              <a:lnSpc>
                <a:spcPct val="100000"/>
              </a:lnSpc>
              <a:spcBef>
                <a:spcPts val="335"/>
              </a:spcBef>
              <a:buClr>
                <a:srgbClr val="000000"/>
              </a:buClr>
              <a:buAutoNum type="alphaLcPeriod"/>
              <a:tabLst>
                <a:tab pos="2146300" algn="l"/>
                <a:tab pos="2146935" algn="l"/>
              </a:tabLst>
            </a:pP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Air</a:t>
            </a:r>
            <a:r>
              <a:rPr sz="2800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28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Pollution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,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2165985" indent="-782320">
              <a:lnSpc>
                <a:spcPct val="100000"/>
              </a:lnSpc>
              <a:spcBef>
                <a:spcPts val="335"/>
              </a:spcBef>
              <a:buClr>
                <a:srgbClr val="000000"/>
              </a:buClr>
              <a:buAutoNum type="alphaLcPeriod"/>
              <a:tabLst>
                <a:tab pos="2165985" algn="l"/>
                <a:tab pos="2166620" algn="l"/>
              </a:tabLst>
            </a:pP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Global</a:t>
            </a:r>
            <a:r>
              <a:rPr sz="2800" u="heavy" spc="-9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2800" u="heavy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Warming</a:t>
            </a:r>
            <a:r>
              <a:rPr sz="2800" spc="-35" dirty="0">
                <a:latin typeface="Times New Roman" panose="02020603050405020304"/>
                <a:cs typeface="Times New Roman" panose="02020603050405020304"/>
              </a:rPr>
              <a:t>,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2165985" indent="-782320">
              <a:lnSpc>
                <a:spcPct val="100000"/>
              </a:lnSpc>
              <a:spcBef>
                <a:spcPts val="335"/>
              </a:spcBef>
              <a:buClr>
                <a:srgbClr val="000000"/>
              </a:buClr>
              <a:buAutoNum type="alphaLcPeriod"/>
              <a:tabLst>
                <a:tab pos="2165985" algn="l"/>
                <a:tab pos="2166620" algn="l"/>
              </a:tabLst>
            </a:pPr>
            <a:r>
              <a:rPr sz="2800" spc="-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4"/>
              </a:rPr>
              <a:t>Hazardous</a:t>
            </a:r>
            <a:r>
              <a:rPr sz="2800" spc="-8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4"/>
              </a:rPr>
              <a:t> </a:t>
            </a:r>
            <a:r>
              <a:rPr sz="2800" spc="-4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4"/>
              </a:rPr>
              <a:t>Waste</a:t>
            </a:r>
            <a:r>
              <a:rPr sz="2800" spc="-40" dirty="0">
                <a:latin typeface="Times New Roman" panose="02020603050405020304"/>
                <a:cs typeface="Times New Roman" panose="02020603050405020304"/>
              </a:rPr>
              <a:t>,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9877" y="476757"/>
            <a:ext cx="38290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5" dirty="0">
                <a:solidFill>
                  <a:srgbClr val="006FC0"/>
                </a:solidFill>
              </a:rPr>
              <a:t>CLIMATE</a:t>
            </a:r>
            <a:r>
              <a:rPr sz="3200" spc="-50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CHANGE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88340" y="965424"/>
            <a:ext cx="7339965" cy="57810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</a:rPr>
              <a:t>Causes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765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Uneven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Heating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Earth’s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Surface.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Properties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spc="-1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Air,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7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Fossil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Fuels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Combustion.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Green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House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Gases.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b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</a:rPr>
              <a:t>Effects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1101725">
              <a:lnSpc>
                <a:spcPct val="100000"/>
              </a:lnSpc>
              <a:spcBef>
                <a:spcPts val="765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fe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3200" spc="-204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Ag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icultu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e,</a:t>
            </a:r>
            <a:r>
              <a:rPr sz="3200" spc="-9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ind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Oc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 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Current.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Relocation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Birds,</a:t>
            </a:r>
            <a:r>
              <a:rPr sz="3200" spc="-1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Animals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Humans.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36550" indent="-32448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"/>
              <a:tabLst>
                <a:tab pos="33718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Acid</a:t>
            </a:r>
            <a:r>
              <a:rPr sz="32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Rain.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764" y="17475"/>
            <a:ext cx="52844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AF50"/>
                </a:solidFill>
              </a:rPr>
              <a:t>GREEN</a:t>
            </a:r>
            <a:r>
              <a:rPr sz="3600" spc="-25" dirty="0">
                <a:solidFill>
                  <a:srgbClr val="00AF50"/>
                </a:solidFill>
              </a:rPr>
              <a:t> </a:t>
            </a:r>
            <a:r>
              <a:rPr sz="3600" spc="-5" dirty="0">
                <a:solidFill>
                  <a:srgbClr val="00AF50"/>
                </a:solidFill>
              </a:rPr>
              <a:t>HOUSE</a:t>
            </a:r>
            <a:r>
              <a:rPr sz="3600" spc="-25" dirty="0">
                <a:solidFill>
                  <a:srgbClr val="00AF50"/>
                </a:solidFill>
              </a:rPr>
              <a:t> </a:t>
            </a:r>
            <a:r>
              <a:rPr sz="3600" spc="-5" dirty="0">
                <a:solidFill>
                  <a:srgbClr val="00AF50"/>
                </a:solidFill>
              </a:rPr>
              <a:t>EFFECT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685798"/>
            <a:ext cx="9144000" cy="617219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7589" y="22352"/>
            <a:ext cx="3533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AF50"/>
                </a:solidFill>
              </a:rPr>
              <a:t>GREEN</a:t>
            </a:r>
            <a:r>
              <a:rPr sz="2400" spc="-20" dirty="0">
                <a:solidFill>
                  <a:srgbClr val="00AF50"/>
                </a:solidFill>
              </a:rPr>
              <a:t> </a:t>
            </a:r>
            <a:r>
              <a:rPr sz="2400" dirty="0">
                <a:solidFill>
                  <a:srgbClr val="00AF50"/>
                </a:solidFill>
              </a:rPr>
              <a:t>HOUSE</a:t>
            </a:r>
            <a:r>
              <a:rPr sz="2400" spc="-20" dirty="0">
                <a:solidFill>
                  <a:srgbClr val="00AF50"/>
                </a:solidFill>
              </a:rPr>
              <a:t> </a:t>
            </a:r>
            <a:r>
              <a:rPr sz="2400" spc="-5" dirty="0">
                <a:solidFill>
                  <a:srgbClr val="00AF50"/>
                </a:solidFill>
              </a:rPr>
              <a:t>EFFECT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609600"/>
            <a:ext cx="9144000" cy="624839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2640" y="275031"/>
            <a:ext cx="7783830" cy="597725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 indent="766445">
              <a:lnSpc>
                <a:spcPct val="90000"/>
              </a:lnSpc>
              <a:spcBef>
                <a:spcPts val="49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b="1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greenhouse </a:t>
            </a: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effect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a process by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which radiant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energy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leaving a planetary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surface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absorbed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some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atmospheric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gases,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called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greenhouse</a:t>
            </a:r>
            <a:r>
              <a:rPr sz="3200" u="heavy" spc="-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gases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209550" indent="766445">
              <a:lnSpc>
                <a:spcPct val="9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They transfer this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energy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other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components of the atmosphere, and it is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re- 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radiated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 all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directions,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including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back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down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towards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surface.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368300" indent="666115">
              <a:lnSpc>
                <a:spcPct val="9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This transfers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energy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the surface and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lower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atmosphere,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so the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temperature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higher than it would be if direct heating by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solar radiation were the only warming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mechanism.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658728" y="6324600"/>
            <a:ext cx="104910" cy="13512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649716" y="6275019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888888"/>
                </a:solidFill>
                <a:latin typeface="Arial MT"/>
                <a:cs typeface="Arial MT"/>
              </a:rPr>
              <a:t>2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67483" y="1976627"/>
              <a:ext cx="5242560" cy="152704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3631"/>
            <a:ext cx="7330440" cy="21717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b="1" spc="-5" dirty="0">
                <a:latin typeface="Times New Roman" panose="02020603050405020304"/>
                <a:cs typeface="Times New Roman" panose="02020603050405020304"/>
              </a:rPr>
              <a:t>Greenhouse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gases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67373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percentage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contribution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greenhouse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effect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 Earth the four major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gases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are: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450182"/>
            <a:ext cx="2903220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FF0000"/>
              </a:buClr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water</a:t>
            </a:r>
            <a:r>
              <a:rPr sz="3200" u="heavy" spc="-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vapor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FF0000"/>
              </a:buClr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carbon</a:t>
            </a:r>
            <a:r>
              <a:rPr sz="3200" u="heavy" spc="-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dioxide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F0000"/>
              </a:buClr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methane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F0000"/>
              </a:buClr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ozone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9893" y="2450182"/>
            <a:ext cx="1388110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R="8255" algn="r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36–70%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R="5080" algn="r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9–26%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8796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4–</a:t>
            </a:r>
            <a:r>
              <a:rPr sz="3200" spc="-10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9%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8796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3–</a:t>
            </a:r>
            <a:r>
              <a:rPr sz="3200" spc="-10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7%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1450" y="0"/>
            <a:ext cx="8972550" cy="6751955"/>
            <a:chOff x="171450" y="0"/>
            <a:chExt cx="8972550" cy="6751955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171450" y="0"/>
              <a:ext cx="8972550" cy="675146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33400" y="1066800"/>
              <a:ext cx="5257800" cy="457200"/>
            </a:xfrm>
            <a:custGeom>
              <a:avLst/>
              <a:gdLst/>
              <a:ahLst/>
              <a:cxnLst/>
              <a:rect l="l" t="t" r="r" b="b"/>
              <a:pathLst>
                <a:path w="5257800" h="457200">
                  <a:moveTo>
                    <a:pt x="525780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5257800" y="457200"/>
                  </a:lnTo>
                  <a:lnTo>
                    <a:pt x="52578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33400" y="1066800"/>
              <a:ext cx="5257800" cy="457200"/>
            </a:xfrm>
            <a:custGeom>
              <a:avLst/>
              <a:gdLst/>
              <a:ahLst/>
              <a:cxnLst/>
              <a:rect l="l" t="t" r="r" b="b"/>
              <a:pathLst>
                <a:path w="5257800" h="457200">
                  <a:moveTo>
                    <a:pt x="0" y="457200"/>
                  </a:moveTo>
                  <a:lnTo>
                    <a:pt x="5257800" y="457200"/>
                  </a:lnTo>
                  <a:lnTo>
                    <a:pt x="5257800" y="0"/>
                  </a:lnTo>
                  <a:lnTo>
                    <a:pt x="0" y="0"/>
                  </a:lnTo>
                  <a:lnTo>
                    <a:pt x="0" y="4572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GLO</a:t>
            </a:r>
            <a:r>
              <a:rPr dirty="0"/>
              <a:t>B</a:t>
            </a:r>
            <a:r>
              <a:rPr spc="-5" dirty="0"/>
              <a:t>AL</a:t>
            </a:r>
            <a:r>
              <a:rPr spc="-195" dirty="0"/>
              <a:t> </a:t>
            </a:r>
            <a:r>
              <a:rPr spc="-285" dirty="0"/>
              <a:t>W</a:t>
            </a:r>
            <a:r>
              <a:rPr spc="-5" dirty="0"/>
              <a:t>AR</a:t>
            </a:r>
            <a:r>
              <a:rPr spc="-15" dirty="0"/>
              <a:t>M</a:t>
            </a:r>
            <a:r>
              <a:rPr spc="-5" dirty="0"/>
              <a:t>ING</a:t>
            </a:r>
            <a:endParaRPr spc="-5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533398"/>
            <a:ext cx="9144000" cy="632459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GLO</a:t>
            </a:r>
            <a:r>
              <a:rPr dirty="0"/>
              <a:t>B</a:t>
            </a:r>
            <a:r>
              <a:rPr spc="-5" dirty="0"/>
              <a:t>AL</a:t>
            </a:r>
            <a:r>
              <a:rPr spc="-195" dirty="0"/>
              <a:t> </a:t>
            </a:r>
            <a:r>
              <a:rPr spc="-285" dirty="0"/>
              <a:t>W</a:t>
            </a:r>
            <a:r>
              <a:rPr spc="-5" dirty="0"/>
              <a:t>AR</a:t>
            </a:r>
            <a:r>
              <a:rPr spc="-15" dirty="0"/>
              <a:t>M</a:t>
            </a:r>
            <a:r>
              <a:rPr spc="-5" dirty="0"/>
              <a:t>ING</a:t>
            </a:r>
            <a:endParaRPr spc="-5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838198"/>
            <a:ext cx="9144000" cy="601979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18999"/>
            <a:ext cx="7707630" cy="7051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0805" indent="5715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Global warming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increase in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average</a:t>
            </a:r>
            <a:r>
              <a:rPr sz="3200" u="heavy" spc="-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temperature</a:t>
            </a:r>
            <a:r>
              <a:rPr sz="3200" spc="-4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Earth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's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near-surface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air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oceans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since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mid-20th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century.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5842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Global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surface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temperature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increased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0.74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±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0.18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°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C</a:t>
            </a:r>
            <a:r>
              <a:rPr sz="3200" spc="-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(1.33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±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0.32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°</a:t>
            </a:r>
            <a:r>
              <a:rPr sz="32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F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during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20th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century.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105410" indent="1283335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Most of the observed temperature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increase since the middle 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20th century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has been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caused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5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by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increasing concentrations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of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greenhouse</a:t>
            </a:r>
            <a:r>
              <a:rPr sz="3200" u="heavy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gases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,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which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result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from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human </a:t>
            </a:r>
            <a:r>
              <a:rPr sz="3200" spc="-78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activity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such as the burning of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7"/>
              </a:rPr>
              <a:t>fossil fuel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7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and 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d</a:t>
            </a:r>
            <a:r>
              <a:rPr sz="3200" u="heavy" spc="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e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f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o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r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e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statio</a:t>
            </a:r>
            <a:r>
              <a:rPr sz="32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8"/>
              </a:rPr>
              <a:t>n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sz="3200" spc="-30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Glo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b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al</a:t>
            </a:r>
            <a:r>
              <a:rPr sz="32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dim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m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in</a:t>
            </a:r>
            <a:r>
              <a:rPr sz="3200" u="heavy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9"/>
              </a:rPr>
              <a:t>g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res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lt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increasing concentrations of atmospheric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0"/>
              </a:rPr>
              <a:t>aerosols</a:t>
            </a:r>
            <a:r>
              <a:rPr sz="3200" spc="-2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0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block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sunlight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reaching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47675" y="336426"/>
            <a:ext cx="8204358" cy="609037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2689" y="22351"/>
            <a:ext cx="573849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ACID</a:t>
            </a:r>
            <a:r>
              <a:rPr spc="-10" dirty="0"/>
              <a:t> RAIN</a:t>
            </a:r>
            <a:r>
              <a:rPr dirty="0"/>
              <a:t> </a:t>
            </a:r>
            <a:r>
              <a:rPr spc="-5" dirty="0"/>
              <a:t>OR</a:t>
            </a:r>
            <a:r>
              <a:rPr spc="-135" dirty="0"/>
              <a:t> </a:t>
            </a:r>
            <a:r>
              <a:rPr spc="-5" dirty="0"/>
              <a:t>ACID</a:t>
            </a:r>
            <a:r>
              <a:rPr spc="-10" dirty="0"/>
              <a:t> </a:t>
            </a:r>
            <a:r>
              <a:rPr spc="-35" dirty="0"/>
              <a:t>PRECIPITATION</a:t>
            </a:r>
            <a:endParaRPr spc="-35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533398"/>
            <a:ext cx="9144000" cy="6324598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162902"/>
            <a:ext cx="8047355" cy="506222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75"/>
              </a:spcBef>
            </a:pP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ACID</a:t>
            </a:r>
            <a:r>
              <a:rPr sz="28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RAIN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81000" marR="130810" indent="52578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name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suggests,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acid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rain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800" spc="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just</a:t>
            </a:r>
            <a:r>
              <a:rPr sz="28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rain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which </a:t>
            </a:r>
            <a:r>
              <a:rPr sz="2800" spc="-6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is acidic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. The rain becomes acidic because of gases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which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dissolve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 the rain water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form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various </a:t>
            </a:r>
            <a:r>
              <a:rPr sz="28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acids.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81000" marR="154305" indent="54546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general about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70</a:t>
            </a:r>
            <a:r>
              <a:rPr sz="2800" spc="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percent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of acid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rain </a:t>
            </a:r>
            <a:r>
              <a:rPr sz="2800" spc="-1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comes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sulphur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dioxide</a:t>
            </a:r>
            <a:r>
              <a:rPr sz="2800" spc="-3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(SO</a:t>
            </a:r>
            <a:r>
              <a:rPr sz="2775" baseline="-210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),</a:t>
            </a:r>
            <a:r>
              <a:rPr sz="2800" spc="1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which dissolves</a:t>
            </a:r>
            <a:r>
              <a:rPr sz="2800" spc="-2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2800" spc="-1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spc="-68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spc="-1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1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form</a:t>
            </a:r>
            <a:r>
              <a:rPr sz="2800" spc="-1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sulphuric</a:t>
            </a:r>
            <a:r>
              <a:rPr sz="2800" spc="-30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C00000"/>
                </a:solidFill>
                <a:latin typeface="Times New Roman" panose="02020603050405020304"/>
                <a:cs typeface="Times New Roman" panose="02020603050405020304"/>
              </a:rPr>
              <a:t>acid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81000" marR="30480" indent="36131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 rest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comes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from</a:t>
            </a:r>
            <a:r>
              <a:rPr sz="2800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various oxides</a:t>
            </a:r>
            <a:r>
              <a:rPr sz="2800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spc="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nitrogen 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mainly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775" spc="-7" baseline="-210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2775" spc="390" baseline="-210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775" baseline="-210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3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800" spc="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collectively</a:t>
            </a:r>
            <a:r>
              <a:rPr sz="2800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called</a:t>
            </a:r>
            <a:r>
              <a:rPr sz="2800" spc="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775" baseline="-210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Oxides </a:t>
            </a:r>
            <a:r>
              <a:rPr sz="2800" spc="-6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carbon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316128"/>
            <a:ext cx="8103870" cy="46348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70"/>
              </a:spcBef>
            </a:pPr>
            <a:r>
              <a:rPr sz="28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2800" b="1" spc="-14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METHODS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81000" marR="191770" indent="27305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The best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approach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reduce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acid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rain is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reduce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the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amount of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775" spc="-7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775" spc="390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,SO</a:t>
            </a:r>
            <a:r>
              <a:rPr sz="2775" spc="-7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2775" spc="382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CO</a:t>
            </a:r>
            <a:r>
              <a:rPr sz="2775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2775" spc="359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being released into </a:t>
            </a:r>
            <a:r>
              <a:rPr sz="2800" spc="-6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atmosphere.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81000" marR="30480" indent="4572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Fitting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catalytic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converter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 car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can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reduce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emissions of NO</a:t>
            </a:r>
            <a:r>
              <a:rPr sz="2775" spc="-7" baseline="-21000" dirty="0">
                <a:latin typeface="Times New Roman" panose="02020603050405020304"/>
                <a:cs typeface="Times New Roman" panose="02020603050405020304"/>
              </a:rPr>
              <a:t>x</a:t>
            </a:r>
            <a:r>
              <a:rPr sz="2775" baseline="-21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by up to 90 percent, but they are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very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expensive,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cause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carbon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dioxide</a:t>
            </a:r>
            <a:r>
              <a:rPr sz="28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bea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released,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contributes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greenhouse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effect.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81000" marR="443230" indent="368935">
              <a:lnSpc>
                <a:spcPct val="100000"/>
              </a:lnSpc>
              <a:spcBef>
                <a:spcPts val="670"/>
              </a:spcBef>
            </a:pP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Best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option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burn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fossil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fuels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but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use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alternative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energy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sources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which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less</a:t>
            </a:r>
            <a:r>
              <a:rPr sz="28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polluting.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2685" y="22351"/>
            <a:ext cx="427736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OZONE</a:t>
            </a:r>
            <a:r>
              <a:rPr dirty="0"/>
              <a:t> </a:t>
            </a:r>
            <a:r>
              <a:rPr spc="-50" dirty="0"/>
              <a:t>LAYER</a:t>
            </a:r>
            <a:r>
              <a:rPr spc="-40" dirty="0"/>
              <a:t> </a:t>
            </a:r>
            <a:r>
              <a:rPr spc="-5" dirty="0"/>
              <a:t>DEPLETION</a:t>
            </a:r>
            <a:endParaRPr spc="-5" dirty="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05740" y="797050"/>
            <a:ext cx="8732519" cy="58734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7566" y="226263"/>
            <a:ext cx="61556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>
                <a:solidFill>
                  <a:srgbClr val="006FC0"/>
                </a:solidFill>
              </a:rPr>
              <a:t>SUSTAINABLE</a:t>
            </a:r>
            <a:r>
              <a:rPr sz="3200" spc="-70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DEVELOPMENT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840739" y="714501"/>
            <a:ext cx="7691120" cy="531876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marR="5080" indent="814070" algn="just">
              <a:lnSpc>
                <a:spcPts val="3070"/>
              </a:lnSpc>
              <a:spcBef>
                <a:spcPts val="845"/>
              </a:spcBef>
            </a:pPr>
            <a:r>
              <a:rPr sz="3200" spc="-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Sustainability</a:t>
            </a:r>
            <a:r>
              <a:rPr sz="3200" spc="79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means</a:t>
            </a:r>
            <a:r>
              <a:rPr sz="3200" spc="8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relationship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between humans and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resources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they depend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on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development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activities.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32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Objective: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724535">
              <a:lnSpc>
                <a:spcPct val="100000"/>
              </a:lnSpc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Optimum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use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natural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resources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with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598930" indent="-672465">
              <a:lnSpc>
                <a:spcPct val="100000"/>
              </a:lnSpc>
              <a:spcBef>
                <a:spcPts val="5"/>
              </a:spcBef>
              <a:buFont typeface="Wingdings" panose="05000000000000000000"/>
              <a:buChar char=""/>
              <a:tabLst>
                <a:tab pos="1598930" algn="l"/>
                <a:tab pos="1599565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Reusability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510665" indent="-584200">
              <a:lnSpc>
                <a:spcPct val="100000"/>
              </a:lnSpc>
              <a:buFont typeface="Wingdings" panose="05000000000000000000"/>
              <a:buChar char=""/>
              <a:tabLst>
                <a:tab pos="1510665" algn="l"/>
                <a:tab pos="1511300" algn="l"/>
              </a:tabLst>
            </a:pP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Min.Wastage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510665" indent="-584200">
              <a:lnSpc>
                <a:spcPct val="100000"/>
              </a:lnSpc>
              <a:buFont typeface="Wingdings" panose="05000000000000000000"/>
              <a:buChar char=""/>
              <a:tabLst>
                <a:tab pos="1510665" algn="l"/>
                <a:tab pos="1511300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Least</a:t>
            </a:r>
            <a:r>
              <a:rPr sz="28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pollution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510665" indent="-584200">
              <a:lnSpc>
                <a:spcPts val="3360"/>
              </a:lnSpc>
              <a:buFont typeface="Wingdings" panose="05000000000000000000"/>
              <a:buChar char=""/>
              <a:tabLst>
                <a:tab pos="1510665" algn="l"/>
                <a:tab pos="1511300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Max.Productivity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3840"/>
              </a:lnSpc>
            </a:pPr>
            <a:r>
              <a:rPr sz="3200" b="1" u="heavy" spc="-5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Types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666875" lvl="1" indent="-283210">
              <a:lnSpc>
                <a:spcPct val="100000"/>
              </a:lnSpc>
              <a:spcBef>
                <a:spcPts val="10"/>
              </a:spcBef>
              <a:buSzPct val="96000"/>
              <a:buFont typeface="Wingdings" panose="05000000000000000000"/>
              <a:buChar char=""/>
              <a:tabLst>
                <a:tab pos="166751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Inter-generational</a:t>
            </a:r>
            <a:r>
              <a:rPr sz="28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equity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666875" lvl="1" indent="-283210">
              <a:lnSpc>
                <a:spcPct val="100000"/>
              </a:lnSpc>
              <a:buSzPct val="96000"/>
              <a:buFont typeface="Wingdings" panose="05000000000000000000"/>
              <a:buChar char=""/>
              <a:tabLst>
                <a:tab pos="166751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Intra-generational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equity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740" y="74206"/>
            <a:ext cx="8833485" cy="607504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870"/>
              </a:spcBef>
            </a:pP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Formation</a:t>
            </a:r>
            <a:r>
              <a:rPr sz="3200" b="1" spc="-5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ozone</a:t>
            </a:r>
            <a:r>
              <a:rPr sz="32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 atmosphere: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81000" marR="127000" indent="67373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Ozone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absorbs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uv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radiations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broken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into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atomic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molecular</a:t>
            </a:r>
            <a:r>
              <a:rPr sz="32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oxygen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2374265" marR="3993515" indent="304800">
              <a:lnSpc>
                <a:spcPts val="4610"/>
              </a:lnSpc>
              <a:spcBef>
                <a:spcPts val="280"/>
              </a:spcBef>
            </a:pP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150" spc="15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 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--</a:t>
            </a:r>
            <a:r>
              <a:rPr sz="3200" dirty="0">
                <a:solidFill>
                  <a:srgbClr val="FF0000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2O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150" spc="15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3</a:t>
            </a:r>
            <a:r>
              <a:rPr sz="3150" spc="367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--</a:t>
            </a:r>
            <a:r>
              <a:rPr sz="3200" dirty="0">
                <a:solidFill>
                  <a:srgbClr val="FF0000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150" spc="7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endParaRPr sz="3150" baseline="-21000">
              <a:latin typeface="Times New Roman" panose="02020603050405020304"/>
              <a:cs typeface="Times New Roman" panose="02020603050405020304"/>
            </a:endParaRPr>
          </a:p>
          <a:p>
            <a:pPr marL="381000" marR="576580" indent="666115">
              <a:lnSpc>
                <a:spcPct val="100000"/>
              </a:lnSpc>
              <a:spcBef>
                <a:spcPts val="485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products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formed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combine</a:t>
            </a:r>
            <a:r>
              <a:rPr sz="32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again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form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ozone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227393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150" spc="15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3150" spc="375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----</a:t>
            </a:r>
            <a:r>
              <a:rPr sz="3200" dirty="0">
                <a:solidFill>
                  <a:srgbClr val="FF0000"/>
                </a:solidFill>
                <a:latin typeface="Wingdings" panose="05000000000000000000"/>
                <a:cs typeface="Wingdings" panose="05000000000000000000"/>
              </a:rPr>
              <a:t></a:t>
            </a:r>
            <a:r>
              <a:rPr sz="32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150" spc="15" baseline="-21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3</a:t>
            </a:r>
            <a:endParaRPr sz="3150" baseline="-21000">
              <a:latin typeface="Times New Roman" panose="02020603050405020304"/>
              <a:cs typeface="Times New Roman" panose="02020603050405020304"/>
            </a:endParaRPr>
          </a:p>
          <a:p>
            <a:pPr marL="381000" marR="30480" indent="-381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and hence a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dynamic equilibrium is set up due to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concentration</a:t>
            </a:r>
            <a:r>
              <a:rPr sz="32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ozone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 the atmosphere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remains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constant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324357"/>
            <a:ext cx="7498080" cy="5196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61645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ozone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layer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protects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earth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harmful</a:t>
            </a:r>
            <a:r>
              <a:rPr sz="32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uv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radiations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445135" indent="5715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If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concentration</a:t>
            </a:r>
            <a:r>
              <a:rPr sz="32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ozone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is reduced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(ozone depletion), the concentration of uv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radiations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reaching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earth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increases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669290" indent="46164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This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leads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irritation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eyes,</a:t>
            </a:r>
            <a:r>
              <a:rPr sz="32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skin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cancer and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damage to immune system in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human</a:t>
            </a:r>
            <a:r>
              <a:rPr sz="32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beings.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1396365" indent="469265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agriculture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causes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decrease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productivity.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53429"/>
            <a:ext cx="8375015" cy="602615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Causes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ozone</a:t>
            </a:r>
            <a:r>
              <a:rPr sz="24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depletion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189230" indent="266700">
              <a:lnSpc>
                <a:spcPct val="100000"/>
              </a:lnSpc>
              <a:spcBef>
                <a:spcPts val="575"/>
              </a:spcBef>
              <a:tabLst>
                <a:tab pos="250317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Chlorofluorocarbons</a:t>
            </a:r>
            <a:r>
              <a:rPr sz="24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(CFCs)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refrigerants,</a:t>
            </a:r>
            <a:r>
              <a:rPr sz="24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aerosols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as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industrial	solvents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266700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CFCs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noncombustible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volatile. They reach the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atmosphere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are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broken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down</a:t>
            </a:r>
            <a:r>
              <a:rPr sz="24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chlorine</a:t>
            </a:r>
            <a:r>
              <a:rPr sz="24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free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radicals</a:t>
            </a:r>
            <a:r>
              <a:rPr sz="24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by uv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radiations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ill</a:t>
            </a:r>
            <a:r>
              <a:rPr sz="2400" b="1" spc="-6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effects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686435" indent="342900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ozone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hole,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uv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radiation</a:t>
            </a:r>
            <a:r>
              <a:rPr sz="24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increases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causing</a:t>
            </a:r>
            <a:r>
              <a:rPr sz="24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eye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infections, skin cancer in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human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beings and decrease in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photosynthesis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plants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24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ozone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depletion</a:t>
            </a:r>
            <a:r>
              <a:rPr sz="20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 marR="502920" indent="19050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Ozone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depletion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can be controlled by using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hydrochlorofluorocarbons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hydrofluoroalkanes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place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CFCs.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These contain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more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hydrogen in their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molecule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undergo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oxidation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readily.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472" y="364947"/>
            <a:ext cx="801560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006FC0"/>
                </a:solidFill>
              </a:rPr>
              <a:t>N</a:t>
            </a:r>
            <a:r>
              <a:rPr spc="-15" dirty="0">
                <a:solidFill>
                  <a:srgbClr val="006FC0"/>
                </a:solidFill>
              </a:rPr>
              <a:t>U</a:t>
            </a:r>
            <a:r>
              <a:rPr spc="-5" dirty="0">
                <a:solidFill>
                  <a:srgbClr val="006FC0"/>
                </a:solidFill>
              </a:rPr>
              <a:t>CLEAR</a:t>
            </a:r>
            <a:r>
              <a:rPr spc="-155" dirty="0">
                <a:solidFill>
                  <a:srgbClr val="006FC0"/>
                </a:solidFill>
              </a:rPr>
              <a:t> </a:t>
            </a:r>
            <a:r>
              <a:rPr spc="-5" dirty="0">
                <a:solidFill>
                  <a:srgbClr val="006FC0"/>
                </a:solidFill>
              </a:rPr>
              <a:t>A</a:t>
            </a:r>
            <a:r>
              <a:rPr spc="-15" dirty="0">
                <a:solidFill>
                  <a:srgbClr val="006FC0"/>
                </a:solidFill>
              </a:rPr>
              <a:t>C</a:t>
            </a:r>
            <a:r>
              <a:rPr spc="-5" dirty="0">
                <a:solidFill>
                  <a:srgbClr val="006FC0"/>
                </a:solidFill>
              </a:rPr>
              <a:t>CI</a:t>
            </a:r>
            <a:r>
              <a:rPr spc="-15" dirty="0">
                <a:solidFill>
                  <a:srgbClr val="006FC0"/>
                </a:solidFill>
              </a:rPr>
              <a:t>D</a:t>
            </a:r>
            <a:r>
              <a:rPr spc="-5" dirty="0">
                <a:solidFill>
                  <a:srgbClr val="006FC0"/>
                </a:solidFill>
              </a:rPr>
              <a:t>ENTS</a:t>
            </a:r>
            <a:r>
              <a:rPr spc="-160" dirty="0">
                <a:solidFill>
                  <a:srgbClr val="006FC0"/>
                </a:solidFill>
              </a:rPr>
              <a:t> </a:t>
            </a:r>
            <a:r>
              <a:rPr spc="-5" dirty="0">
                <a:solidFill>
                  <a:srgbClr val="006FC0"/>
                </a:solidFill>
              </a:rPr>
              <a:t>A</a:t>
            </a:r>
            <a:r>
              <a:rPr spc="-15" dirty="0">
                <a:solidFill>
                  <a:srgbClr val="006FC0"/>
                </a:solidFill>
              </a:rPr>
              <a:t>N</a:t>
            </a:r>
            <a:r>
              <a:rPr spc="-5" dirty="0">
                <a:solidFill>
                  <a:srgbClr val="006FC0"/>
                </a:solidFill>
              </a:rPr>
              <a:t>D</a:t>
            </a:r>
            <a:r>
              <a:rPr spc="-5" dirty="0">
                <a:solidFill>
                  <a:srgbClr val="006FC0"/>
                </a:solidFill>
              </a:rPr>
              <a:t> </a:t>
            </a:r>
            <a:r>
              <a:rPr spc="-15" dirty="0">
                <a:solidFill>
                  <a:srgbClr val="006FC0"/>
                </a:solidFill>
              </a:rPr>
              <a:t>N</a:t>
            </a:r>
            <a:r>
              <a:rPr spc="-5" dirty="0">
                <a:solidFill>
                  <a:srgbClr val="006FC0"/>
                </a:solidFill>
              </a:rPr>
              <a:t>U</a:t>
            </a:r>
            <a:r>
              <a:rPr spc="-15" dirty="0">
                <a:solidFill>
                  <a:srgbClr val="006FC0"/>
                </a:solidFill>
              </a:rPr>
              <a:t>C</a:t>
            </a:r>
            <a:r>
              <a:rPr spc="-5" dirty="0">
                <a:solidFill>
                  <a:srgbClr val="006FC0"/>
                </a:solidFill>
              </a:rPr>
              <a:t>LEAR</a:t>
            </a:r>
            <a:r>
              <a:rPr spc="-20" dirty="0">
                <a:solidFill>
                  <a:srgbClr val="006FC0"/>
                </a:solidFill>
              </a:rPr>
              <a:t> </a:t>
            </a:r>
            <a:r>
              <a:rPr spc="-5" dirty="0">
                <a:solidFill>
                  <a:srgbClr val="006FC0"/>
                </a:solidFill>
              </a:rPr>
              <a:t>HOLOCA</a:t>
            </a:r>
            <a:r>
              <a:rPr spc="-15" dirty="0">
                <a:solidFill>
                  <a:srgbClr val="006FC0"/>
                </a:solidFill>
              </a:rPr>
              <a:t>U</a:t>
            </a:r>
            <a:r>
              <a:rPr spc="-5" dirty="0">
                <a:solidFill>
                  <a:srgbClr val="006FC0"/>
                </a:solidFill>
              </a:rPr>
              <a:t>ST</a:t>
            </a:r>
            <a:endParaRPr spc="-5" dirty="0">
              <a:solidFill>
                <a:srgbClr val="006F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747501"/>
            <a:ext cx="7916545" cy="522097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5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Causes</a:t>
            </a:r>
            <a:endParaRPr sz="2500">
              <a:latin typeface="Times New Roman" panose="02020603050405020304"/>
              <a:cs typeface="Times New Roman" panose="02020603050405020304"/>
            </a:endParaRPr>
          </a:p>
          <a:p>
            <a:pPr marL="1190625" indent="-264160">
              <a:lnSpc>
                <a:spcPct val="100000"/>
              </a:lnSpc>
              <a:spcBef>
                <a:spcPts val="310"/>
              </a:spcBef>
              <a:buSzPct val="96000"/>
              <a:buFont typeface="Wingdings" panose="05000000000000000000"/>
              <a:buChar char=""/>
              <a:tabLst>
                <a:tab pos="1191260" algn="l"/>
              </a:tabLst>
            </a:pPr>
            <a:r>
              <a:rPr sz="2600" spc="-15" dirty="0">
                <a:latin typeface="Times New Roman" panose="02020603050405020304"/>
                <a:cs typeface="Times New Roman" panose="02020603050405020304"/>
              </a:rPr>
              <a:t>Trucks</a:t>
            </a:r>
            <a:r>
              <a:rPr sz="26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carrying</a:t>
            </a:r>
            <a:r>
              <a:rPr sz="26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radioactive</a:t>
            </a:r>
            <a:r>
              <a:rPr sz="26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5" dirty="0">
                <a:latin typeface="Times New Roman" panose="02020603050405020304"/>
                <a:cs typeface="Times New Roman" panose="02020603050405020304"/>
              </a:rPr>
              <a:t>waste</a:t>
            </a: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190625" indent="-264160">
              <a:lnSpc>
                <a:spcPct val="100000"/>
              </a:lnSpc>
              <a:spcBef>
                <a:spcPts val="310"/>
              </a:spcBef>
              <a:buSzPct val="96000"/>
              <a:buFont typeface="Wingdings" panose="05000000000000000000"/>
              <a:buChar char=""/>
              <a:tabLst>
                <a:tab pos="1191260" algn="l"/>
              </a:tabLst>
            </a:pPr>
            <a:r>
              <a:rPr sz="2600" dirty="0">
                <a:latin typeface="Times New Roman" panose="02020603050405020304"/>
                <a:cs typeface="Times New Roman" panose="02020603050405020304"/>
              </a:rPr>
              <a:t>Leakage</a:t>
            </a:r>
            <a:r>
              <a:rPr sz="26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5" dirty="0">
                <a:latin typeface="Times New Roman" panose="02020603050405020304"/>
                <a:cs typeface="Times New Roman" panose="02020603050405020304"/>
              </a:rPr>
              <a:t>reactor vessel</a:t>
            </a: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190625" indent="-264160">
              <a:lnSpc>
                <a:spcPct val="100000"/>
              </a:lnSpc>
              <a:spcBef>
                <a:spcPts val="315"/>
              </a:spcBef>
              <a:buSzPct val="96000"/>
              <a:buFont typeface="Wingdings" panose="05000000000000000000"/>
              <a:buChar char=""/>
              <a:tabLst>
                <a:tab pos="1191260" algn="l"/>
              </a:tabLst>
            </a:pPr>
            <a:r>
              <a:rPr sz="2600" dirty="0">
                <a:latin typeface="Times New Roman" panose="02020603050405020304"/>
                <a:cs typeface="Times New Roman" panose="02020603050405020304"/>
              </a:rPr>
              <a:t>Explosion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5" dirty="0">
                <a:latin typeface="Times New Roman" panose="02020603050405020304"/>
                <a:cs typeface="Times New Roman" panose="02020603050405020304"/>
              </a:rPr>
              <a:t>test</a:t>
            </a:r>
            <a:r>
              <a:rPr sz="26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6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5" dirty="0">
                <a:latin typeface="Times New Roman" panose="02020603050405020304"/>
                <a:cs typeface="Times New Roman" panose="02020603050405020304"/>
              </a:rPr>
              <a:t>underground</a:t>
            </a: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190625" indent="-264160">
              <a:lnSpc>
                <a:spcPct val="100000"/>
              </a:lnSpc>
              <a:spcBef>
                <a:spcPts val="315"/>
              </a:spcBef>
              <a:buSzPct val="96000"/>
              <a:buFont typeface="Wingdings" panose="05000000000000000000"/>
              <a:buChar char=""/>
              <a:tabLst>
                <a:tab pos="1191260" algn="l"/>
              </a:tabLst>
            </a:pPr>
            <a:r>
              <a:rPr sz="2600" dirty="0">
                <a:latin typeface="Times New Roman" panose="02020603050405020304"/>
                <a:cs typeface="Times New Roman" panose="02020603050405020304"/>
              </a:rPr>
              <a:t>Improper</a:t>
            </a:r>
            <a:r>
              <a:rPr sz="26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disposal</a:t>
            </a: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25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Effects</a:t>
            </a:r>
            <a:endParaRPr sz="25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2500" spc="-5" dirty="0">
                <a:latin typeface="Times New Roman" panose="02020603050405020304"/>
                <a:cs typeface="Times New Roman" panose="02020603050405020304"/>
              </a:rPr>
              <a:t>Nuclear</a:t>
            </a:r>
            <a:r>
              <a:rPr sz="25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5" dirty="0">
                <a:latin typeface="Times New Roman" panose="02020603050405020304"/>
                <a:cs typeface="Times New Roman" panose="02020603050405020304"/>
              </a:rPr>
              <a:t>radiation</a:t>
            </a:r>
            <a:r>
              <a:rPr sz="25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500" spc="-5" dirty="0">
                <a:latin typeface="Times New Roman" panose="02020603050405020304"/>
                <a:cs typeface="Times New Roman" panose="02020603050405020304"/>
              </a:rPr>
              <a:t>of</a:t>
            </a:r>
            <a:endParaRPr sz="2500">
              <a:latin typeface="Times New Roman" panose="02020603050405020304"/>
              <a:cs typeface="Times New Roman" panose="02020603050405020304"/>
            </a:endParaRPr>
          </a:p>
          <a:p>
            <a:pPr marL="1384300" marR="5080" lvl="1">
              <a:lnSpc>
                <a:spcPts val="2590"/>
              </a:lnSpc>
              <a:spcBef>
                <a:spcPts val="620"/>
              </a:spcBef>
              <a:buSzPct val="96000"/>
              <a:buFont typeface="Wingdings" panose="05000000000000000000"/>
              <a:buChar char=""/>
              <a:tabLst>
                <a:tab pos="162750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Low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Dose(100 –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250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rads)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Fatigue,</a:t>
            </a:r>
            <a:r>
              <a:rPr sz="24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Vomiting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Loss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 Hair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384300" marR="43180" lvl="1">
              <a:lnSpc>
                <a:spcPts val="2590"/>
              </a:lnSpc>
              <a:spcBef>
                <a:spcPts val="580"/>
              </a:spcBef>
              <a:buSzPct val="96000"/>
              <a:buFont typeface="Wingdings" panose="05000000000000000000"/>
              <a:buChar char=""/>
              <a:tabLst>
                <a:tab pos="162750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Higher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Dose(400-500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rads)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Bone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Marrow,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Blood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Cells,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Cancer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384300" marR="127000" lvl="1">
              <a:lnSpc>
                <a:spcPts val="2590"/>
              </a:lnSpc>
              <a:spcBef>
                <a:spcPts val="585"/>
              </a:spcBef>
              <a:buSzPct val="96000"/>
              <a:buFont typeface="Wingdings" panose="05000000000000000000"/>
              <a:buChar char=""/>
              <a:tabLst>
                <a:tab pos="1627505" algn="l"/>
              </a:tabLst>
            </a:pPr>
            <a:r>
              <a:rPr sz="2400" spc="-70" dirty="0">
                <a:latin typeface="Times New Roman" panose="02020603050405020304"/>
                <a:cs typeface="Times New Roman" panose="02020603050405020304"/>
              </a:rPr>
              <a:t>Very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Higher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Dose(10,000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rads)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Heart,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Brain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Cancer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0"/>
            <a:ext cx="7759065" cy="653795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641985">
              <a:lnSpc>
                <a:spcPct val="100000"/>
              </a:lnSpc>
              <a:spcBef>
                <a:spcPts val="675"/>
              </a:spcBef>
            </a:pPr>
            <a:r>
              <a:rPr sz="2400" b="1" spc="-6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24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4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RECLAMATION(</a:t>
            </a:r>
            <a:r>
              <a:rPr sz="2400" b="1" spc="4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b="1" spc="-5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RECOVERY)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u="heavy" spc="-4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Types</a:t>
            </a: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u="heavy" spc="-6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3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2400" b="1" u="heavy" spc="-2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Lands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30835" indent="-318770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"/>
              <a:tabLst>
                <a:tab pos="33147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Uncultivable</a:t>
            </a:r>
            <a:r>
              <a:rPr sz="24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Lands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30835" indent="-318770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"/>
              <a:tabLst>
                <a:tab pos="33147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Cultivable</a:t>
            </a:r>
            <a:r>
              <a:rPr sz="24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Lands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Causes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of</a:t>
            </a:r>
            <a:r>
              <a:rPr sz="2400" b="1" u="heavy" spc="-5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3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Land</a:t>
            </a:r>
            <a:r>
              <a:rPr sz="2400" b="1" u="heavy" spc="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Formation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07035" indent="-394970">
              <a:lnSpc>
                <a:spcPct val="100000"/>
              </a:lnSpc>
              <a:spcBef>
                <a:spcPts val="580"/>
              </a:spcBef>
              <a:buClr>
                <a:srgbClr val="000000"/>
              </a:buClr>
              <a:buFont typeface="Wingdings" panose="05000000000000000000"/>
              <a:buChar char=""/>
              <a:tabLst>
                <a:tab pos="406400" algn="l"/>
                <a:tab pos="407670" algn="l"/>
              </a:tabLst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Over-exploitation</a:t>
            </a:r>
            <a:r>
              <a:rPr sz="24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natural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resources.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07035" indent="-39497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Wingdings" panose="05000000000000000000"/>
              <a:buChar char=""/>
              <a:tabLst>
                <a:tab pos="406400" algn="l"/>
                <a:tab pos="407670" algn="l"/>
              </a:tabLst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Overgrazing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deforestation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soil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erosion,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logging.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"/>
              <a:tabLst>
                <a:tab pos="406400" algn="l"/>
                <a:tab pos="40767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Mining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activities,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growing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demand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 fuel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fodder,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wood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&amp;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food.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07035" indent="-39497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Font typeface="Wingdings" panose="05000000000000000000"/>
              <a:buChar char=""/>
              <a:tabLst>
                <a:tab pos="406400" algn="l"/>
                <a:tab pos="40767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Developmental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activities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dams,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power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projects.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1415415" algn="l"/>
              </a:tabLst>
            </a:pP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Objective	(or)</a:t>
            </a:r>
            <a:r>
              <a:rPr sz="2400" b="1" u="heavy" spc="-2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Need 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u="heavy" spc="-6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3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2400" b="1" u="heavy" spc="-1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400" b="1" u="heavy" spc="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Reclamation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55270" indent="-243205">
              <a:lnSpc>
                <a:spcPct val="100000"/>
              </a:lnSpc>
              <a:spcBef>
                <a:spcPts val="580"/>
              </a:spcBef>
              <a:buSzPct val="96000"/>
              <a:buFont typeface="Wingdings" panose="05000000000000000000"/>
              <a:buChar char=""/>
              <a:tabLst>
                <a:tab pos="25527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Increasing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population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Food,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Shelter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55270" indent="-243205">
              <a:lnSpc>
                <a:spcPct val="100000"/>
              </a:lnSpc>
              <a:spcBef>
                <a:spcPts val="575"/>
              </a:spcBef>
              <a:buSzPct val="96000"/>
              <a:buFont typeface="Wingdings" panose="05000000000000000000"/>
              <a:buChar char=""/>
              <a:tabLst>
                <a:tab pos="25527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Prevent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Soil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Erosion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Landslides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Drought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55270" indent="-243205">
              <a:lnSpc>
                <a:spcPct val="100000"/>
              </a:lnSpc>
              <a:spcBef>
                <a:spcPts val="580"/>
              </a:spcBef>
              <a:buSzPct val="96000"/>
              <a:buFont typeface="Wingdings" panose="05000000000000000000"/>
              <a:buChar char=""/>
              <a:tabLst>
                <a:tab pos="25527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Conserve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Biological</a:t>
            </a:r>
            <a:r>
              <a:rPr sz="24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Resources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Natural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Ecosystems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55270" indent="-243205">
              <a:lnSpc>
                <a:spcPct val="100000"/>
              </a:lnSpc>
              <a:spcBef>
                <a:spcPts val="575"/>
              </a:spcBef>
              <a:buSzPct val="96000"/>
              <a:buFont typeface="Wingdings" panose="05000000000000000000"/>
              <a:buChar char=""/>
              <a:tabLst>
                <a:tab pos="255270" algn="l"/>
              </a:tabLst>
            </a:pP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Avoiding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exploitation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natural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resources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29629"/>
            <a:ext cx="7516495" cy="573341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3050540">
              <a:lnSpc>
                <a:spcPct val="100000"/>
              </a:lnSpc>
              <a:spcBef>
                <a:spcPts val="680"/>
              </a:spcBef>
            </a:pP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CONSUMERISM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529590" indent="1228090">
              <a:lnSpc>
                <a:spcPct val="120000"/>
              </a:lnSpc>
              <a:tabLst>
                <a:tab pos="2748280" algn="l"/>
              </a:tabLst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Purchasing	and consumption of good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products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Objectives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Improve Powers</a:t>
            </a:r>
            <a:r>
              <a:rPr sz="24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Sellers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Buyers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Good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Relationship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Sellers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Buyers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Reuse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Recycle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Pollution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After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Sale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Service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850900">
              <a:lnSpc>
                <a:spcPct val="100000"/>
              </a:lnSpc>
              <a:spcBef>
                <a:spcPts val="575"/>
              </a:spcBef>
            </a:pPr>
            <a:r>
              <a:rPr sz="24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Traditionally</a:t>
            </a:r>
            <a:r>
              <a:rPr sz="2400" b="1" spc="-5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favourable</a:t>
            </a:r>
            <a:r>
              <a:rPr sz="24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rights</a:t>
            </a:r>
            <a:r>
              <a:rPr sz="24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sellers: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654050" indent="-641985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"/>
              <a:tabLst>
                <a:tab pos="654050" algn="l"/>
                <a:tab pos="65468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introduce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product.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654050" indent="-641985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"/>
              <a:tabLst>
                <a:tab pos="654050" algn="l"/>
                <a:tab pos="65468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charge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price.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654050" indent="-641985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"/>
              <a:tabLst>
                <a:tab pos="654050" algn="l"/>
                <a:tab pos="65468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spend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amount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promote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product.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730250" indent="-718185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"/>
              <a:tabLst>
                <a:tab pos="730250" algn="l"/>
                <a:tab pos="73088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fight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use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incentives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promote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products.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476757"/>
            <a:ext cx="4351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>
                <a:solidFill>
                  <a:srgbClr val="006FC0"/>
                </a:solidFill>
              </a:rPr>
              <a:t>Traditional</a:t>
            </a:r>
            <a:r>
              <a:rPr sz="3200" spc="-60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buyer</a:t>
            </a:r>
            <a:r>
              <a:rPr sz="3200" spc="-80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rights: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916939" y="1068070"/>
            <a:ext cx="8105140" cy="526605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855"/>
              </a:spcBef>
              <a:buSzPct val="133000"/>
              <a:buFont typeface="Wingdings" panose="05000000000000000000"/>
              <a:buChar char=""/>
              <a:tabLst>
                <a:tab pos="478155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buy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not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buy.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501650" indent="-489585">
              <a:lnSpc>
                <a:spcPct val="100000"/>
              </a:lnSpc>
              <a:spcBef>
                <a:spcPts val="755"/>
              </a:spcBef>
              <a:buFont typeface="Wingdings" panose="05000000000000000000"/>
              <a:buChar char=""/>
              <a:tabLst>
                <a:tab pos="501650" algn="l"/>
                <a:tab pos="50165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expect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product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safe.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501650" indent="-489585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"/>
              <a:tabLst>
                <a:tab pos="501650" algn="l"/>
                <a:tab pos="50165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right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expect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product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perform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as claimed.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9370" algn="ctr">
              <a:lnSpc>
                <a:spcPct val="100000"/>
              </a:lnSpc>
              <a:spcBef>
                <a:spcPts val="745"/>
              </a:spcBef>
            </a:pPr>
            <a:r>
              <a:rPr sz="3200" b="1" u="heavy" spc="-3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Waste</a:t>
            </a:r>
            <a:r>
              <a:rPr sz="3200" b="1" u="heavy" spc="-4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Products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1125855" indent="381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Sources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wastes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agricultural,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mining,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industrial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municipal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wastes.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8890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Examples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waste</a:t>
            </a:r>
            <a:r>
              <a:rPr sz="2400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products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: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364490" indent="38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glass,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papers,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garbage,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plastics,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soft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drink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cans,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metals, food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wastes.</a:t>
            </a:r>
            <a:r>
              <a:rPr sz="24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Automobile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wastes,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 dead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animals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937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waste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(Electronic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factory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wastes)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381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solidFill>
                  <a:srgbClr val="464AE2"/>
                </a:solidFill>
                <a:latin typeface="Times New Roman" panose="02020603050405020304"/>
                <a:cs typeface="Times New Roman" panose="02020603050405020304"/>
              </a:rPr>
              <a:t>Electronic</a:t>
            </a:r>
            <a:r>
              <a:rPr sz="2400" spc="-40" dirty="0">
                <a:solidFill>
                  <a:srgbClr val="464AE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464AE2"/>
                </a:solidFill>
                <a:latin typeface="Times New Roman" panose="02020603050405020304"/>
                <a:cs typeface="Times New Roman" panose="02020603050405020304"/>
              </a:rPr>
              <a:t>equipments</a:t>
            </a:r>
            <a:r>
              <a:rPr sz="2400" spc="5" dirty="0">
                <a:solidFill>
                  <a:srgbClr val="464AE2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like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computers,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printers,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mobile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phones,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xerox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,machines,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calculators,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etc.,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8509" y="298450"/>
            <a:ext cx="250698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b="0" spc="-30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Effects </a:t>
            </a:r>
            <a:r>
              <a:rPr sz="2900" b="0" spc="-5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of</a:t>
            </a:r>
            <a:r>
              <a:rPr sz="2900" b="0" spc="-50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900" b="0" spc="-20" dirty="0">
                <a:solidFill>
                  <a:srgbClr val="000000"/>
                </a:solidFill>
                <a:latin typeface="Calibri" panose="020F0502020204030204"/>
                <a:cs typeface="Calibri" panose="020F0502020204030204"/>
              </a:rPr>
              <a:t>wastes</a:t>
            </a:r>
            <a:endParaRPr sz="29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682842"/>
            <a:ext cx="7812405" cy="530161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95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80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chemical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industries-</a:t>
            </a:r>
            <a:r>
              <a:rPr sz="28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Dangerous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 human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life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06070" indent="-342900">
              <a:lnSpc>
                <a:spcPts val="3020"/>
              </a:lnSpc>
              <a:spcBef>
                <a:spcPts val="725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Dumped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wastes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Degrade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soil</a:t>
            </a:r>
            <a:r>
              <a:rPr sz="28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make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unfit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 </a:t>
            </a:r>
            <a:r>
              <a:rPr sz="2800" spc="-6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irrigation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351155" indent="-342900">
              <a:lnSpc>
                <a:spcPts val="3020"/>
              </a:lnSpc>
              <a:spcBef>
                <a:spcPts val="685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E-waste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toxic-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computers, lead is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present in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monitors, cadmium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chips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cathode ray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tube,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PVC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cables.</a:t>
            </a:r>
            <a:r>
              <a:rPr sz="28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All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these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cause</a:t>
            </a:r>
            <a:r>
              <a:rPr sz="28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cancer</a:t>
            </a:r>
            <a:r>
              <a:rPr sz="2800" spc="-30" dirty="0">
                <a:latin typeface="Times New Roman" panose="02020603050405020304"/>
                <a:cs typeface="Times New Roman" panose="02020603050405020304"/>
              </a:rPr>
              <a:t>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768350" indent="-342900">
              <a:lnSpc>
                <a:spcPts val="3030"/>
              </a:lnSpc>
              <a:spcBef>
                <a:spcPts val="675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Plastics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nonbiodegradable -</a:t>
            </a:r>
            <a:r>
              <a:rPr sz="2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their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combustion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produces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toxic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gases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654050" indent="-342900">
              <a:lnSpc>
                <a:spcPts val="3020"/>
              </a:lnSpc>
              <a:spcBef>
                <a:spcPts val="670"/>
              </a:spcBef>
            </a:pP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Factors affecting</a:t>
            </a:r>
            <a:r>
              <a:rPr sz="28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consumerism</a:t>
            </a:r>
            <a:r>
              <a:rPr sz="2800" b="1" spc="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&amp;</a:t>
            </a:r>
            <a:r>
              <a:rPr sz="28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generation</a:t>
            </a:r>
            <a:r>
              <a:rPr sz="28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of </a:t>
            </a:r>
            <a:r>
              <a:rPr sz="2800" b="1" spc="-6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wastes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584200" indent="-572135">
              <a:lnSpc>
                <a:spcPct val="100000"/>
              </a:lnSpc>
              <a:spcBef>
                <a:spcPts val="300"/>
              </a:spcBef>
              <a:buFont typeface="Wingdings" panose="05000000000000000000"/>
              <a:buChar char=""/>
              <a:tabLst>
                <a:tab pos="584200" algn="l"/>
                <a:tab pos="584835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population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584200" indent="-572135">
              <a:lnSpc>
                <a:spcPct val="100000"/>
              </a:lnSpc>
              <a:spcBef>
                <a:spcPts val="335"/>
              </a:spcBef>
              <a:buFont typeface="Wingdings" panose="05000000000000000000"/>
              <a:buChar char=""/>
              <a:tabLst>
                <a:tab pos="584200" algn="l"/>
                <a:tab pos="584835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Consumption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28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population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42313" y="307593"/>
            <a:ext cx="565912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spc="-20" dirty="0">
                <a:latin typeface="Arial" panose="020B0604020202020204"/>
                <a:cs typeface="Arial" panose="020B0604020202020204"/>
              </a:rPr>
              <a:t>ENVIRONMENTAL</a:t>
            </a:r>
            <a:r>
              <a:rPr sz="2500" b="1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500" b="1" spc="-5" dirty="0">
                <a:latin typeface="Arial" panose="020B0604020202020204"/>
                <a:cs typeface="Arial" panose="020B0604020202020204"/>
              </a:rPr>
              <a:t>PROTECTION</a:t>
            </a:r>
            <a:r>
              <a:rPr sz="2500" b="1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500" b="1" spc="-5" dirty="0">
                <a:latin typeface="Arial" panose="020B0604020202020204"/>
                <a:cs typeface="Arial" panose="020B0604020202020204"/>
              </a:rPr>
              <a:t>ACT</a:t>
            </a:r>
            <a:endParaRPr sz="25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78839" y="783081"/>
            <a:ext cx="763206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2235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Constitution of </a:t>
            </a:r>
            <a:r>
              <a:rPr sz="28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India </a:t>
            </a: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has a number of </a:t>
            </a:r>
            <a:r>
              <a:rPr sz="28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provisions </a:t>
            </a:r>
            <a:r>
              <a:rPr sz="2800" b="0" spc="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demarcating the </a:t>
            </a:r>
            <a:r>
              <a:rPr sz="28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responsibility of the </a:t>
            </a: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central and state </a:t>
            </a:r>
            <a:r>
              <a:rPr sz="2800" b="0" spc="-68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government</a:t>
            </a:r>
            <a:r>
              <a:rPr sz="28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towards</a:t>
            </a:r>
            <a:r>
              <a:rPr sz="2800" b="0" spc="1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Environmental</a:t>
            </a:r>
            <a:r>
              <a:rPr sz="28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Protection.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4331" y="2148967"/>
            <a:ext cx="7056120" cy="3780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6700" marR="122555" indent="34925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According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 section 2(a)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of Environmental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Protection</a:t>
            </a:r>
            <a:r>
              <a:rPr sz="2800" spc="-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Act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(1986),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.Environment.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includes,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431800" indent="-419735">
              <a:lnSpc>
                <a:spcPct val="100000"/>
              </a:lnSpc>
              <a:spcBef>
                <a:spcPts val="670"/>
              </a:spcBef>
              <a:buClr>
                <a:srgbClr val="000000"/>
              </a:buClr>
              <a:buAutoNum type="romanLcParenBoth"/>
              <a:tabLst>
                <a:tab pos="431800" algn="l"/>
              </a:tabLst>
            </a:pPr>
            <a:r>
              <a:rPr sz="2800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Water,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air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,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266700" marR="36830" indent="-254635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AutoNum type="romanLcParenBoth"/>
              <a:tabLst>
                <a:tab pos="531495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interrelationship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exists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among</a:t>
            </a:r>
            <a:r>
              <a:rPr sz="28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between,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570355" lvl="1" indent="-453390">
              <a:lnSpc>
                <a:spcPct val="100000"/>
              </a:lnSpc>
              <a:spcBef>
                <a:spcPts val="670"/>
              </a:spcBef>
              <a:buClr>
                <a:srgbClr val="000000"/>
              </a:buClr>
              <a:buSzPct val="79000"/>
              <a:buAutoNum type="alphaLcParenBoth"/>
              <a:tabLst>
                <a:tab pos="1570990" algn="l"/>
              </a:tabLst>
            </a:pPr>
            <a:r>
              <a:rPr sz="2800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Water,</a:t>
            </a:r>
            <a:r>
              <a:rPr sz="28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air</a:t>
            </a:r>
            <a:r>
              <a:rPr sz="28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067435" marR="5080" lvl="1" indent="126365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AutoNum type="alphaLcParenBoth"/>
              <a:tabLst>
                <a:tab pos="1700530" algn="l"/>
              </a:tabLst>
            </a:pP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Human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beings, other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living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creatures, </a:t>
            </a:r>
            <a:r>
              <a:rPr sz="2800" spc="-6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plants,</a:t>
            </a:r>
            <a:r>
              <a:rPr sz="28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micro-organisms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property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47599"/>
            <a:ext cx="7938770" cy="4843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545465">
              <a:lnSpc>
                <a:spcPct val="100000"/>
              </a:lnSpc>
              <a:spcBef>
                <a:spcPts val="100"/>
              </a:spcBef>
            </a:pPr>
            <a:r>
              <a:rPr sz="3000" spc="-50" dirty="0">
                <a:latin typeface="Times New Roman" panose="02020603050405020304"/>
                <a:cs typeface="Times New Roman" panose="02020603050405020304"/>
              </a:rPr>
              <a:t>Various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statues</a:t>
            </a:r>
            <a:r>
              <a:rPr sz="3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/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legislations</a:t>
            </a:r>
            <a:r>
              <a:rPr sz="300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enacted</a:t>
            </a:r>
            <a:r>
              <a:rPr sz="30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India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exclusively</a:t>
            </a:r>
            <a:r>
              <a:rPr sz="30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0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Environment</a:t>
            </a:r>
            <a:r>
              <a:rPr sz="3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Protection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are,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1393190" indent="-342900">
              <a:lnSpc>
                <a:spcPct val="100000"/>
              </a:lnSpc>
              <a:spcBef>
                <a:spcPts val="775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(Prevention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Pollutio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n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)</a:t>
            </a:r>
            <a:r>
              <a:rPr sz="3200"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c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t,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74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98425" indent="-342900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Air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(Prevention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Pollution)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Act,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1981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469900" indent="-45783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"/>
              <a:tabLst>
                <a:tab pos="4699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Environmental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Protection</a:t>
            </a:r>
            <a:r>
              <a:rPr sz="3200" spc="-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Act,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1986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75920" indent="-363855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st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n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v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ation</a:t>
            </a:r>
            <a:r>
              <a:rPr sz="3200" spc="-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c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8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0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75920" indent="-363855">
              <a:lnSpc>
                <a:spcPct val="100000"/>
              </a:lnSpc>
              <a:spcBef>
                <a:spcPts val="765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35" dirty="0">
                <a:latin typeface="Times New Roman" panose="02020603050405020304"/>
                <a:cs typeface="Times New Roman" panose="02020603050405020304"/>
              </a:rPr>
              <a:t>W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ild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Life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Prot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cti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</a:t>
            </a:r>
            <a:r>
              <a:rPr sz="3200" spc="-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c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7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2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95942" y="19810"/>
            <a:ext cx="8804365" cy="6799624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6449" y="394842"/>
            <a:ext cx="65436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97305" marR="5080" indent="-128524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AIR</a:t>
            </a:r>
            <a:r>
              <a:rPr sz="28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(PREVENTION</a:t>
            </a:r>
            <a:r>
              <a:rPr sz="2800" b="1" spc="-1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2800" b="1" spc="-15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800" b="1" spc="-6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POLLUTION)</a:t>
            </a:r>
            <a:r>
              <a:rPr sz="2800" b="1" spc="-114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6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ACT,</a:t>
            </a:r>
            <a:r>
              <a:rPr sz="2800" b="1" spc="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1981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1493265"/>
            <a:ext cx="7968615" cy="121475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marR="5080" indent="603250">
              <a:lnSpc>
                <a:spcPct val="70000"/>
              </a:lnSpc>
              <a:spcBef>
                <a:spcPts val="1180"/>
              </a:spcBef>
            </a:pPr>
            <a:r>
              <a:rPr sz="3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0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objective </a:t>
            </a:r>
            <a:r>
              <a:rPr sz="3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of the </a:t>
            </a:r>
            <a:r>
              <a:rPr sz="30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Act is </a:t>
            </a:r>
            <a:r>
              <a:rPr sz="3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to provide for the </a:t>
            </a:r>
            <a:r>
              <a:rPr sz="3000" b="0" spc="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0" spc="-5" dirty="0">
                <a:latin typeface="Times New Roman" panose="02020603050405020304"/>
                <a:cs typeface="Times New Roman" panose="02020603050405020304"/>
              </a:rPr>
              <a:t>prevention,</a:t>
            </a:r>
            <a:r>
              <a:rPr sz="3000" b="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3000" b="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000" b="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0" dirty="0">
                <a:latin typeface="Times New Roman" panose="02020603050405020304"/>
                <a:cs typeface="Times New Roman" panose="02020603050405020304"/>
              </a:rPr>
              <a:t>abatement</a:t>
            </a:r>
            <a:r>
              <a:rPr sz="3000" b="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0" dirty="0">
                <a:latin typeface="Times New Roman" panose="02020603050405020304"/>
                <a:cs typeface="Times New Roman" panose="02020603050405020304"/>
              </a:rPr>
              <a:t>of air</a:t>
            </a:r>
            <a:r>
              <a:rPr sz="3000" b="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0" spc="-5" dirty="0">
                <a:latin typeface="Times New Roman" panose="02020603050405020304"/>
                <a:cs typeface="Times New Roman" panose="02020603050405020304"/>
              </a:rPr>
              <a:t>pollution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3245"/>
              </a:lnSpc>
            </a:pPr>
            <a:r>
              <a:rPr sz="3000" spc="-5" dirty="0">
                <a:solidFill>
                  <a:srgbClr val="006FC0"/>
                </a:solidFill>
              </a:rPr>
              <a:t>Functions</a:t>
            </a:r>
            <a:r>
              <a:rPr sz="3000" spc="-20" dirty="0">
                <a:solidFill>
                  <a:srgbClr val="006FC0"/>
                </a:solidFill>
              </a:rPr>
              <a:t> </a:t>
            </a:r>
            <a:r>
              <a:rPr sz="3000" dirty="0">
                <a:solidFill>
                  <a:srgbClr val="006FC0"/>
                </a:solidFill>
              </a:rPr>
              <a:t>of </a:t>
            </a:r>
            <a:r>
              <a:rPr sz="3000" spc="-5" dirty="0">
                <a:solidFill>
                  <a:srgbClr val="006FC0"/>
                </a:solidFill>
              </a:rPr>
              <a:t>Central </a:t>
            </a:r>
            <a:r>
              <a:rPr sz="3000" dirty="0">
                <a:solidFill>
                  <a:srgbClr val="006FC0"/>
                </a:solidFill>
              </a:rPr>
              <a:t>Board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marR="531495" indent="-342900">
              <a:lnSpc>
                <a:spcPct val="70000"/>
              </a:lnSpc>
              <a:spcBef>
                <a:spcPts val="1180"/>
              </a:spcBef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dirty="0">
                <a:solidFill>
                  <a:srgbClr val="FF0000"/>
                </a:solidFill>
              </a:rPr>
              <a:t>Advice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to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central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government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any</a:t>
            </a:r>
            <a:r>
              <a:rPr spc="-10" dirty="0"/>
              <a:t> </a:t>
            </a:r>
            <a:r>
              <a:rPr spc="-5" dirty="0"/>
              <a:t>matter </a:t>
            </a:r>
            <a:r>
              <a:rPr spc="-735" dirty="0"/>
              <a:t> </a:t>
            </a:r>
            <a:r>
              <a:rPr spc="-5" dirty="0"/>
              <a:t>related</a:t>
            </a:r>
            <a:r>
              <a:rPr spc="40" dirty="0"/>
              <a:t> </a:t>
            </a:r>
            <a:r>
              <a:rPr dirty="0"/>
              <a:t>to air</a:t>
            </a:r>
            <a:r>
              <a:rPr spc="10" dirty="0"/>
              <a:t> </a:t>
            </a:r>
            <a:r>
              <a:rPr spc="-5" dirty="0"/>
              <a:t>quality</a:t>
            </a:r>
            <a:endParaRPr spc="-5" dirty="0"/>
          </a:p>
          <a:p>
            <a:pPr marL="355600" indent="-342900">
              <a:lnSpc>
                <a:spcPts val="3060"/>
              </a:lnSpc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spc="-105" dirty="0"/>
              <a:t>To</a:t>
            </a:r>
            <a:r>
              <a:rPr spc="-5" dirty="0"/>
              <a:t> </a:t>
            </a:r>
            <a:r>
              <a:rPr dirty="0"/>
              <a:t>execute</a:t>
            </a:r>
            <a:r>
              <a:rPr spc="5" dirty="0"/>
              <a:t> </a:t>
            </a:r>
            <a:r>
              <a:rPr spc="-5" dirty="0">
                <a:solidFill>
                  <a:srgbClr val="FF0000"/>
                </a:solidFill>
              </a:rPr>
              <a:t>nation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wide</a:t>
            </a:r>
            <a:r>
              <a:rPr spc="-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awareness</a:t>
            </a:r>
            <a:r>
              <a:rPr spc="-1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programme</a:t>
            </a:r>
            <a:endParaRPr spc="-5" dirty="0">
              <a:solidFill>
                <a:srgbClr val="FF0000"/>
              </a:solidFill>
            </a:endParaRPr>
          </a:p>
          <a:p>
            <a:pPr marL="355600" marR="5080" indent="-342900">
              <a:lnSpc>
                <a:spcPct val="70000"/>
              </a:lnSpc>
              <a:spcBef>
                <a:spcPts val="900"/>
              </a:spcBef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spc="-100" dirty="0"/>
              <a:t>To</a:t>
            </a:r>
            <a:r>
              <a:rPr spc="-5" dirty="0"/>
              <a:t> </a:t>
            </a:r>
            <a:r>
              <a:rPr dirty="0"/>
              <a:t>provide</a:t>
            </a:r>
            <a:r>
              <a:rPr spc="-5" dirty="0"/>
              <a:t> </a:t>
            </a:r>
            <a:r>
              <a:rPr spc="-5" dirty="0">
                <a:solidFill>
                  <a:srgbClr val="FF0000"/>
                </a:solidFill>
              </a:rPr>
              <a:t>technical</a:t>
            </a:r>
            <a:r>
              <a:rPr spc="4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assistance</a:t>
            </a:r>
            <a:r>
              <a:rPr spc="3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and</a:t>
            </a:r>
            <a:r>
              <a:rPr spc="-5" dirty="0">
                <a:solidFill>
                  <a:srgbClr val="FF0000"/>
                </a:solidFill>
              </a:rPr>
              <a:t> guidance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to </a:t>
            </a:r>
            <a:r>
              <a:rPr spc="-73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state</a:t>
            </a:r>
            <a:r>
              <a:rPr spc="2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boards</a:t>
            </a:r>
            <a:endParaRPr dirty="0">
              <a:solidFill>
                <a:srgbClr val="FF0000"/>
              </a:solidFill>
            </a:endParaRPr>
          </a:p>
          <a:p>
            <a:pPr marL="355600" marR="146050" indent="-342900">
              <a:lnSpc>
                <a:spcPct val="7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5600" algn="l"/>
              </a:tabLst>
            </a:pPr>
            <a:r>
              <a:rPr dirty="0"/>
              <a:t>Collect</a:t>
            </a:r>
            <a:r>
              <a:rPr spc="5" dirty="0"/>
              <a:t> </a:t>
            </a:r>
            <a:r>
              <a:rPr spc="-5" dirty="0">
                <a:solidFill>
                  <a:srgbClr val="FF0000"/>
                </a:solidFill>
              </a:rPr>
              <a:t>technical</a:t>
            </a:r>
            <a:r>
              <a:rPr spc="3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and</a:t>
            </a:r>
            <a:r>
              <a:rPr spc="-5" dirty="0">
                <a:solidFill>
                  <a:srgbClr val="FF0000"/>
                </a:solidFill>
              </a:rPr>
              <a:t> statistical</a:t>
            </a:r>
            <a:r>
              <a:rPr spc="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data to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prepare </a:t>
            </a:r>
            <a:r>
              <a:rPr spc="-73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manuals,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code,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and guide</a:t>
            </a:r>
            <a:r>
              <a:rPr spc="1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related</a:t>
            </a:r>
            <a:r>
              <a:rPr spc="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to </a:t>
            </a:r>
            <a:r>
              <a:rPr spc="-55" dirty="0">
                <a:solidFill>
                  <a:srgbClr val="FF0000"/>
                </a:solidFill>
              </a:rPr>
              <a:t>air</a:t>
            </a:r>
            <a:r>
              <a:rPr spc="-55" dirty="0"/>
              <a:t>.</a:t>
            </a:r>
            <a:endParaRPr spc="-55" dirty="0"/>
          </a:p>
          <a:p>
            <a:pPr marL="443865" indent="-431800">
              <a:lnSpc>
                <a:spcPts val="3245"/>
              </a:lnSpc>
              <a:buFont typeface="Wingdings" panose="05000000000000000000"/>
              <a:buChar char=""/>
              <a:tabLst>
                <a:tab pos="444500" algn="l"/>
              </a:tabLst>
            </a:pPr>
            <a:r>
              <a:rPr spc="-105" dirty="0"/>
              <a:t>To</a:t>
            </a:r>
            <a:r>
              <a:rPr spc="-10" dirty="0"/>
              <a:t> </a:t>
            </a:r>
            <a:r>
              <a:rPr spc="-5" dirty="0"/>
              <a:t>lay</a:t>
            </a:r>
            <a:r>
              <a:rPr spc="10" dirty="0"/>
              <a:t> </a:t>
            </a:r>
            <a:r>
              <a:rPr dirty="0"/>
              <a:t>down</a:t>
            </a:r>
            <a:r>
              <a:rPr spc="-10" dirty="0"/>
              <a:t> </a:t>
            </a:r>
            <a:r>
              <a:rPr dirty="0">
                <a:solidFill>
                  <a:srgbClr val="FF0000"/>
                </a:solidFill>
              </a:rPr>
              <a:t>standards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for</a:t>
            </a:r>
            <a:r>
              <a:rPr spc="-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the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quality</a:t>
            </a:r>
            <a:r>
              <a:rPr spc="2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of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spc="-50" dirty="0">
                <a:solidFill>
                  <a:srgbClr val="FF0000"/>
                </a:solidFill>
              </a:rPr>
              <a:t>air</a:t>
            </a:r>
            <a:r>
              <a:rPr spc="-50" dirty="0"/>
              <a:t>.</a:t>
            </a:r>
            <a:endParaRPr spc="-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706881"/>
            <a:ext cx="78346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7876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6FC0"/>
                </a:solidFill>
              </a:rPr>
              <a:t>Penalty </a:t>
            </a:r>
            <a:r>
              <a:rPr sz="2800" dirty="0">
                <a:solidFill>
                  <a:srgbClr val="006FC0"/>
                </a:solidFill>
              </a:rPr>
              <a:t>for </a:t>
            </a:r>
            <a:r>
              <a:rPr sz="2800" spc="-5" dirty="0">
                <a:solidFill>
                  <a:srgbClr val="006FC0"/>
                </a:solidFill>
              </a:rPr>
              <a:t>Contravention </a:t>
            </a:r>
            <a:r>
              <a:rPr sz="2800" dirty="0">
                <a:solidFill>
                  <a:srgbClr val="006FC0"/>
                </a:solidFill>
              </a:rPr>
              <a:t>of </a:t>
            </a:r>
            <a:r>
              <a:rPr sz="2800" spc="-5" dirty="0">
                <a:solidFill>
                  <a:srgbClr val="006FC0"/>
                </a:solidFill>
              </a:rPr>
              <a:t>Certain </a:t>
            </a:r>
            <a:r>
              <a:rPr sz="2800" spc="-10" dirty="0">
                <a:solidFill>
                  <a:srgbClr val="006FC0"/>
                </a:solidFill>
              </a:rPr>
              <a:t>Provision </a:t>
            </a:r>
            <a:r>
              <a:rPr sz="2800" spc="-5" dirty="0">
                <a:solidFill>
                  <a:srgbClr val="006FC0"/>
                </a:solidFill>
              </a:rPr>
              <a:t>of </a:t>
            </a:r>
            <a:r>
              <a:rPr sz="2800" spc="-685" dirty="0">
                <a:solidFill>
                  <a:srgbClr val="006FC0"/>
                </a:solidFill>
              </a:rPr>
              <a:t> </a:t>
            </a:r>
            <a:r>
              <a:rPr sz="2800" spc="-5" dirty="0">
                <a:solidFill>
                  <a:srgbClr val="006FC0"/>
                </a:solidFill>
              </a:rPr>
              <a:t>the</a:t>
            </a:r>
            <a:r>
              <a:rPr sz="2800" spc="-160" dirty="0">
                <a:solidFill>
                  <a:srgbClr val="006FC0"/>
                </a:solidFill>
              </a:rPr>
              <a:t> </a:t>
            </a:r>
            <a:r>
              <a:rPr sz="2800" spc="-5" dirty="0">
                <a:solidFill>
                  <a:srgbClr val="006FC0"/>
                </a:solidFill>
              </a:rPr>
              <a:t>Act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21640" y="1695653"/>
            <a:ext cx="7965440" cy="347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This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act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shall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punishable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with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imprisonment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term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93535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extend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to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3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month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with a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fine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extend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Rs.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10,000/-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with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both.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626745" indent="7239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Both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companies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government departments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are also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prosecuted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under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Air</a:t>
            </a:r>
            <a:r>
              <a:rPr sz="24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Act.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5080" indent="800100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No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court shall take cognizance of any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offence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except on a 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complaint made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by any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person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who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has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given notice of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less 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60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days,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manner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prescribed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alleged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offence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his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intention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make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 a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complaint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 board.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1194" y="640207"/>
            <a:ext cx="72002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000000"/>
                </a:solidFill>
              </a:rPr>
              <a:t>ENVIRONMENTAL</a:t>
            </a:r>
            <a:r>
              <a:rPr sz="2400" spc="-9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PROTECTION</a:t>
            </a:r>
            <a:r>
              <a:rPr sz="2400" spc="-114" dirty="0">
                <a:solidFill>
                  <a:srgbClr val="000000"/>
                </a:solidFill>
              </a:rPr>
              <a:t> </a:t>
            </a:r>
            <a:r>
              <a:rPr sz="2400" spc="-50" dirty="0">
                <a:solidFill>
                  <a:srgbClr val="000000"/>
                </a:solidFill>
              </a:rPr>
              <a:t>ACT,</a:t>
            </a:r>
            <a:r>
              <a:rPr sz="2400" spc="15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1986</a:t>
            </a:r>
            <a:r>
              <a:rPr sz="2400" spc="-5" dirty="0">
                <a:solidFill>
                  <a:srgbClr val="000000"/>
                </a:solidFill>
              </a:rPr>
              <a:t> </a:t>
            </a:r>
            <a:r>
              <a:rPr sz="2400" spc="-40" dirty="0">
                <a:solidFill>
                  <a:srgbClr val="000000"/>
                </a:solidFill>
              </a:rPr>
              <a:t>(EPA)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878839" y="1586229"/>
            <a:ext cx="7715250" cy="41598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282575" indent="647700">
              <a:lnSpc>
                <a:spcPct val="90000"/>
              </a:lnSpc>
              <a:spcBef>
                <a:spcPts val="385"/>
              </a:spcBef>
            </a:pP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Environment.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includes 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water,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air and land and the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interrelationship which exists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among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between them and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24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beings,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other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living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creature,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plants,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micro-organisms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property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82550" indent="571500">
              <a:lnSpc>
                <a:spcPct val="90000"/>
              </a:lnSpc>
              <a:spcBef>
                <a:spcPts val="575"/>
              </a:spcBef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Environmental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Pollutant.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means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any solid, liquid or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gaseous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substances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present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such concentration</a:t>
            </a:r>
            <a:r>
              <a:rPr sz="24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may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 or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tend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 injurious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environment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5080" indent="571500">
              <a:lnSpc>
                <a:spcPct val="90000"/>
              </a:lnSpc>
              <a:spcBef>
                <a:spcPts val="580"/>
              </a:spcBef>
            </a:pPr>
            <a:r>
              <a:rPr sz="2400" spc="-5" dirty="0">
                <a:latin typeface="Times New Roman" panose="02020603050405020304"/>
                <a:cs typeface="Times New Roman" panose="02020603050405020304"/>
              </a:rPr>
              <a:t>Hazardous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Substance.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means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any substance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preparation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2400" spc="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2400" spc="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reason</a:t>
            </a:r>
            <a:r>
              <a:rPr sz="2400" spc="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its</a:t>
            </a:r>
            <a:r>
              <a:rPr sz="2400" spc="7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chemical</a:t>
            </a:r>
            <a:r>
              <a:rPr sz="2400" spc="5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spc="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physico-chemical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properties or handling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liable to cause harm to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human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beings,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other living creatures, plants,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micro-organisms,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property of the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environment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9895"/>
            <a:ext cx="7956550" cy="4928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ts val="2595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RULES</a:t>
            </a:r>
            <a:r>
              <a:rPr sz="2400" b="1" spc="-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3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REGULATE</a:t>
            </a:r>
            <a:r>
              <a:rPr sz="2400" b="1" spc="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ENVIRONMENTAL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>
              <a:lnSpc>
                <a:spcPts val="2595"/>
              </a:lnSpc>
            </a:pP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POLLUTION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139700" indent="-342900">
              <a:lnSpc>
                <a:spcPts val="2300"/>
              </a:lnSpc>
              <a:spcBef>
                <a:spcPts val="560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standards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quality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air,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soil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for various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areas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purposes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153035" indent="-342900">
              <a:lnSpc>
                <a:spcPct val="80000"/>
              </a:lnSpc>
              <a:spcBef>
                <a:spcPts val="600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maximum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allowable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limits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concentration of various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environmental</a:t>
            </a:r>
            <a:r>
              <a:rPr sz="24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pollutants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(including</a:t>
            </a:r>
            <a:r>
              <a:rPr sz="2400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noise)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for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different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areas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141605" indent="-342900">
              <a:lnSpc>
                <a:spcPct val="80000"/>
              </a:lnSpc>
              <a:spcBef>
                <a:spcPts val="580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procedures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safeguards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for the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handling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hazardous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substances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127000" indent="-342900">
              <a:lnSpc>
                <a:spcPts val="2300"/>
              </a:lnSpc>
              <a:spcBef>
                <a:spcPts val="560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prohibition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restrictions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handling</a:t>
            </a:r>
            <a:r>
              <a:rPr sz="24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hazardous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substances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different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areas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243840" indent="-342900">
              <a:lnSpc>
                <a:spcPct val="80000"/>
              </a:lnSpc>
              <a:spcBef>
                <a:spcPts val="600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The prohibition and restriction on the location of industries </a:t>
            </a:r>
            <a:r>
              <a:rPr sz="24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 the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carrying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on process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operations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different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areas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ts val="2300"/>
              </a:lnSpc>
              <a:spcBef>
                <a:spcPts val="560"/>
              </a:spcBef>
              <a:buFont typeface="Wingdings" panose="05000000000000000000"/>
              <a:buChar char=""/>
              <a:tabLst>
                <a:tab pos="355600" algn="l"/>
              </a:tabLst>
            </a:pP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procedures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safeguards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 the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prevention</a:t>
            </a:r>
            <a:r>
              <a:rPr sz="24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accidents </a:t>
            </a:r>
            <a:r>
              <a:rPr sz="2400" spc="-5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which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may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cause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environmental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pollution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and for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providing </a:t>
            </a:r>
            <a:r>
              <a:rPr sz="24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remedial</a:t>
            </a: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measures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for such accidents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79831"/>
            <a:ext cx="8289290" cy="66592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207645">
              <a:lnSpc>
                <a:spcPct val="100000"/>
              </a:lnSpc>
              <a:spcBef>
                <a:spcPts val="865"/>
              </a:spcBef>
            </a:pP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b="1" spc="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E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STS</a:t>
            </a:r>
            <a:r>
              <a:rPr sz="3200" b="1" spc="-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32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NSE</a:t>
            </a:r>
            <a:r>
              <a:rPr sz="3200" b="1" spc="-10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</a:t>
            </a:r>
            <a:r>
              <a:rPr sz="3200" b="1" spc="-40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V</a:t>
            </a:r>
            <a:r>
              <a:rPr sz="3200" b="1" spc="-2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TION</a:t>
            </a:r>
            <a:r>
              <a:rPr sz="3200" b="1" spc="-204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C</a:t>
            </a:r>
            <a:r>
              <a:rPr sz="3200" b="1" spc="-24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19</a:t>
            </a:r>
            <a:r>
              <a:rPr sz="32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8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0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285750" indent="-342900">
              <a:lnSpc>
                <a:spcPct val="100000"/>
              </a:lnSpc>
              <a:spcBef>
                <a:spcPts val="770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It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well known that breaking up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soil or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clearing 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forest land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affects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seriously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reforestation or regeneration of forests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therefore, such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breaking up of soil can only be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permitted after taking into consideration all 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aspects of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question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over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all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advantages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disadvantages to the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economy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country.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9370" indent="-342900">
              <a:lnSpc>
                <a:spcPct val="100000"/>
              </a:lnSpc>
              <a:spcBef>
                <a:spcPts val="775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Environmental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conditions,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ecological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imbalance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that is likely to 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occur,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its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effects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 the flora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fauna in the area, etc., it was therefore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thought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entire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control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forest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areas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8281"/>
            <a:ext cx="7749540" cy="4719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 panose="05000000000000000000"/>
              <a:buChar char=""/>
              <a:tabLst>
                <a:tab pos="437515" algn="l"/>
                <a:tab pos="438150" algn="l"/>
              </a:tabLst>
            </a:pPr>
            <a:r>
              <a:rPr dirty="0"/>
              <a:t>	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any reserved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forest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(within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the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meaning</a:t>
            </a:r>
            <a:r>
              <a:rPr sz="2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the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expression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"reserved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forest"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 any law for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time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being in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force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that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State) or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portion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thereof,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shall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cease to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be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reserved;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131445" indent="-342900">
              <a:lnSpc>
                <a:spcPct val="100000"/>
              </a:lnSpc>
              <a:spcBef>
                <a:spcPts val="675"/>
              </a:spcBef>
              <a:buFont typeface="Wingdings" panose="05000000000000000000"/>
              <a:buChar char=""/>
              <a:tabLst>
                <a:tab pos="437515" algn="l"/>
                <a:tab pos="438150" algn="l"/>
              </a:tabLst>
            </a:pPr>
            <a:r>
              <a:rPr dirty="0"/>
              <a:t>	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any forest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28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portion thereof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may</a:t>
            </a:r>
            <a:r>
              <a:rPr sz="28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used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any non-forest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purpose;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372110" indent="-342900">
              <a:lnSpc>
                <a:spcPct val="100000"/>
              </a:lnSpc>
              <a:spcBef>
                <a:spcPts val="765"/>
              </a:spcBef>
              <a:buFont typeface="Wingdings" panose="05000000000000000000"/>
              <a:buChar char=""/>
              <a:tabLst>
                <a:tab pos="45085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any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forest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or any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portion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thereof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may be cleared of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trees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which have grown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naturally in that land or portion, for the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purpose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using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reforestation.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232359"/>
            <a:ext cx="8594090" cy="5330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WILD</a:t>
            </a:r>
            <a:r>
              <a:rPr sz="30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LIFE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PROTECTI</a:t>
            </a:r>
            <a:r>
              <a:rPr sz="30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N</a:t>
            </a:r>
            <a:r>
              <a:rPr sz="3000" b="1" spc="-1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ACT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888365">
              <a:lnSpc>
                <a:spcPct val="80000"/>
              </a:lnSpc>
              <a:spcBef>
                <a:spcPts val="725"/>
              </a:spcBef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Central</a:t>
            </a:r>
            <a:r>
              <a:rPr sz="30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Government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shall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constitute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body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to be known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as the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Central Zoo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Authority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exercise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the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powers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conferred</a:t>
            </a:r>
            <a:r>
              <a:rPr sz="3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on, and to perform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functions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assigned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to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under this</a:t>
            </a:r>
            <a:r>
              <a:rPr sz="3000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Act.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30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Functions</a:t>
            </a:r>
            <a:r>
              <a:rPr sz="30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b="1" spc="-16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Authority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538480" indent="-342900">
              <a:lnSpc>
                <a:spcPts val="2880"/>
              </a:lnSpc>
              <a:spcBef>
                <a:spcPts val="695"/>
              </a:spcBef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Authority</a:t>
            </a:r>
            <a:r>
              <a:rPr sz="3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shall perform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following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functions,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namely: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82550" indent="-342900">
              <a:lnSpc>
                <a:spcPts val="2880"/>
              </a:lnSpc>
              <a:spcBef>
                <a:spcPts val="725"/>
              </a:spcBef>
              <a:buAutoNum type="alphaLcParenBoth"/>
              <a:tabLst>
                <a:tab pos="532130" algn="l"/>
              </a:tabLst>
            </a:pPr>
            <a:r>
              <a:rPr sz="3000" spc="-5" dirty="0">
                <a:latin typeface="Times New Roman" panose="02020603050405020304"/>
                <a:cs typeface="Times New Roman" panose="02020603050405020304"/>
              </a:rPr>
              <a:t>Specify</a:t>
            </a:r>
            <a:r>
              <a:rPr sz="3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minimum</a:t>
            </a:r>
            <a:r>
              <a:rPr sz="3000" spc="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standards</a:t>
            </a:r>
            <a:r>
              <a:rPr sz="30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housing,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upkeep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veterinary</a:t>
            </a:r>
            <a:r>
              <a:rPr sz="30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care</a:t>
            </a:r>
            <a:r>
              <a:rPr sz="30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animals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kept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zoo.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727710" indent="-342900">
              <a:lnSpc>
                <a:spcPct val="80000"/>
              </a:lnSpc>
              <a:spcBef>
                <a:spcPts val="745"/>
              </a:spcBef>
              <a:buAutoNum type="alphaLcParenBoth"/>
              <a:tabLst>
                <a:tab pos="457200" algn="l"/>
              </a:tabLst>
            </a:pPr>
            <a:r>
              <a:rPr sz="3000" spc="-5" dirty="0">
                <a:latin typeface="Times New Roman" panose="02020603050405020304"/>
                <a:cs typeface="Times New Roman" panose="02020603050405020304"/>
              </a:rPr>
              <a:t>Evaluate</a:t>
            </a:r>
            <a:r>
              <a:rPr sz="30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assess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 the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functioning</a:t>
            </a:r>
            <a:r>
              <a:rPr sz="30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of zoos</a:t>
            </a:r>
            <a:r>
              <a:rPr sz="30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with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respect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standards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the norms</a:t>
            </a:r>
            <a:r>
              <a:rPr sz="3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as may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be 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prescribed.</a:t>
            </a:r>
            <a:endParaRPr sz="3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56031"/>
            <a:ext cx="7962900" cy="43668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465455" indent="-453390">
              <a:lnSpc>
                <a:spcPct val="100000"/>
              </a:lnSpc>
              <a:spcBef>
                <a:spcPts val="480"/>
              </a:spcBef>
              <a:buSzPct val="97000"/>
              <a:buAutoNum type="alphaLcParenBoth" startAt="3"/>
              <a:tabLst>
                <a:tab pos="46609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Recognise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derecognize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zoos;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90000"/>
              </a:lnSpc>
              <a:spcBef>
                <a:spcPts val="770"/>
              </a:spcBef>
              <a:buSzPct val="97000"/>
              <a:buAutoNum type="alphaLcParenBoth" startAt="3"/>
              <a:tabLst>
                <a:tab pos="48831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Identify endangered species of wild animals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purposes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captive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breeding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assigning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responsibility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 this regard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a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zoo.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34670" indent="-342900">
              <a:lnSpc>
                <a:spcPts val="3460"/>
              </a:lnSpc>
              <a:spcBef>
                <a:spcPts val="815"/>
              </a:spcBef>
              <a:buSzPct val="97000"/>
              <a:buAutoNum type="alphaLcParenBoth" startAt="3"/>
              <a:tabLst>
                <a:tab pos="56451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Co-ordinate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acquisition,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exchange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loaning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animals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breeding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purposes.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83540" indent="-342900">
              <a:lnSpc>
                <a:spcPts val="3460"/>
              </a:lnSpc>
              <a:spcBef>
                <a:spcPts val="765"/>
              </a:spcBef>
              <a:buSzPct val="97000"/>
              <a:buAutoNum type="alphaLcParenBoth" startAt="3"/>
              <a:tabLst>
                <a:tab pos="42037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Ensure maintenance of stud books of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endangered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species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wild animals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breed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captivity.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0810" y="324358"/>
            <a:ext cx="38011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25955" algn="l"/>
              </a:tabLst>
            </a:pPr>
            <a:r>
              <a:rPr sz="48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Bhopal	</a:t>
            </a:r>
            <a:r>
              <a:rPr sz="48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disaster</a:t>
            </a:r>
            <a:endParaRPr sz="4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189989"/>
            <a:ext cx="7744459" cy="466026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386080" indent="-342900">
              <a:lnSpc>
                <a:spcPct val="90000"/>
              </a:lnSpc>
              <a:spcBef>
                <a:spcPts val="48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Bhopal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disaster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(also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referred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as the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Bhopal gas tragedy) is the world's worst </a:t>
            </a:r>
            <a:r>
              <a:rPr sz="3200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industrial</a:t>
            </a:r>
            <a:r>
              <a:rPr sz="3200" u="heavy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catastrophe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468630" indent="-342900">
              <a:lnSpc>
                <a:spcPct val="9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It occurred on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night of December 2–3,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1984 at the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Union Carbide India Limited </a:t>
            </a:r>
            <a:r>
              <a:rPr sz="3200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3"/>
              </a:rPr>
              <a:t>(UCIL)</a:t>
            </a:r>
            <a:r>
              <a:rPr sz="3200" spc="-3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pesticide</a:t>
            </a:r>
            <a:r>
              <a:rPr sz="3200" spc="-1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3"/>
              </a:rPr>
              <a:t>plant</a:t>
            </a:r>
            <a:r>
              <a:rPr sz="3200" spc="-25" dirty="0"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3"/>
              </a:rPr>
              <a:t>in</a:t>
            </a:r>
            <a:r>
              <a:rPr sz="3200" spc="-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Bhopal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3"/>
              </a:rPr>
              <a:t>,</a:t>
            </a:r>
            <a:r>
              <a:rPr sz="3200" spc="-3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Madhya </a:t>
            </a:r>
            <a:r>
              <a:rPr sz="3200" spc="-78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Pradesh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3"/>
              </a:rPr>
              <a:t>,</a:t>
            </a:r>
            <a:r>
              <a:rPr sz="3200" spc="-35" dirty="0"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3"/>
              </a:rPr>
              <a:t>India.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90000"/>
              </a:lnSpc>
              <a:spcBef>
                <a:spcPts val="76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 leak of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methyl isocyanate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(MIC) gas and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other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chemicals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plant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resulted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exposure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several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thousands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people.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52957"/>
            <a:ext cx="7872730" cy="4611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74370" indent="-342900" algn="just">
              <a:lnSpc>
                <a:spcPct val="100000"/>
              </a:lnSpc>
              <a:spcBef>
                <a:spcPts val="10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During the night of December 2–3, 1984,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entered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tank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containing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42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tons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MIC.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resulting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exothermic reaction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increased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temperature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inside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tank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over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200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°C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(392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°F)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raised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pressure.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85725" indent="-342900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tank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vented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releasing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toxic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gases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atmosphere. The gases were blown by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northwesterly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winds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Bhopal.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1576" y="22352"/>
            <a:ext cx="77990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URBANIZATION</a:t>
            </a:r>
            <a:r>
              <a:rPr sz="2400" b="1" spc="-8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400" b="1" spc="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SUSTAINABLE</a:t>
            </a:r>
            <a:r>
              <a:rPr sz="2400" b="1" spc="4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DEVELOPMENT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540" y="385927"/>
            <a:ext cx="8365490" cy="21717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solidFill>
                  <a:srgbClr val="001F5F"/>
                </a:solidFill>
              </a:rPr>
              <a:t>Urbanization</a:t>
            </a:r>
            <a:endParaRPr sz="3200"/>
          </a:p>
          <a:p>
            <a:pPr marL="12700" marR="5080" indent="914400">
              <a:lnSpc>
                <a:spcPct val="100000"/>
              </a:lnSpc>
              <a:spcBef>
                <a:spcPts val="770"/>
              </a:spcBef>
            </a:pPr>
            <a:r>
              <a:rPr sz="3200" b="0" dirty="0">
                <a:latin typeface="Times New Roman" panose="02020603050405020304"/>
                <a:cs typeface="Times New Roman" panose="02020603050405020304"/>
              </a:rPr>
              <a:t>Movement</a:t>
            </a:r>
            <a:r>
              <a:rPr sz="3200" b="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human</a:t>
            </a:r>
            <a:r>
              <a:rPr sz="3200" b="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population</a:t>
            </a:r>
            <a:r>
              <a:rPr sz="3200" b="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3200" b="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rural</a:t>
            </a:r>
            <a:r>
              <a:rPr sz="3200" b="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b="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latin typeface="Times New Roman" panose="02020603050405020304"/>
                <a:cs typeface="Times New Roman" panose="02020603050405020304"/>
              </a:rPr>
              <a:t>urban areas </a:t>
            </a:r>
            <a:r>
              <a:rPr sz="32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in need of education, health, </a:t>
            </a:r>
            <a:r>
              <a:rPr sz="3200" b="0" spc="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communication</a:t>
            </a:r>
            <a:r>
              <a:rPr sz="3200" b="0" spc="-5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b="0" spc="-1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employment.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2532477"/>
            <a:ext cx="7442834" cy="434213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b="1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Problem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129665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Increased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urbanization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leads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to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332230" indent="-405765">
              <a:lnSpc>
                <a:spcPct val="100000"/>
              </a:lnSpc>
              <a:spcBef>
                <a:spcPts val="680"/>
              </a:spcBef>
              <a:buClr>
                <a:srgbClr val="000000"/>
              </a:buClr>
              <a:buFont typeface="Wingdings" panose="05000000000000000000"/>
              <a:buChar char=""/>
              <a:tabLst>
                <a:tab pos="1332865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Inadequate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Houses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332230" indent="-405765">
              <a:lnSpc>
                <a:spcPct val="100000"/>
              </a:lnSpc>
              <a:spcBef>
                <a:spcPts val="670"/>
              </a:spcBef>
              <a:buFont typeface="Wingdings" panose="05000000000000000000"/>
              <a:buChar char=""/>
              <a:tabLst>
                <a:tab pos="1332865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Inadequate</a:t>
            </a:r>
            <a:r>
              <a:rPr sz="2800" spc="-9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332230" indent="-405765">
              <a:lnSpc>
                <a:spcPct val="100000"/>
              </a:lnSpc>
              <a:spcBef>
                <a:spcPts val="675"/>
              </a:spcBef>
              <a:buFont typeface="Wingdings" panose="05000000000000000000"/>
              <a:buChar char=""/>
              <a:tabLst>
                <a:tab pos="1332865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Inadequate</a:t>
            </a:r>
            <a:r>
              <a:rPr sz="28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Energy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Solution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09675" indent="-283210">
              <a:lnSpc>
                <a:spcPct val="100000"/>
              </a:lnSpc>
              <a:spcBef>
                <a:spcPts val="675"/>
              </a:spcBef>
              <a:buSzPct val="96000"/>
              <a:buFont typeface="Wingdings" panose="05000000000000000000"/>
              <a:buChar char=""/>
              <a:tabLst>
                <a:tab pos="121031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Using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Solar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Energy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8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electricity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problems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210310" indent="-283845">
              <a:lnSpc>
                <a:spcPct val="100000"/>
              </a:lnSpc>
              <a:spcBef>
                <a:spcPts val="670"/>
              </a:spcBef>
              <a:buSzPct val="96000"/>
              <a:buFont typeface="Wingdings" panose="05000000000000000000"/>
              <a:buChar char=""/>
              <a:tabLst>
                <a:tab pos="1210945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Using</a:t>
            </a:r>
            <a:r>
              <a:rPr sz="28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Tube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wells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water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problems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2463"/>
            <a:ext cx="8053070" cy="519747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355600" marR="66040" indent="164465">
              <a:lnSpc>
                <a:spcPts val="3070"/>
              </a:lnSpc>
              <a:spcBef>
                <a:spcPts val="850"/>
              </a:spcBef>
            </a:pP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Factors</a:t>
            </a:r>
            <a:r>
              <a:rPr sz="3200" b="1" spc="-3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leading</a:t>
            </a:r>
            <a:r>
              <a:rPr sz="32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b="1" spc="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magnitude</a:t>
            </a:r>
            <a:r>
              <a:rPr sz="32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b="1" spc="-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gas </a:t>
            </a:r>
            <a:r>
              <a:rPr sz="3200" b="1" spc="-7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leak</a:t>
            </a:r>
            <a:r>
              <a:rPr sz="32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include: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250190" indent="-342900">
              <a:lnSpc>
                <a:spcPts val="3070"/>
              </a:lnSpc>
              <a:spcBef>
                <a:spcPts val="7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Storing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MIC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large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tanks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filling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beyond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recommended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levels.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44170" indent="-342900">
              <a:lnSpc>
                <a:spcPts val="3070"/>
              </a:lnSpc>
              <a:spcBef>
                <a:spcPts val="7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Poor maintenance after the plant ceased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MIC </a:t>
            </a:r>
            <a:r>
              <a:rPr sz="3200" spc="-7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 the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end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1984.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285115" indent="-342900">
              <a:lnSpc>
                <a:spcPct val="80000"/>
              </a:lnSpc>
              <a:spcBef>
                <a:spcPts val="79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Failure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several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safety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systems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(due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poor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maintenance).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8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Safety systems being switched 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off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 save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money—including the MIC tank refrigeration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system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could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have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mitigated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disaster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severity.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5873" y="2333767"/>
            <a:ext cx="7648515" cy="292339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07340" y="4674489"/>
            <a:ext cx="1247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Meth</a:t>
            </a:r>
            <a:r>
              <a:rPr sz="1800" u="sng" spc="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y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l</a:t>
            </a:r>
            <a:r>
              <a:rPr sz="1800" u="sng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a</a:t>
            </a:r>
            <a:r>
              <a:rPr sz="1800" u="sng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m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ine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07794" y="4674489"/>
            <a:ext cx="889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phosgene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1175" y="4674489"/>
            <a:ext cx="1685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methyl</a:t>
            </a:r>
            <a:r>
              <a:rPr sz="1800" u="sng" spc="-7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 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isocyanate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5028" y="4674489"/>
            <a:ext cx="10172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1-naph</a:t>
            </a:r>
            <a:r>
              <a:rPr sz="1800" u="sng" spc="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t</a:t>
            </a: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hol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90029" y="5055184"/>
            <a:ext cx="7791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carbaryl</a:t>
            </a:r>
            <a:endParaRPr sz="1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65682" y="512191"/>
            <a:ext cx="70084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Production</a:t>
            </a:r>
            <a:r>
              <a:rPr sz="4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4000" b="0" spc="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Carbaryl</a:t>
            </a:r>
            <a:r>
              <a:rPr sz="4000" b="0" spc="2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0" spc="-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(Pesticide)</a:t>
            </a:r>
            <a:endParaRPr sz="4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75031"/>
            <a:ext cx="7940675" cy="670940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November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1984,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safety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systems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were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not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functioning. Many valves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lines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were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 poor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condition.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666115" indent="-342900">
              <a:lnSpc>
                <a:spcPts val="3460"/>
              </a:lnSpc>
              <a:spcBef>
                <a:spcPts val="76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spc="-55" dirty="0">
                <a:latin typeface="Times New Roman" panose="02020603050405020304"/>
                <a:cs typeface="Times New Roman" panose="02020603050405020304"/>
              </a:rPr>
              <a:t>Tank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610 contained 42 tons of MIC, much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more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safety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rules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allowed.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</a:rPr>
              <a:t>[4]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32130" indent="-342900">
              <a:lnSpc>
                <a:spcPts val="3460"/>
              </a:lnSpc>
              <a:spcBef>
                <a:spcPts val="76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During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nights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2–3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December,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large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amount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water entered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tank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610.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1275715" indent="-342900">
              <a:lnSpc>
                <a:spcPts val="3460"/>
              </a:lnSpc>
              <a:spcBef>
                <a:spcPts val="76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-18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runaway</a:t>
            </a:r>
            <a:r>
              <a:rPr sz="3200" u="heavy" spc="-4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reaction</a:t>
            </a:r>
            <a:r>
              <a:rPr sz="3200" spc="-1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started,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which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was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accelerated by contaminants, high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temperatures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other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factors.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62865" indent="-342900">
              <a:lnSpc>
                <a:spcPts val="3460"/>
              </a:lnSpc>
              <a:spcBef>
                <a:spcPts val="76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reaction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generated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major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increase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temperature inside the tank to over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200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°C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(400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°F).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This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forced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emergency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venting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pressure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1521" y="478663"/>
            <a:ext cx="61404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Chernobyl</a:t>
            </a:r>
            <a:r>
              <a:rPr sz="4400" b="0" spc="-5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Nuclear</a:t>
            </a:r>
            <a:r>
              <a:rPr sz="4400" b="0" spc="-5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disaster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9452"/>
            <a:ext cx="7920355" cy="4124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The </a:t>
            </a:r>
            <a:r>
              <a:rPr sz="3200" b="1" dirty="0">
                <a:latin typeface="Times New Roman" panose="02020603050405020304"/>
                <a:cs typeface="Times New Roman" panose="02020603050405020304"/>
                <a:hlinkClick r:id="rId2"/>
              </a:rPr>
              <a:t>Chernobyl disaster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was a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nuclear </a:t>
            </a:r>
            <a:r>
              <a:rPr sz="3200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accident</a:t>
            </a:r>
            <a:r>
              <a:rPr sz="3200" spc="-4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that occurred</a:t>
            </a:r>
            <a:r>
              <a:rPr sz="3200" spc="-35" dirty="0"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on</a:t>
            </a:r>
            <a:r>
              <a:rPr sz="3200" spc="-15" dirty="0"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26</a:t>
            </a:r>
            <a:r>
              <a:rPr sz="3200" spc="-180" dirty="0"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April</a:t>
            </a:r>
            <a:r>
              <a:rPr sz="3200" spc="-20" dirty="0">
                <a:latin typeface="Times New Roman" panose="02020603050405020304"/>
                <a:cs typeface="Times New Roman" panose="02020603050405020304"/>
                <a:hlinkClick r:id="rId2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  <a:hlinkClick r:id="rId2"/>
              </a:rPr>
              <a:t>1986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Chernobyl Nuclear Power Plant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Ukraine </a:t>
            </a:r>
            <a:r>
              <a:rPr sz="3200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(part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Soviet</a:t>
            </a:r>
            <a:r>
              <a:rPr sz="3200" u="heavy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Union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).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33020" indent="-342900">
              <a:lnSpc>
                <a:spcPct val="100000"/>
              </a:lnSpc>
              <a:spcBef>
                <a:spcPts val="775"/>
              </a:spcBef>
              <a:buFont typeface="Wingdings" panose="05000000000000000000"/>
              <a:buChar char=""/>
              <a:tabLst>
                <a:tab pos="45847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considered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worst</a:t>
            </a:r>
            <a:r>
              <a:rPr sz="3200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nuclear</a:t>
            </a:r>
            <a:r>
              <a:rPr sz="3200" u="heavy" spc="-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5"/>
              </a:rPr>
              <a:t>power</a:t>
            </a:r>
            <a:r>
              <a:rPr sz="3200" spc="-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5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plant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accident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 history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476250" indent="-342900">
              <a:lnSpc>
                <a:spcPct val="100000"/>
              </a:lnSpc>
              <a:spcBef>
                <a:spcPts val="76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disaster occurred on 26 April 1986, at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reactor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number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four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at the</a:t>
            </a:r>
            <a:r>
              <a:rPr sz="3200" spc="-2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6"/>
              </a:rPr>
              <a:t>Chernobyl</a:t>
            </a:r>
            <a:r>
              <a:rPr sz="3200" spc="-3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6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plant.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82651"/>
            <a:ext cx="7988300" cy="543941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marR="111125" indent="-342900">
              <a:lnSpc>
                <a:spcPct val="90000"/>
              </a:lnSpc>
              <a:spcBef>
                <a:spcPts val="43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On 26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April 1986,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at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01:23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a.m.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reactor 4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suffered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catastrophic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power increase, leading to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explosions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core.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90000"/>
              </a:lnSpc>
              <a:spcBef>
                <a:spcPts val="6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dispersed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large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quantities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radioactive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fuel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core materials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into the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atmosphere and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ignited the 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combustible</a:t>
            </a:r>
            <a:r>
              <a:rPr sz="2800" spc="-2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graphite</a:t>
            </a:r>
            <a:r>
              <a:rPr sz="2800" spc="-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2"/>
              </a:rPr>
              <a:t>moderator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817880" indent="-342900">
              <a:lnSpc>
                <a:spcPts val="3020"/>
              </a:lnSpc>
              <a:spcBef>
                <a:spcPts val="72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radiation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levels in the worst-hit areas of the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reactor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building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have been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estimated to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be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290195">
              <a:lnSpc>
                <a:spcPts val="3020"/>
              </a:lnSpc>
              <a:spcBef>
                <a:spcPts val="10"/>
              </a:spcBef>
              <a:tabLst>
                <a:tab pos="6111240" algn="l"/>
              </a:tabLst>
            </a:pPr>
            <a:r>
              <a:rPr sz="2800" dirty="0">
                <a:latin typeface="Times New Roman" panose="02020603050405020304"/>
                <a:cs typeface="Times New Roman" panose="02020603050405020304"/>
              </a:rPr>
              <a:t>5.6</a:t>
            </a:r>
            <a:r>
              <a:rPr sz="2800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3"/>
              </a:rPr>
              <a:t>roentgens</a:t>
            </a:r>
            <a:r>
              <a:rPr sz="2800" spc="1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3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per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second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(R/s)	(1.4milli </a:t>
            </a:r>
            <a:r>
              <a:rPr sz="28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 panose="02020603050405020304"/>
                <a:cs typeface="Times New Roman" panose="02020603050405020304"/>
                <a:hlinkClick r:id="rId4"/>
              </a:rPr>
              <a:t>amperes</a:t>
            </a:r>
            <a:r>
              <a:rPr sz="2800" spc="5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  <a:hlinkClick r:id="rId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per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kilogram), which is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equivalent</a:t>
            </a:r>
            <a:r>
              <a:rPr sz="28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more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than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20,000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roentgens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per </a:t>
            </a:r>
            <a:r>
              <a:rPr sz="2800" spc="-35" dirty="0">
                <a:latin typeface="Times New Roman" panose="02020603050405020304"/>
                <a:cs typeface="Times New Roman" panose="02020603050405020304"/>
              </a:rPr>
              <a:t>hour.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462915" indent="-342900">
              <a:lnSpc>
                <a:spcPts val="3460"/>
              </a:lnSpc>
              <a:spcBef>
                <a:spcPts val="7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estimated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will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ultimately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total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4,000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deaths.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589" y="478663"/>
            <a:ext cx="5813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Minamata,</a:t>
            </a:r>
            <a:r>
              <a:rPr sz="4400" b="0" spc="-6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Japan</a:t>
            </a:r>
            <a:r>
              <a:rPr sz="4400" b="0" spc="-5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Disaster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9452"/>
            <a:ext cx="7957820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97510" indent="-342900">
              <a:lnSpc>
                <a:spcPct val="100000"/>
              </a:lnSpc>
              <a:spcBef>
                <a:spcPts val="10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3,000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victims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have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been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recognized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as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having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"Minamata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Disease".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This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suffering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 all a result of the very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wrongful and negligent acts of the Chisso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Corporation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who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dumped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mercury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into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sea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poisoned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Japan.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4357"/>
            <a:ext cx="8054340" cy="3440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Minamata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small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factory town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dominated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by the Chisso Corporation. The town faces the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Shiranui Sea, and Minamata Bay is part of this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sea.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Japanese,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"Chisso"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means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nitrogen.</a:t>
            </a:r>
            <a:r>
              <a:rPr sz="32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Chisso Corporation was once a fertilizer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carbicle 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company,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 gradually advanced to a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petrochemical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plastic-maker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company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29157"/>
            <a:ext cx="7855584" cy="45135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 town consists of mostly farmers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fisherman.</a:t>
            </a:r>
            <a:r>
              <a:rPr sz="32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When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Chisso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Corporation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dumped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this massive amount of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mercury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into the 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bay, 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thousands of people whose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normal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diet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included fish from the 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bay,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unexpectedly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developed symptoms of methyl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mercury 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poisoning.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202565" indent="-342900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illness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became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known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"Minamata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Disease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76757"/>
            <a:ext cx="7821930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Victims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were diagnosed as having a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degeneration of their nervous systems.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Numbness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occurred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 their limbs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lips.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Their speech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became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slurred,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and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their vision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constricted. Some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people had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serious brain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damage,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while others lapsed into 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unconsciousness</a:t>
            </a: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or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suffered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involuntary </a:t>
            </a:r>
            <a:r>
              <a:rPr sz="3200" spc="-7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movements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2005" y="326847"/>
            <a:ext cx="36106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5" dirty="0">
                <a:solidFill>
                  <a:srgbClr val="006FC0"/>
                </a:solidFill>
              </a:rPr>
              <a:t>WATER</a:t>
            </a:r>
            <a:r>
              <a:rPr sz="2400" spc="-15" dirty="0">
                <a:solidFill>
                  <a:srgbClr val="006FC0"/>
                </a:solidFill>
              </a:rPr>
              <a:t> </a:t>
            </a:r>
            <a:r>
              <a:rPr sz="2400" spc="-55" dirty="0">
                <a:solidFill>
                  <a:srgbClr val="006FC0"/>
                </a:solidFill>
              </a:rPr>
              <a:t>CONSERVATION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35940" y="693165"/>
            <a:ext cx="8207375" cy="53644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Definition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8206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Process</a:t>
            </a:r>
            <a:r>
              <a:rPr sz="2400" spc="-15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spc="-1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Saving</a:t>
            </a:r>
            <a:r>
              <a:rPr sz="2400" spc="-5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5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400" spc="-15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for Future</a:t>
            </a:r>
            <a:r>
              <a:rPr sz="2400" spc="-3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888888"/>
                </a:solidFill>
                <a:latin typeface="Times New Roman" panose="02020603050405020304"/>
                <a:cs typeface="Times New Roman" panose="02020603050405020304"/>
              </a:rPr>
              <a:t>Utilization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Need</a:t>
            </a:r>
            <a:r>
              <a:rPr sz="2400" b="1" u="heavy" spc="-2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2400" b="1" u="heavy" spc="-10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3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400" b="1" u="heavy" spc="-7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Times New Roman" panose="02020603050405020304"/>
                <a:cs typeface="Times New Roman" panose="02020603050405020304"/>
              </a:rPr>
              <a:t>Conservation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30530" indent="-418465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"/>
              <a:tabLst>
                <a:tab pos="429895" algn="l"/>
                <a:tab pos="431165" algn="l"/>
              </a:tabLst>
            </a:pP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meet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increasing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demands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 of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water.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30530" indent="-418465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"/>
              <a:tabLst>
                <a:tab pos="429895" algn="l"/>
                <a:tab pos="431165" algn="l"/>
              </a:tabLst>
            </a:pP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recharge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underground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water.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29895" marR="5080" indent="-429895">
              <a:lnSpc>
                <a:spcPct val="100000"/>
              </a:lnSpc>
              <a:spcBef>
                <a:spcPts val="580"/>
              </a:spcBef>
              <a:buFont typeface="Wingdings" panose="05000000000000000000"/>
              <a:buChar char=""/>
              <a:tabLst>
                <a:tab pos="429895" algn="l"/>
                <a:tab pos="431165" algn="l"/>
              </a:tabLst>
            </a:pP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reduce the ground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water contamination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from the intrusion of </a:t>
            </a:r>
            <a:r>
              <a:rPr sz="2400" spc="-5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saline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water.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30530" indent="-418465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"/>
              <a:tabLst>
                <a:tab pos="429895" algn="l"/>
                <a:tab pos="431165" algn="l"/>
              </a:tabLst>
            </a:pP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reduce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Times New Roman" panose="02020603050405020304"/>
                <a:cs typeface="Times New Roman" panose="02020603050405020304"/>
              </a:rPr>
              <a:t>surface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runoff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 loss.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430530" indent="-418465">
              <a:lnSpc>
                <a:spcPct val="100000"/>
              </a:lnSpc>
              <a:spcBef>
                <a:spcPts val="575"/>
              </a:spcBef>
              <a:buFont typeface="Wingdings" panose="05000000000000000000"/>
              <a:buChar char=""/>
              <a:tabLst>
                <a:tab pos="429895" algn="l"/>
                <a:tab pos="431165" algn="l"/>
              </a:tabLst>
            </a:pP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increase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hydrostatic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pressure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stop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subsidence.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Methods</a:t>
            </a: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400" b="1" u="heavy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400" b="1" u="heavy" spc="-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Conservation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752475" lvl="1" indent="-283210">
              <a:lnSpc>
                <a:spcPct val="100000"/>
              </a:lnSpc>
              <a:spcBef>
                <a:spcPts val="660"/>
              </a:spcBef>
              <a:buSzPct val="96000"/>
              <a:buFont typeface="Wingdings" panose="05000000000000000000"/>
              <a:buChar char=""/>
              <a:tabLst>
                <a:tab pos="753110" algn="l"/>
              </a:tabLst>
            </a:pP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Rain</a:t>
            </a:r>
            <a:r>
              <a:rPr sz="2800" spc="-6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Harvesting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752475" lvl="1" indent="-283210">
              <a:lnSpc>
                <a:spcPct val="100000"/>
              </a:lnSpc>
              <a:spcBef>
                <a:spcPts val="675"/>
              </a:spcBef>
              <a:buSzPct val="96000"/>
              <a:buFont typeface="Wingdings" panose="05000000000000000000"/>
              <a:buChar char=""/>
              <a:tabLst>
                <a:tab pos="753110" algn="l"/>
              </a:tabLst>
            </a:pPr>
            <a:r>
              <a:rPr sz="28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Watershed</a:t>
            </a:r>
            <a:r>
              <a:rPr sz="28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Management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2782" y="816610"/>
            <a:ext cx="47567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6FC0"/>
                </a:solidFill>
              </a:rPr>
              <a:t>RAIN</a:t>
            </a:r>
            <a:r>
              <a:rPr sz="2800" spc="-65" dirty="0">
                <a:solidFill>
                  <a:srgbClr val="006FC0"/>
                </a:solidFill>
              </a:rPr>
              <a:t> </a:t>
            </a:r>
            <a:r>
              <a:rPr sz="2800" spc="-114" dirty="0">
                <a:solidFill>
                  <a:srgbClr val="006FC0"/>
                </a:solidFill>
              </a:rPr>
              <a:t>WATER</a:t>
            </a:r>
            <a:r>
              <a:rPr sz="2800" spc="-10" dirty="0">
                <a:solidFill>
                  <a:srgbClr val="006FC0"/>
                </a:solidFill>
              </a:rPr>
              <a:t> </a:t>
            </a:r>
            <a:r>
              <a:rPr sz="2800" spc="-15" dirty="0">
                <a:solidFill>
                  <a:srgbClr val="006FC0"/>
                </a:solidFill>
              </a:rPr>
              <a:t>HARVESTING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290574"/>
            <a:ext cx="8074025" cy="378206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 algn="just">
              <a:lnSpc>
                <a:spcPts val="3460"/>
              </a:lnSpc>
              <a:spcBef>
                <a:spcPts val="535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Ground water plays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critical role </a:t>
            </a:r>
            <a:r>
              <a:rPr sz="32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urban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environment.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 algn="just">
              <a:lnSpc>
                <a:spcPts val="3460"/>
              </a:lnSpc>
              <a:spcBef>
                <a:spcPts val="760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Urbanization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strongly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affects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recharge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flow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and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quality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thereby</a:t>
            </a:r>
            <a:r>
              <a:rPr sz="32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creating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 serious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impact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urban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infrastructure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 algn="just">
              <a:lnSpc>
                <a:spcPts val="3460"/>
              </a:lnSpc>
              <a:spcBef>
                <a:spcPts val="760"/>
              </a:spcBef>
              <a:buSzPct val="97000"/>
              <a:buFont typeface="Wingdings" panose="05000000000000000000"/>
              <a:buChar char=""/>
              <a:tabLst>
                <a:tab pos="376555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As urban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dwellings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go on 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increasing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shrinkage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open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land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leads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continuous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decline</a:t>
            </a:r>
            <a:r>
              <a:rPr sz="32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200" spc="-7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32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2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levels</a:t>
            </a:r>
            <a:r>
              <a:rPr sz="32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in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many</a:t>
            </a:r>
            <a:r>
              <a:rPr sz="32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areas.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247599"/>
            <a:ext cx="58229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6FC0"/>
                </a:solidFill>
              </a:rPr>
              <a:t>Rain</a:t>
            </a:r>
            <a:r>
              <a:rPr sz="3200" spc="-20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water</a:t>
            </a:r>
            <a:r>
              <a:rPr sz="3200" spc="-85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harvesting</a:t>
            </a:r>
            <a:r>
              <a:rPr sz="3200" spc="-55" dirty="0">
                <a:solidFill>
                  <a:srgbClr val="006FC0"/>
                </a:solidFill>
              </a:rPr>
              <a:t> </a:t>
            </a:r>
            <a:r>
              <a:rPr sz="3200" dirty="0">
                <a:solidFill>
                  <a:srgbClr val="006FC0"/>
                </a:solidFill>
              </a:rPr>
              <a:t>is essential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31140" y="822705"/>
            <a:ext cx="8426450" cy="4207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68605" indent="-342900">
              <a:lnSpc>
                <a:spcPct val="100000"/>
              </a:lnSpc>
              <a:spcBef>
                <a:spcPts val="9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5" dirty="0">
                <a:latin typeface="Times New Roman" panose="02020603050405020304"/>
                <a:cs typeface="Times New Roman" panose="02020603050405020304"/>
              </a:rPr>
              <a:t>Due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rapid</a:t>
            </a:r>
            <a:r>
              <a:rPr sz="28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urbanization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infiltration</a:t>
            </a:r>
            <a:r>
              <a:rPr sz="28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rain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into </a:t>
            </a:r>
            <a:r>
              <a:rPr sz="2800" spc="-6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the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soil has decreased drastically and 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recharging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ground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has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diminished.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exploitation</a:t>
            </a:r>
            <a:r>
              <a:rPr sz="28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water</a:t>
            </a:r>
            <a:r>
              <a:rPr sz="2800" spc="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resources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has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resulted </a:t>
            </a:r>
            <a:r>
              <a:rPr sz="2800" spc="-6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declined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levels</a:t>
            </a:r>
            <a:r>
              <a:rPr sz="28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most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part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of the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country.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marR="20320" indent="-342900">
              <a:lnSpc>
                <a:spcPct val="100000"/>
              </a:lnSpc>
              <a:spcBef>
                <a:spcPts val="670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10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enhance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availability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2800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28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spc="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at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specific</a:t>
            </a:r>
            <a:r>
              <a:rPr sz="28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place </a:t>
            </a:r>
            <a:r>
              <a:rPr sz="2800" spc="-6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time.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10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improve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28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quality</a:t>
            </a:r>
            <a:r>
              <a:rPr sz="28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28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aquifers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.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 panose="05000000000000000000"/>
              <a:buChar char=""/>
              <a:tabLst>
                <a:tab pos="355600" algn="l"/>
              </a:tabLst>
            </a:pPr>
            <a:r>
              <a:rPr sz="2800" spc="-105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28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improve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28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vegetation</a:t>
            </a:r>
            <a:r>
              <a:rPr sz="2800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cover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.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309118"/>
            <a:ext cx="7686675" cy="587883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BENEFITS</a:t>
            </a:r>
            <a:r>
              <a:rPr sz="3000" b="1" spc="-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b="1" spc="-1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RAIN</a:t>
            </a:r>
            <a:r>
              <a:rPr sz="3000" b="1" spc="-7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114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000" b="1" spc="-2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HARVESTING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6235" algn="l"/>
              </a:tabLst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30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level will</a:t>
            </a:r>
            <a:r>
              <a:rPr sz="30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rise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Quality</a:t>
            </a:r>
            <a:r>
              <a:rPr sz="30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improves.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Soil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erosion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will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be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reduced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6235" algn="l"/>
              </a:tabLst>
            </a:pP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Saving</a:t>
            </a:r>
            <a:r>
              <a:rPr sz="30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3000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2593340" indent="-343535">
              <a:lnSpc>
                <a:spcPct val="100000"/>
              </a:lnSpc>
              <a:spcBef>
                <a:spcPts val="720"/>
              </a:spcBef>
            </a:pP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RAIN </a:t>
            </a:r>
            <a:r>
              <a:rPr sz="3000" b="1" spc="-114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WATER </a:t>
            </a:r>
            <a:r>
              <a:rPr sz="3000" b="1" spc="-1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HARVESTING </a:t>
            </a:r>
            <a:r>
              <a:rPr sz="3000" b="1" spc="-7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b="1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TECHNIQUES: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marR="918845" indent="-343535">
              <a:lnSpc>
                <a:spcPct val="100000"/>
              </a:lnSpc>
              <a:spcBef>
                <a:spcPts val="725"/>
              </a:spcBef>
            </a:pPr>
            <a:r>
              <a:rPr sz="3000" dirty="0">
                <a:latin typeface="Times New Roman" panose="02020603050405020304"/>
                <a:cs typeface="Times New Roman" panose="02020603050405020304"/>
              </a:rPr>
              <a:t>There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3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two main</a:t>
            </a:r>
            <a:r>
              <a:rPr sz="30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techniques</a:t>
            </a:r>
            <a:r>
              <a:rPr sz="3000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rain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water </a:t>
            </a:r>
            <a:r>
              <a:rPr sz="3000" spc="-7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Times New Roman" panose="02020603050405020304"/>
                <a:cs typeface="Times New Roman" panose="02020603050405020304"/>
              </a:rPr>
              <a:t>harvestings.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Storage</a:t>
            </a:r>
            <a:r>
              <a:rPr sz="30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rainwater</a:t>
            </a:r>
            <a:r>
              <a:rPr sz="3000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surface</a:t>
            </a:r>
            <a:r>
              <a:rPr sz="3000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for</a:t>
            </a:r>
            <a:r>
              <a:rPr sz="3000" spc="-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future</a:t>
            </a:r>
            <a:r>
              <a:rPr sz="3000" spc="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use</a:t>
            </a:r>
            <a:r>
              <a:rPr sz="3000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SzPct val="97000"/>
              <a:buFont typeface="Wingdings" panose="05000000000000000000"/>
              <a:buChar char=""/>
              <a:tabLst>
                <a:tab pos="356235" algn="l"/>
              </a:tabLst>
            </a:pP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Recharge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of</a:t>
            </a:r>
            <a:r>
              <a:rPr sz="30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ground</a:t>
            </a:r>
            <a:r>
              <a:rPr sz="30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water</a:t>
            </a:r>
            <a:r>
              <a:rPr sz="3000" spc="-30" dirty="0">
                <a:latin typeface="Times New Roman" panose="02020603050405020304"/>
                <a:cs typeface="Times New Roman" panose="02020603050405020304"/>
              </a:rPr>
              <a:t>.</a:t>
            </a:r>
            <a:endParaRPr sz="3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18125</Words>
  <Application>WPS Presentation</Application>
  <PresentationFormat>On-screen Show (4:3)</PresentationFormat>
  <Paragraphs>374</Paragraphs>
  <Slides>58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58</vt:i4>
      </vt:variant>
    </vt:vector>
  </HeadingPairs>
  <TitlesOfParts>
    <vt:vector size="69" baseType="lpstr">
      <vt:lpstr>Arial</vt:lpstr>
      <vt:lpstr>SimSun</vt:lpstr>
      <vt:lpstr>Wingdings</vt:lpstr>
      <vt:lpstr>Times New Roman</vt:lpstr>
      <vt:lpstr>Calibri</vt:lpstr>
      <vt:lpstr>Arial MT</vt:lpstr>
      <vt:lpstr>Wingdings</vt:lpstr>
      <vt:lpstr>Microsoft YaHei</vt:lpstr>
      <vt:lpstr>Arial Unicode MS</vt:lpstr>
      <vt:lpstr>Arial</vt:lpstr>
      <vt:lpstr>Office Theme</vt:lpstr>
      <vt:lpstr>ME 6403- Environmental Science and  Engineering</vt:lpstr>
      <vt:lpstr>PowerPoint 演示文稿</vt:lpstr>
      <vt:lpstr>SUSTAINABLE DEVELOPMENT</vt:lpstr>
      <vt:lpstr>PowerPoint 演示文稿</vt:lpstr>
      <vt:lpstr>Movement of human population from rural to  urban areas in need of education, health,  communication and employment.</vt:lpstr>
      <vt:lpstr>WATER CONSERVATION</vt:lpstr>
      <vt:lpstr>RAIN WATER HARVESTING</vt:lpstr>
      <vt:lpstr>Rain water harvesting is essential</vt:lpstr>
      <vt:lpstr>PowerPoint 演示文稿</vt:lpstr>
      <vt:lpstr>RAIN WATER HARVESTING</vt:lpstr>
      <vt:lpstr>PowerPoint 演示文稿</vt:lpstr>
      <vt:lpstr>PowerPoint 演示文稿</vt:lpstr>
      <vt:lpstr>PowerPoint 演示文稿</vt:lpstr>
      <vt:lpstr>PowerPoint 演示文稿</vt:lpstr>
      <vt:lpstr>Definition:</vt:lpstr>
      <vt:lpstr>CLIMATE CHANGE</vt:lpstr>
      <vt:lpstr>GREEN HOUSE EFFECT</vt:lpstr>
      <vt:lpstr>GREEN HOUSE EFFECT</vt:lpstr>
      <vt:lpstr>PowerPoint 演示文稿</vt:lpstr>
      <vt:lpstr>PowerPoint 演示文稿</vt:lpstr>
      <vt:lpstr>PowerPoint 演示文稿</vt:lpstr>
      <vt:lpstr>GLOBAL WARMING</vt:lpstr>
      <vt:lpstr>GLOBAL WARMING</vt:lpstr>
      <vt:lpstr>PowerPoint 演示文稿</vt:lpstr>
      <vt:lpstr>PowerPoint 演示文稿</vt:lpstr>
      <vt:lpstr>ACID RAIN OR ACID PRECIPITATION</vt:lpstr>
      <vt:lpstr>PowerPoint 演示文稿</vt:lpstr>
      <vt:lpstr>PowerPoint 演示文稿</vt:lpstr>
      <vt:lpstr>OZONE LAYER DEPLETION</vt:lpstr>
      <vt:lpstr>PowerPoint 演示文稿</vt:lpstr>
      <vt:lpstr>PowerPoint 演示文稿</vt:lpstr>
      <vt:lpstr>PowerPoint 演示文稿</vt:lpstr>
      <vt:lpstr>NUCLEAR ACCIDENTS AND NUCLEAR HOLOCAUST</vt:lpstr>
      <vt:lpstr>PowerPoint 演示文稿</vt:lpstr>
      <vt:lpstr>PowerPoint 演示文稿</vt:lpstr>
      <vt:lpstr>Traditional buyer rights:</vt:lpstr>
      <vt:lpstr>Effects of wastes</vt:lpstr>
      <vt:lpstr>Constitution of India has a number of provisions  demarcating the responsibility of the central and state  government towards Environmental Protection.</vt:lpstr>
      <vt:lpstr>PowerPoint 演示文稿</vt:lpstr>
      <vt:lpstr>Functions of Central Board</vt:lpstr>
      <vt:lpstr>Penalty for Contravention of Certain Provision of  the Act</vt:lpstr>
      <vt:lpstr>ENVIRONMENTAL PROTECTION ACT, 1986 (EPA)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Bhopal	disaster</vt:lpstr>
      <vt:lpstr>PowerPoint 演示文稿</vt:lpstr>
      <vt:lpstr>PowerPoint 演示文稿</vt:lpstr>
      <vt:lpstr>Production of Carbaryl (Pesticide)</vt:lpstr>
      <vt:lpstr>PowerPoint 演示文稿</vt:lpstr>
      <vt:lpstr>Chernobyl Nuclear disaster</vt:lpstr>
      <vt:lpstr>PowerPoint 演示文稿</vt:lpstr>
      <vt:lpstr>Minamata, Japan Disaster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hp</cp:lastModifiedBy>
  <cp:revision>1</cp:revision>
  <dcterms:created xsi:type="dcterms:W3CDTF">2023-06-17T07:38:33Z</dcterms:created>
  <dcterms:modified xsi:type="dcterms:W3CDTF">2023-06-17T07:38:34Z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2017-07-20T05:30:00Z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2022-08-29T05:30:00Z</vt:filetime>
  </property>
  <property fmtid="{D5CDD505-2E9C-101B-9397-08002B2CF9AE}" pid="5" name="ICV">
    <vt:lpwstr>818559E2AD144DEEB0F52688C74714E3</vt:lpwstr>
  </property>
  <property fmtid="{D5CDD505-2E9C-101B-9397-08002B2CF9AE}" pid="6" name="KSOProductBuildVer">
    <vt:lpwstr>1033-11.2.0.11537</vt:lpwstr>
  </property>
</Properties>
</file>