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57" r:id="rId4"/>
    <p:sldId id="258" r:id="rId5"/>
    <p:sldId id="259" r:id="rId6"/>
    <p:sldId id="260" r:id="rId7"/>
    <p:sldId id="262" r:id="rId8"/>
    <p:sldId id="261"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FAB531-E755-4B38-9760-CC6513314BC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AB531-E755-4B38-9760-CC6513314BC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AB531-E755-4B38-9760-CC6513314BC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FAB531-E755-4B38-9760-CC6513314BC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FAB531-E755-4B38-9760-CC6513314BC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FAB531-E755-4B38-9760-CC6513314BCF}"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FAB531-E755-4B38-9760-CC6513314BCF}" type="datetimeFigureOut">
              <a:rPr lang="en-US" smtClean="0"/>
              <a:pPr/>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FAB531-E755-4B38-9760-CC6513314BCF}" type="datetimeFigureOut">
              <a:rPr lang="en-US" smtClean="0"/>
              <a:pPr/>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AB531-E755-4B38-9760-CC6513314BCF}" type="datetimeFigureOut">
              <a:rPr lang="en-US" smtClean="0"/>
              <a:pPr/>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AB531-E755-4B38-9760-CC6513314BCF}"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FAB531-E755-4B38-9760-CC6513314BCF}"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F40512-0A43-4022-93F3-077EC11F05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AB531-E755-4B38-9760-CC6513314BCF}" type="datetimeFigureOut">
              <a:rPr lang="en-US" smtClean="0"/>
              <a:pPr/>
              <a:t>6/23/2023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40512-0A43-4022-93F3-077EC11F05D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066800"/>
            <a:ext cx="8229600" cy="1470025"/>
          </a:xfrm>
        </p:spPr>
        <p:txBody>
          <a:bodyPr/>
          <a:lstStyle/>
          <a:p>
            <a:pPr eaLnBrk="1" hangingPunct="1"/>
            <a:r>
              <a:rPr lang="en-US" sz="3200" dirty="0" smtClean="0">
                <a:solidFill>
                  <a:srgbClr val="7030A0"/>
                </a:solidFill>
                <a:latin typeface="American Typewriter"/>
              </a:rPr>
              <a:t>Database Management System/BTCS-2405</a:t>
            </a:r>
          </a:p>
        </p:txBody>
      </p:sp>
      <p:pic>
        <p:nvPicPr>
          <p:cNvPr id="2051" name="Picture 2" descr="RIMT University"/>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173913" y="0"/>
            <a:ext cx="1970087" cy="895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2" name="Footer Placeholder 4"/>
          <p:cNvSpPr txBox="1">
            <a:spLocks/>
          </p:cNvSpPr>
          <p:nvPr/>
        </p:nvSpPr>
        <p:spPr bwMode="auto">
          <a:xfrm>
            <a:off x="5257800" y="6492875"/>
            <a:ext cx="3886200" cy="365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defRPr sz="1600">
                <a:solidFill>
                  <a:schemeClr val="tx1"/>
                </a:solidFill>
                <a:latin typeface="Helvetica" charset="0"/>
              </a:defRPr>
            </a:lvl1pPr>
            <a:lvl2pPr marL="742950" indent="-285750">
              <a:defRPr sz="1600">
                <a:solidFill>
                  <a:schemeClr val="tx1"/>
                </a:solidFill>
                <a:latin typeface="Helvetica" charset="0"/>
              </a:defRPr>
            </a:lvl2pPr>
            <a:lvl3pPr marL="1143000" indent="-228600">
              <a:defRPr sz="1600">
                <a:solidFill>
                  <a:schemeClr val="tx1"/>
                </a:solidFill>
                <a:latin typeface="Helvetica" charset="0"/>
              </a:defRPr>
            </a:lvl3pPr>
            <a:lvl4pPr marL="1600200" indent="-228600">
              <a:defRPr sz="1600">
                <a:solidFill>
                  <a:schemeClr val="tx1"/>
                </a:solidFill>
                <a:latin typeface="Helvetica" charset="0"/>
              </a:defRPr>
            </a:lvl4pPr>
            <a:lvl5pPr marL="2057400" indent="-228600">
              <a:defRPr sz="1600">
                <a:solidFill>
                  <a:schemeClr val="tx1"/>
                </a:solidFill>
                <a:latin typeface="Helvetica" charset="0"/>
              </a:defRPr>
            </a:lvl5pPr>
            <a:lvl6pPr marL="2514600" indent="-228600" eaLnBrk="0" fontAlgn="base" hangingPunct="0">
              <a:spcBef>
                <a:spcPct val="0"/>
              </a:spcBef>
              <a:spcAft>
                <a:spcPct val="0"/>
              </a:spcAft>
              <a:defRPr sz="1600">
                <a:solidFill>
                  <a:schemeClr val="tx1"/>
                </a:solidFill>
                <a:latin typeface="Helvetica" charset="0"/>
              </a:defRPr>
            </a:lvl6pPr>
            <a:lvl7pPr marL="2971800" indent="-228600" eaLnBrk="0" fontAlgn="base" hangingPunct="0">
              <a:spcBef>
                <a:spcPct val="0"/>
              </a:spcBef>
              <a:spcAft>
                <a:spcPct val="0"/>
              </a:spcAft>
              <a:defRPr sz="1600">
                <a:solidFill>
                  <a:schemeClr val="tx1"/>
                </a:solidFill>
                <a:latin typeface="Helvetica" charset="0"/>
              </a:defRPr>
            </a:lvl7pPr>
            <a:lvl8pPr marL="3429000" indent="-228600" eaLnBrk="0" fontAlgn="base" hangingPunct="0">
              <a:spcBef>
                <a:spcPct val="0"/>
              </a:spcBef>
              <a:spcAft>
                <a:spcPct val="0"/>
              </a:spcAft>
              <a:defRPr sz="1600">
                <a:solidFill>
                  <a:schemeClr val="tx1"/>
                </a:solidFill>
                <a:latin typeface="Helvetica" charset="0"/>
              </a:defRPr>
            </a:lvl8pPr>
            <a:lvl9pPr marL="3886200" indent="-228600" eaLnBrk="0" fontAlgn="base" hangingPunct="0">
              <a:spcBef>
                <a:spcPct val="0"/>
              </a:spcBef>
              <a:spcAft>
                <a:spcPct val="0"/>
              </a:spcAft>
              <a:defRPr sz="1600">
                <a:solidFill>
                  <a:schemeClr val="tx1"/>
                </a:solidFill>
                <a:latin typeface="Helvetica" charset="0"/>
              </a:defRPr>
            </a:lvl9pPr>
          </a:lstStyle>
          <a:p>
            <a:pPr algn="ctr" eaLnBrk="1" hangingPunct="1"/>
            <a:r>
              <a:rPr lang="en-US" sz="1400" b="1">
                <a:latin typeface="Calibri" pitchFamily="34" charset="0"/>
              </a:rPr>
              <a:t>Department of Computer Science &amp; Engineering</a:t>
            </a:r>
          </a:p>
        </p:txBody>
      </p:sp>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5975" cy="1447800"/>
          </a:xfrm>
          <a:prstGeom prst="rect">
            <a:avLst/>
          </a:prstGeom>
        </p:spPr>
        <p:txBody>
          <a:bodyPr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Dr. Ashish Oberoi</a:t>
            </a:r>
            <a:br>
              <a:rPr lang="en-US" dirty="0" smtClean="0"/>
            </a:br>
            <a:endParaRPr lang="en-US" dirty="0"/>
          </a:p>
        </p:txBody>
      </p:sp>
    </p:spTree>
    <p:extLst>
      <p:ext uri="{BB962C8B-B14F-4D97-AF65-F5344CB8AC3E}">
        <p14:creationId xmlns:p14="http://schemas.microsoft.com/office/powerpoint/2010/main" xmlns="" val="2092593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Data Mart</a:t>
            </a:r>
            <a:endParaRPr lang="en-US" b="1" dirty="0"/>
          </a:p>
        </p:txBody>
      </p:sp>
      <p:sp>
        <p:nvSpPr>
          <p:cNvPr id="3" name="Content Placeholder 2"/>
          <p:cNvSpPr>
            <a:spLocks noGrp="1"/>
          </p:cNvSpPr>
          <p:nvPr>
            <p:ph idx="1"/>
          </p:nvPr>
        </p:nvSpPr>
        <p:spPr>
          <a:xfrm>
            <a:off x="76200" y="1600200"/>
            <a:ext cx="4419600" cy="4525963"/>
          </a:xfrm>
        </p:spPr>
        <p:txBody>
          <a:bodyPr>
            <a:normAutofit fontScale="55000" lnSpcReduction="20000"/>
          </a:bodyPr>
          <a:lstStyle/>
          <a:p>
            <a:pPr algn="just">
              <a:lnSpc>
                <a:spcPct val="170000"/>
              </a:lnSpc>
              <a:buNone/>
            </a:pPr>
            <a:r>
              <a:rPr lang="en-US" dirty="0" smtClean="0"/>
              <a:t>	A </a:t>
            </a:r>
            <a:r>
              <a:rPr lang="en-US" b="1" dirty="0" smtClean="0"/>
              <a:t>Data Mart</a:t>
            </a:r>
            <a:r>
              <a:rPr lang="en-US" dirty="0" smtClean="0"/>
              <a:t> is a subset of a directorial information store, generally oriented to a specific purpose or primary data subject which may be distributed to provide business needs. Data Marts are analytical record stores designed to focus on particular business functions for a specific community within an organization. </a:t>
            </a:r>
            <a:endParaRPr lang="en-US" dirty="0"/>
          </a:p>
        </p:txBody>
      </p:sp>
      <p:pic>
        <p:nvPicPr>
          <p:cNvPr id="1026" name="Picture 2" descr="Search in sidebar query"/>
          <p:cNvPicPr>
            <a:picLocks noChangeAspect="1" noChangeArrowheads="1"/>
          </p:cNvPicPr>
          <p:nvPr/>
        </p:nvPicPr>
        <p:blipFill>
          <a:blip r:embed="rId2" cstate="print"/>
          <a:srcRect/>
          <a:stretch>
            <a:fillRect/>
          </a:stretch>
        </p:blipFill>
        <p:spPr bwMode="auto">
          <a:xfrm>
            <a:off x="4800600" y="2057400"/>
            <a:ext cx="4038600" cy="2857500"/>
          </a:xfrm>
          <a:prstGeom prst="rect">
            <a:avLst/>
          </a:prstGeom>
          <a:noFill/>
        </p:spPr>
      </p:pic>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58000" cy="1143000"/>
          </a:xfrm>
        </p:spPr>
        <p:txBody>
          <a:bodyPr>
            <a:normAutofit fontScale="90000"/>
          </a:bodyPr>
          <a:lstStyle/>
          <a:p>
            <a:pPr algn="just"/>
            <a:r>
              <a:rPr lang="en-US" b="1" dirty="0" smtClean="0"/>
              <a:t>Reasons for creating a Data mart</a:t>
            </a:r>
            <a:endParaRPr lang="en-US" b="1" dirty="0"/>
          </a:p>
        </p:txBody>
      </p:sp>
      <p:sp>
        <p:nvSpPr>
          <p:cNvPr id="3" name="Content Placeholder 2"/>
          <p:cNvSpPr>
            <a:spLocks noGrp="1"/>
          </p:cNvSpPr>
          <p:nvPr>
            <p:ph idx="1"/>
          </p:nvPr>
        </p:nvSpPr>
        <p:spPr/>
        <p:txBody>
          <a:bodyPr>
            <a:normAutofit fontScale="62500" lnSpcReduction="20000"/>
          </a:bodyPr>
          <a:lstStyle/>
          <a:p>
            <a:endParaRPr lang="en-US" dirty="0" smtClean="0"/>
          </a:p>
          <a:p>
            <a:pPr algn="just">
              <a:lnSpc>
                <a:spcPct val="170000"/>
              </a:lnSpc>
            </a:pPr>
            <a:r>
              <a:rPr lang="en-US" dirty="0" smtClean="0"/>
              <a:t>Creates collective data by a group of users</a:t>
            </a:r>
          </a:p>
          <a:p>
            <a:pPr algn="just">
              <a:lnSpc>
                <a:spcPct val="170000"/>
              </a:lnSpc>
            </a:pPr>
            <a:r>
              <a:rPr lang="en-US" dirty="0" smtClean="0"/>
              <a:t>Easy access to frequently needed data</a:t>
            </a:r>
          </a:p>
          <a:p>
            <a:pPr algn="just">
              <a:lnSpc>
                <a:spcPct val="170000"/>
              </a:lnSpc>
            </a:pPr>
            <a:r>
              <a:rPr lang="en-US" dirty="0" smtClean="0"/>
              <a:t>Ease of creation</a:t>
            </a:r>
          </a:p>
          <a:p>
            <a:pPr algn="just">
              <a:lnSpc>
                <a:spcPct val="170000"/>
              </a:lnSpc>
            </a:pPr>
            <a:r>
              <a:rPr lang="en-US" dirty="0" smtClean="0"/>
              <a:t>Improves end-user response time</a:t>
            </a:r>
          </a:p>
          <a:p>
            <a:pPr algn="just">
              <a:lnSpc>
                <a:spcPct val="170000"/>
              </a:lnSpc>
            </a:pPr>
            <a:r>
              <a:rPr lang="en-US" dirty="0" smtClean="0"/>
              <a:t>Lower cost than implementing a complete data warehouses</a:t>
            </a:r>
          </a:p>
          <a:p>
            <a:pPr algn="just">
              <a:lnSpc>
                <a:spcPct val="170000"/>
              </a:lnSpc>
            </a:pPr>
            <a:r>
              <a:rPr lang="en-US" dirty="0" smtClean="0"/>
              <a:t>Potential clients are more clearly defined than in a comprehensive data warehouse</a:t>
            </a:r>
          </a:p>
          <a:p>
            <a:pPr algn="just">
              <a:lnSpc>
                <a:spcPct val="170000"/>
              </a:lnSpc>
            </a:pPr>
            <a:r>
              <a:rPr lang="en-US" dirty="0" smtClean="0"/>
              <a:t>It contains only essential business data and is less cluttered.</a:t>
            </a:r>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Topic:-Data Warehouse</a:t>
            </a:r>
            <a:endParaRPr lang="en-US" b="1" dirty="0"/>
          </a:p>
        </p:txBody>
      </p:sp>
      <p:pic>
        <p:nvPicPr>
          <p:cNvPr id="3"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b="1" dirty="0"/>
          </a:p>
        </p:txBody>
      </p:sp>
      <p:sp>
        <p:nvSpPr>
          <p:cNvPr id="3" name="Content Placeholder 2"/>
          <p:cNvSpPr>
            <a:spLocks noGrp="1"/>
          </p:cNvSpPr>
          <p:nvPr>
            <p:ph idx="1"/>
          </p:nvPr>
        </p:nvSpPr>
        <p:spPr>
          <a:xfrm>
            <a:off x="457200" y="1600200"/>
            <a:ext cx="4800600" cy="4525963"/>
          </a:xfrm>
        </p:spPr>
        <p:txBody>
          <a:bodyPr>
            <a:normAutofit fontScale="62500" lnSpcReduction="20000"/>
          </a:bodyPr>
          <a:lstStyle/>
          <a:p>
            <a:pPr algn="just">
              <a:lnSpc>
                <a:spcPct val="150000"/>
              </a:lnSpc>
            </a:pPr>
            <a:r>
              <a:rPr lang="en-US" dirty="0"/>
              <a:t>A </a:t>
            </a:r>
            <a:r>
              <a:rPr lang="en-US" b="1" dirty="0"/>
              <a:t>Data Warehousing</a:t>
            </a:r>
            <a:r>
              <a:rPr lang="en-US" dirty="0"/>
              <a:t> (DW) is process for collecting and managing data from varied sources to provide meaningful business insights</a:t>
            </a:r>
            <a:r>
              <a:rPr lang="en-US" dirty="0" smtClean="0"/>
              <a:t>.</a:t>
            </a:r>
          </a:p>
          <a:p>
            <a:pPr algn="just">
              <a:lnSpc>
                <a:spcPct val="150000"/>
              </a:lnSpc>
            </a:pPr>
            <a:r>
              <a:rPr lang="en-US" dirty="0"/>
              <a:t>A Data warehouse is typically used to connect and analyze business data from heterogeneous sources. </a:t>
            </a:r>
            <a:endParaRPr lang="en-US" dirty="0" smtClean="0"/>
          </a:p>
          <a:p>
            <a:pPr algn="just">
              <a:lnSpc>
                <a:spcPct val="150000"/>
              </a:lnSpc>
            </a:pPr>
            <a:r>
              <a:rPr lang="en-US" dirty="0"/>
              <a:t>The data warehouse is the core of the BI system which is built for data analysis and reporting.</a:t>
            </a:r>
          </a:p>
        </p:txBody>
      </p:sp>
      <p:pic>
        <p:nvPicPr>
          <p:cNvPr id="2050" name="Picture 2" descr="Search in sidebar query"/>
          <p:cNvPicPr>
            <a:picLocks noChangeAspect="1" noChangeArrowheads="1"/>
          </p:cNvPicPr>
          <p:nvPr/>
        </p:nvPicPr>
        <p:blipFill>
          <a:blip r:embed="rId2" cstate="print"/>
          <a:srcRect/>
          <a:stretch>
            <a:fillRect/>
          </a:stretch>
        </p:blipFill>
        <p:spPr bwMode="auto">
          <a:xfrm>
            <a:off x="5486400" y="1371600"/>
            <a:ext cx="3057525" cy="4333875"/>
          </a:xfrm>
          <a:prstGeom prst="rect">
            <a:avLst/>
          </a:prstGeom>
          <a:noFill/>
        </p:spPr>
      </p:pic>
      <p:pic>
        <p:nvPicPr>
          <p:cNvPr id="5"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934200" cy="1143000"/>
          </a:xfrm>
        </p:spPr>
        <p:txBody>
          <a:bodyPr>
            <a:normAutofit fontScale="90000"/>
          </a:bodyPr>
          <a:lstStyle/>
          <a:p>
            <a:r>
              <a:rPr lang="en-US" b="1" dirty="0"/>
              <a:t>Who needs Data warehouse</a:t>
            </a:r>
            <a:r>
              <a:rPr lang="en-US" b="1" dirty="0" smtClean="0"/>
              <a:t>?</a:t>
            </a:r>
            <a:endParaRPr lang="en-US" dirty="0"/>
          </a:p>
        </p:txBody>
      </p:sp>
      <p:sp>
        <p:nvSpPr>
          <p:cNvPr id="3" name="Content Placeholder 2"/>
          <p:cNvSpPr>
            <a:spLocks noGrp="1"/>
          </p:cNvSpPr>
          <p:nvPr>
            <p:ph idx="1"/>
          </p:nvPr>
        </p:nvSpPr>
        <p:spPr/>
        <p:txBody>
          <a:bodyPr>
            <a:normAutofit fontScale="55000" lnSpcReduction="20000"/>
          </a:bodyPr>
          <a:lstStyle/>
          <a:p>
            <a:pPr algn="just">
              <a:lnSpc>
                <a:spcPct val="170000"/>
              </a:lnSpc>
            </a:pPr>
            <a:r>
              <a:rPr lang="en-US" dirty="0"/>
              <a:t>Decision makers who rely on mass amount of data</a:t>
            </a:r>
          </a:p>
          <a:p>
            <a:pPr algn="just">
              <a:lnSpc>
                <a:spcPct val="170000"/>
              </a:lnSpc>
            </a:pPr>
            <a:r>
              <a:rPr lang="en-US" dirty="0"/>
              <a:t>Users who use customized, complex processes to obtain information from multiple data sources.</a:t>
            </a:r>
          </a:p>
          <a:p>
            <a:pPr algn="just">
              <a:lnSpc>
                <a:spcPct val="170000"/>
              </a:lnSpc>
            </a:pPr>
            <a:r>
              <a:rPr lang="en-US" dirty="0"/>
              <a:t>It is also used by the people who want simple technology to access the data</a:t>
            </a:r>
          </a:p>
          <a:p>
            <a:pPr algn="just">
              <a:lnSpc>
                <a:spcPct val="170000"/>
              </a:lnSpc>
            </a:pPr>
            <a:r>
              <a:rPr lang="en-US" dirty="0"/>
              <a:t>It also essential for those people who want a systematic approach for making decisions.</a:t>
            </a:r>
          </a:p>
          <a:p>
            <a:pPr algn="just">
              <a:lnSpc>
                <a:spcPct val="170000"/>
              </a:lnSpc>
            </a:pPr>
            <a:r>
              <a:rPr lang="en-US" dirty="0"/>
              <a:t>If the user wants fast performance on a huge amount of data which is a necessity for reports, grids or charts, then Data warehouse proves useful.</a:t>
            </a:r>
          </a:p>
          <a:p>
            <a:pPr algn="just">
              <a:lnSpc>
                <a:spcPct val="170000"/>
              </a:lnSpc>
            </a:pPr>
            <a:r>
              <a:rPr lang="en-US" dirty="0"/>
              <a:t>Data warehouse is a first step If you want to discover ‘hidden patterns’ of data-flows and groupings.</a:t>
            </a:r>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ARCHIETECTURE</a:t>
            </a:r>
            <a:endParaRPr lang="en-US" b="1" dirty="0"/>
          </a:p>
        </p:txBody>
      </p:sp>
      <p:pic>
        <p:nvPicPr>
          <p:cNvPr id="9218" name="Picture 2" descr="Search in sidebar query"/>
          <p:cNvPicPr>
            <a:picLocks noChangeAspect="1" noChangeArrowheads="1"/>
          </p:cNvPicPr>
          <p:nvPr/>
        </p:nvPicPr>
        <p:blipFill>
          <a:blip r:embed="rId2" cstate="print"/>
          <a:srcRect/>
          <a:stretch>
            <a:fillRect/>
          </a:stretch>
        </p:blipFill>
        <p:spPr bwMode="auto">
          <a:xfrm>
            <a:off x="990600" y="2286000"/>
            <a:ext cx="7391400" cy="3581400"/>
          </a:xfrm>
          <a:prstGeom prst="rect">
            <a:avLst/>
          </a:prstGeom>
          <a:noFill/>
        </p:spPr>
      </p:pic>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62800" cy="1143000"/>
          </a:xfrm>
        </p:spPr>
        <p:txBody>
          <a:bodyPr>
            <a:normAutofit fontScale="90000"/>
          </a:bodyPr>
          <a:lstStyle/>
          <a:p>
            <a:r>
              <a:rPr lang="en-US" b="1" dirty="0"/>
              <a:t>Components of Data </a:t>
            </a:r>
            <a:r>
              <a:rPr lang="en-US" b="1" dirty="0" smtClean="0"/>
              <a:t>warehouse</a:t>
            </a:r>
            <a:endParaRPr lang="en-US" dirty="0"/>
          </a:p>
        </p:txBody>
      </p:sp>
      <p:sp>
        <p:nvSpPr>
          <p:cNvPr id="3" name="Content Placeholder 2"/>
          <p:cNvSpPr>
            <a:spLocks noGrp="1"/>
          </p:cNvSpPr>
          <p:nvPr>
            <p:ph idx="1"/>
          </p:nvPr>
        </p:nvSpPr>
        <p:spPr/>
        <p:txBody>
          <a:bodyPr>
            <a:normAutofit fontScale="62500" lnSpcReduction="20000"/>
          </a:bodyPr>
          <a:lstStyle/>
          <a:p>
            <a:pPr algn="just">
              <a:lnSpc>
                <a:spcPct val="170000"/>
              </a:lnSpc>
              <a:buNone/>
            </a:pPr>
            <a:r>
              <a:rPr lang="en-US" b="1" dirty="0">
                <a:solidFill>
                  <a:srgbClr val="C00000"/>
                </a:solidFill>
              </a:rPr>
              <a:t>Load manager:</a:t>
            </a:r>
            <a:r>
              <a:rPr lang="en-US" dirty="0"/>
              <a:t> Load manager is also called the front component. It performs with all the operations associated with the extraction and load of data into the warehouse. These operations include transformations to prepare the data for entering into the Data warehouse</a:t>
            </a:r>
            <a:r>
              <a:rPr lang="en-US" dirty="0" smtClean="0"/>
              <a:t>. </a:t>
            </a:r>
          </a:p>
          <a:p>
            <a:pPr algn="just">
              <a:lnSpc>
                <a:spcPct val="170000"/>
              </a:lnSpc>
            </a:pPr>
            <a:r>
              <a:rPr lang="en-US" b="1" dirty="0" smtClean="0"/>
              <a:t>ETL Tools (Staging Area)-  </a:t>
            </a:r>
            <a:r>
              <a:rPr lang="en-US" dirty="0" smtClean="0"/>
              <a:t>ETL stands for </a:t>
            </a:r>
            <a:r>
              <a:rPr lang="en-US" b="1" dirty="0" smtClean="0"/>
              <a:t>Extract</a:t>
            </a:r>
            <a:r>
              <a:rPr lang="en-US" dirty="0" smtClean="0"/>
              <a:t>, </a:t>
            </a:r>
            <a:r>
              <a:rPr lang="en-US" b="1" dirty="0" smtClean="0"/>
              <a:t>Transform</a:t>
            </a:r>
            <a:r>
              <a:rPr lang="en-US" dirty="0" smtClean="0"/>
              <a:t>, and </a:t>
            </a:r>
            <a:r>
              <a:rPr lang="en-US" b="1" dirty="0" smtClean="0"/>
              <a:t>Load</a:t>
            </a:r>
            <a:r>
              <a:rPr lang="en-US" dirty="0" smtClean="0"/>
              <a:t>. The staging layer uses </a:t>
            </a:r>
            <a:r>
              <a:rPr lang="en-US" b="1" dirty="0" smtClean="0"/>
              <a:t>ETL tools</a:t>
            </a:r>
            <a:r>
              <a:rPr lang="en-US" dirty="0" smtClean="0"/>
              <a:t> to extract the needed data from various formats and checks the quality before loading it into the data warehouse.</a:t>
            </a:r>
            <a:endParaRPr lang="en-US" b="1" dirty="0" smtClean="0"/>
          </a:p>
          <a:p>
            <a:pPr algn="just">
              <a:lnSpc>
                <a:spcPct val="170000"/>
              </a:lnSpc>
              <a:buNone/>
            </a:pPr>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5029200"/>
          </a:xfrm>
        </p:spPr>
        <p:txBody>
          <a:bodyPr>
            <a:noAutofit/>
          </a:bodyPr>
          <a:lstStyle/>
          <a:p>
            <a:pPr algn="just">
              <a:lnSpc>
                <a:spcPct val="170000"/>
              </a:lnSpc>
              <a:buNone/>
            </a:pPr>
            <a:r>
              <a:rPr lang="en-US" sz="1400" b="1" dirty="0" smtClean="0">
                <a:solidFill>
                  <a:srgbClr val="C00000"/>
                </a:solidFill>
              </a:rPr>
              <a:t>Warehouse Manager:</a:t>
            </a:r>
            <a:r>
              <a:rPr lang="en-US" sz="1400" b="1" dirty="0" smtClean="0"/>
              <a:t> </a:t>
            </a:r>
            <a:r>
              <a:rPr lang="en-US" sz="1400" dirty="0" smtClean="0"/>
              <a:t>Warehouse manager performs operations associated with the management of the data in the warehouse. It performs operations like analysis of data to ensure consistency, creation of indexes and views, generation of </a:t>
            </a:r>
            <a:r>
              <a:rPr lang="en-US" sz="1400" dirty="0" err="1" smtClean="0"/>
              <a:t>denormalization</a:t>
            </a:r>
            <a:r>
              <a:rPr lang="en-US" sz="1400" dirty="0" smtClean="0"/>
              <a:t> and aggregations, transformation and merging of source data and archiving and baking-up data. The data warehouse represents the central repository that stores metadata, summary data, and raw data coming from each source.</a:t>
            </a:r>
          </a:p>
          <a:p>
            <a:pPr algn="just">
              <a:lnSpc>
                <a:spcPct val="170000"/>
              </a:lnSpc>
            </a:pPr>
            <a:r>
              <a:rPr lang="en-US" sz="1400" b="1" dirty="0" smtClean="0"/>
              <a:t>Metadata</a:t>
            </a:r>
            <a:r>
              <a:rPr lang="en-US" sz="1400" dirty="0" smtClean="0"/>
              <a:t> is the information that defines the data. Its primary role is to simplify working with data instances. It allows data analysts to classify, locate, and direct queries to the required data.</a:t>
            </a:r>
          </a:p>
          <a:p>
            <a:pPr algn="just">
              <a:lnSpc>
                <a:spcPct val="170000"/>
              </a:lnSpc>
            </a:pPr>
            <a:r>
              <a:rPr lang="en-US" sz="1400" b="1" dirty="0" smtClean="0"/>
              <a:t>Summary data</a:t>
            </a:r>
            <a:r>
              <a:rPr lang="en-US" sz="1400" dirty="0" smtClean="0"/>
              <a:t> is generated by the warehouse manager. It updates as new data loads into the warehouse. This component can include lightly or highly summarized data. Its main role is to speed up query performance.</a:t>
            </a:r>
          </a:p>
          <a:p>
            <a:pPr algn="just">
              <a:lnSpc>
                <a:spcPct val="170000"/>
              </a:lnSpc>
            </a:pPr>
            <a:r>
              <a:rPr lang="en-US" sz="1400" b="1" dirty="0" smtClean="0"/>
              <a:t>Raw data</a:t>
            </a:r>
            <a:r>
              <a:rPr lang="en-US" sz="1400" dirty="0" smtClean="0"/>
              <a:t> is the actual data loading into the repository, which has not been processed. </a:t>
            </a:r>
            <a:r>
              <a:rPr lang="en-US" sz="1600" dirty="0" smtClean="0"/>
              <a:t>Having the data in its raw form makes it accessible for further processing and analysis.</a:t>
            </a:r>
          </a:p>
          <a:p>
            <a:pPr algn="just"/>
            <a:endParaRPr lang="en-US" sz="1600" dirty="0" smtClean="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lgn="just">
              <a:lnSpc>
                <a:spcPct val="160000"/>
              </a:lnSpc>
              <a:buNone/>
            </a:pPr>
            <a:r>
              <a:rPr lang="en-US" sz="2400" b="1" dirty="0"/>
              <a:t>Query Manager:</a:t>
            </a:r>
            <a:r>
              <a:rPr lang="en-US" sz="2400" dirty="0"/>
              <a:t> Query manager</a:t>
            </a:r>
            <a:r>
              <a:rPr lang="en-US" sz="2400" b="1" dirty="0"/>
              <a:t> </a:t>
            </a:r>
            <a:r>
              <a:rPr lang="en-US" sz="2400" dirty="0"/>
              <a:t>is also known as backend component. It performs all the operation operations related to the management of user queries. The operations of this Data warehouse components are direct queries to the appropriate tables for scheduling the execution of queries.</a:t>
            </a:r>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47500" lnSpcReduction="20000"/>
          </a:bodyPr>
          <a:lstStyle/>
          <a:p>
            <a:pPr algn="just">
              <a:lnSpc>
                <a:spcPct val="170000"/>
              </a:lnSpc>
              <a:buNone/>
            </a:pPr>
            <a:r>
              <a:rPr lang="en-US" sz="3600" b="1" dirty="0" smtClean="0">
                <a:solidFill>
                  <a:srgbClr val="C00000"/>
                </a:solidFill>
              </a:rPr>
              <a:t>Access Tools-</a:t>
            </a:r>
            <a:r>
              <a:rPr lang="en-US" dirty="0" smtClean="0"/>
              <a:t>Users interact with the gathered information through different tools and technologies. They can analyze the data, gather insight, and create reports.</a:t>
            </a:r>
          </a:p>
          <a:p>
            <a:pPr algn="just">
              <a:lnSpc>
                <a:spcPct val="170000"/>
              </a:lnSpc>
            </a:pPr>
            <a:r>
              <a:rPr lang="en-US" b="1" dirty="0" smtClean="0"/>
              <a:t>Reporting tools.</a:t>
            </a:r>
            <a:r>
              <a:rPr lang="en-US" dirty="0" smtClean="0"/>
              <a:t> They play a crucial role in understanding how your business is doing and what should be done next. Reporting tools include visualizations such as graphs and charts showing how data changes over time.</a:t>
            </a:r>
          </a:p>
          <a:p>
            <a:pPr algn="just">
              <a:lnSpc>
                <a:spcPct val="170000"/>
              </a:lnSpc>
            </a:pPr>
            <a:r>
              <a:rPr lang="en-US" b="1" dirty="0" smtClean="0"/>
              <a:t>OLAP tools.</a:t>
            </a:r>
            <a:r>
              <a:rPr lang="en-US" dirty="0" smtClean="0"/>
              <a:t> Online analytical processing tools which allow users to analyze multidimensional data from multiple perspectives. These tools provide fast processing and valuable analysis. They extract data from numerous relational data sets and reorganize it into a multidimensional format.</a:t>
            </a:r>
          </a:p>
          <a:p>
            <a:pPr algn="just">
              <a:lnSpc>
                <a:spcPct val="170000"/>
              </a:lnSpc>
            </a:pPr>
            <a:r>
              <a:rPr lang="en-US" b="1" dirty="0" smtClean="0"/>
              <a:t>Data mining tools.</a:t>
            </a:r>
            <a:r>
              <a:rPr lang="en-US" dirty="0" smtClean="0"/>
              <a:t> Examine data sets to find patterns within the warehouse and the correlation between them. Data mining also helps establish relationships when analyzing multidimensional data.</a:t>
            </a:r>
          </a:p>
          <a:p>
            <a:endParaRPr lang="en-US" dirty="0"/>
          </a:p>
        </p:txBody>
      </p:sp>
      <p:pic>
        <p:nvPicPr>
          <p:cNvPr id="4"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xmlns=""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270</Words>
  <Application>Microsoft Office PowerPoint</Application>
  <PresentationFormat>On-screen Show (4:3)</PresentationFormat>
  <Paragraphs>51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Database Management System/BTCS-2405</vt:lpstr>
      <vt:lpstr>Topic:-Data Warehouse</vt:lpstr>
      <vt:lpstr>INTRODUCTION</vt:lpstr>
      <vt:lpstr>Who needs Data warehouse?</vt:lpstr>
      <vt:lpstr>ARCHIETECTURE</vt:lpstr>
      <vt:lpstr>Components of Data warehouse</vt:lpstr>
      <vt:lpstr>Slide 7</vt:lpstr>
      <vt:lpstr>Slide 8</vt:lpstr>
      <vt:lpstr>Slide 9</vt:lpstr>
      <vt:lpstr>Data Mart</vt:lpstr>
      <vt:lpstr>Reasons for creating a Data mart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Warehouse</dc:title>
  <dc:creator>Intel</dc:creator>
  <cp:lastModifiedBy>Yogesh</cp:lastModifiedBy>
  <cp:revision>13</cp:revision>
  <dcterms:created xsi:type="dcterms:W3CDTF">2022-10-11T06:17:10Z</dcterms:created>
  <dcterms:modified xsi:type="dcterms:W3CDTF">2023-06-23T10:24:17Z</dcterms:modified>
</cp:coreProperties>
</file>