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2"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AEA2CE-B3D4-488E-A283-FE24C84FAC30}"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AEA2CE-B3D4-488E-A283-FE24C84FAC30}"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AEA2CE-B3D4-488E-A283-FE24C84FAC30}"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AEA2CE-B3D4-488E-A283-FE24C84FAC30}"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AEA2CE-B3D4-488E-A283-FE24C84FAC30}"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AEA2CE-B3D4-488E-A283-FE24C84FAC30}"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AEA2CE-B3D4-488E-A283-FE24C84FAC30}" type="datetimeFigureOut">
              <a:rPr lang="en-US" smtClean="0"/>
              <a:t>7/10/2023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AEA2CE-B3D4-488E-A283-FE24C84FAC30}" type="datetimeFigureOut">
              <a:rPr lang="en-US" smtClean="0"/>
              <a:t>7/10/2023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AEA2CE-B3D4-488E-A283-FE24C84FAC30}" type="datetimeFigureOut">
              <a:rPr lang="en-US" smtClean="0"/>
              <a:t>7/10/2023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EA2CE-B3D4-488E-A283-FE24C84FAC30}"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EA2CE-B3D4-488E-A283-FE24C84FAC30}"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D75BD-E694-48DB-9C53-AF2FF8891C2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EA2CE-B3D4-488E-A283-FE24C84FAC30}" type="datetimeFigureOut">
              <a:rPr lang="en-US" smtClean="0"/>
              <a:t>7/10/2023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ED75BD-E694-48DB-9C53-AF2FF8891C2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b="1" dirty="0" smtClean="0">
                <a:solidFill>
                  <a:srgbClr val="C00000"/>
                </a:solidFill>
                <a:latin typeface="Arial" pitchFamily="34" charset="0"/>
                <a:cs typeface="Arial" pitchFamily="34" charset="0"/>
              </a:rPr>
              <a:t>PROGRAMMING FOR PROBLEM SOLVING</a:t>
            </a:r>
            <a:br>
              <a:rPr lang="en-US" b="1" dirty="0" smtClean="0">
                <a:solidFill>
                  <a:srgbClr val="C00000"/>
                </a:solidFill>
                <a:latin typeface="Arial" pitchFamily="34" charset="0"/>
                <a:cs typeface="Arial" pitchFamily="34" charset="0"/>
              </a:rPr>
            </a:br>
            <a:r>
              <a:rPr lang="en-US" b="1" dirty="0" smtClean="0">
                <a:solidFill>
                  <a:srgbClr val="C00000"/>
                </a:solidFill>
                <a:latin typeface="Arial" pitchFamily="34" charset="0"/>
                <a:cs typeface="Arial" pitchFamily="34" charset="0"/>
              </a:rPr>
              <a:t>BCSE-1201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40576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 Tech (CSE) </a:t>
            </a:r>
            <a:r>
              <a:rPr lang="en-US" sz="9600" dirty="0">
                <a:latin typeface="+mn-lt"/>
              </a:rPr>
              <a:t/>
            </a:r>
            <a:br>
              <a:rPr lang="en-US" sz="9600" dirty="0">
                <a:latin typeface="+mn-lt"/>
              </a:rPr>
            </a:br>
            <a:r>
              <a:rPr lang="en-US" sz="9600" dirty="0">
                <a:latin typeface="+mn-lt"/>
              </a:rPr>
              <a:t>Semester</a:t>
            </a:r>
            <a:r>
              <a:rPr lang="en-US" sz="9600" dirty="0" smtClean="0">
                <a:latin typeface="+mn-lt"/>
              </a:rPr>
              <a:t>: 2</a:t>
            </a:r>
            <a:r>
              <a:rPr lang="en-US" sz="9600" baseline="30000" dirty="0" smtClean="0">
                <a:latin typeface="+mn-lt"/>
              </a:rPr>
              <a:t>nd</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a:t>
            </a:r>
            <a:r>
              <a:rPr lang="en-US" b="1" dirty="0" smtClean="0"/>
              <a:t>:-ENCAPSULATION</a:t>
            </a:r>
            <a:endParaRPr lang="en-US" b="1" dirty="0"/>
          </a:p>
        </p:txBody>
      </p:sp>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smtClean="0"/>
              <a:t>INTRODUCTION</a:t>
            </a:r>
            <a:endParaRPr lang="en-US" b="1" dirty="0"/>
          </a:p>
        </p:txBody>
      </p:sp>
      <p:sp>
        <p:nvSpPr>
          <p:cNvPr id="3" name="Content Placeholder 2"/>
          <p:cNvSpPr>
            <a:spLocks noGrp="1"/>
          </p:cNvSpPr>
          <p:nvPr>
            <p:ph idx="1"/>
          </p:nvPr>
        </p:nvSpPr>
        <p:spPr>
          <a:xfrm>
            <a:off x="457200" y="1600200"/>
            <a:ext cx="4648200" cy="4525963"/>
          </a:xfrm>
        </p:spPr>
        <p:txBody>
          <a:bodyPr>
            <a:normAutofit fontScale="85000" lnSpcReduction="20000"/>
          </a:bodyPr>
          <a:lstStyle/>
          <a:p>
            <a:pPr algn="just">
              <a:lnSpc>
                <a:spcPct val="150000"/>
              </a:lnSpc>
            </a:pPr>
            <a:r>
              <a:rPr lang="en-US" dirty="0"/>
              <a:t>Encapsulation</a:t>
            </a:r>
            <a:r>
              <a:rPr lang="en-US" b="1" dirty="0"/>
              <a:t> </a:t>
            </a:r>
            <a:r>
              <a:rPr lang="en-US" dirty="0"/>
              <a:t>in C++ is defined as the wrapping up of data and information in a single unit</a:t>
            </a:r>
            <a:r>
              <a:rPr lang="en-US" dirty="0" smtClean="0"/>
              <a:t>.</a:t>
            </a:r>
          </a:p>
          <a:p>
            <a:pPr algn="just">
              <a:lnSpc>
                <a:spcPct val="150000"/>
              </a:lnSpc>
            </a:pPr>
            <a:r>
              <a:rPr lang="en-US" dirty="0"/>
              <a:t>Encapsulation is defined as binding together the data and the functions that manipulate them.</a:t>
            </a: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pic>
        <p:nvPicPr>
          <p:cNvPr id="6146" name="Picture 2" descr=" "/>
          <p:cNvPicPr>
            <a:picLocks noChangeAspect="1" noChangeArrowheads="1"/>
          </p:cNvPicPr>
          <p:nvPr/>
        </p:nvPicPr>
        <p:blipFill>
          <a:blip r:embed="rId3" cstate="print"/>
          <a:srcRect/>
          <a:stretch>
            <a:fillRect/>
          </a:stretch>
        </p:blipFill>
        <p:spPr bwMode="auto">
          <a:xfrm>
            <a:off x="5486400" y="2438400"/>
            <a:ext cx="3352800" cy="25908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334000" cy="1143000"/>
          </a:xfrm>
        </p:spPr>
        <p:txBody>
          <a:bodyPr>
            <a:normAutofit fontScale="90000"/>
          </a:bodyPr>
          <a:lstStyle/>
          <a:p>
            <a:r>
              <a:rPr lang="en-US" sz="4000" b="1" dirty="0"/>
              <a:t>Two Important  property of Encapsulation</a:t>
            </a:r>
            <a:r>
              <a:rPr lang="en-US" b="1" dirty="0"/>
              <a:t> </a:t>
            </a:r>
            <a:endParaRPr lang="en-US" dirty="0"/>
          </a:p>
        </p:txBody>
      </p:sp>
      <p:sp>
        <p:nvSpPr>
          <p:cNvPr id="3" name="Content Placeholder 2"/>
          <p:cNvSpPr>
            <a:spLocks noGrp="1"/>
          </p:cNvSpPr>
          <p:nvPr>
            <p:ph idx="1"/>
          </p:nvPr>
        </p:nvSpPr>
        <p:spPr/>
        <p:txBody>
          <a:bodyPr>
            <a:normAutofit fontScale="70000" lnSpcReduction="20000"/>
          </a:bodyPr>
          <a:lstStyle/>
          <a:p>
            <a:pPr algn="just" fontAlgn="base">
              <a:lnSpc>
                <a:spcPct val="160000"/>
              </a:lnSpc>
            </a:pPr>
            <a:r>
              <a:rPr lang="en-US" b="1" dirty="0"/>
              <a:t>Data Protection: </a:t>
            </a:r>
            <a:r>
              <a:rPr lang="en-US" dirty="0"/>
              <a:t>Encapsulation protects the internal state of an object by keeping its data members private. Access to and modification of these data members is restricted to the class’s public methods, ensuring controlled and secure data manipulation.</a:t>
            </a:r>
          </a:p>
          <a:p>
            <a:pPr algn="just" fontAlgn="base">
              <a:lnSpc>
                <a:spcPct val="160000"/>
              </a:lnSpc>
            </a:pPr>
            <a:r>
              <a:rPr lang="en-US" b="1" dirty="0"/>
              <a:t>Information Hiding: </a:t>
            </a:r>
            <a:r>
              <a:rPr lang="en-US" dirty="0"/>
              <a:t>Encapsulation hides the internal implementation details of a class from external code. Only the public interface of the class is accessible, providing abstraction and simplifying the usage of the class while allowing the internal implementation to be modified without impacting external code.</a:t>
            </a:r>
          </a:p>
          <a:p>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781800" cy="1143000"/>
          </a:xfrm>
        </p:spPr>
        <p:txBody>
          <a:bodyPr>
            <a:normAutofit/>
          </a:bodyPr>
          <a:lstStyle/>
          <a:p>
            <a:pPr algn="just"/>
            <a:r>
              <a:rPr lang="en-US" b="1" dirty="0"/>
              <a:t>Features of </a:t>
            </a:r>
            <a:r>
              <a:rPr lang="en-US" b="1" dirty="0" smtClean="0"/>
              <a:t>Encapsulation</a:t>
            </a:r>
            <a:endParaRPr lang="en-US" dirty="0"/>
          </a:p>
        </p:txBody>
      </p:sp>
      <p:sp>
        <p:nvSpPr>
          <p:cNvPr id="3" name="Content Placeholder 2"/>
          <p:cNvSpPr>
            <a:spLocks noGrp="1"/>
          </p:cNvSpPr>
          <p:nvPr>
            <p:ph idx="1"/>
          </p:nvPr>
        </p:nvSpPr>
        <p:spPr/>
        <p:txBody>
          <a:bodyPr>
            <a:normAutofit fontScale="62500" lnSpcReduction="20000"/>
          </a:bodyPr>
          <a:lstStyle/>
          <a:p>
            <a:pPr algn="just" fontAlgn="base">
              <a:lnSpc>
                <a:spcPct val="170000"/>
              </a:lnSpc>
            </a:pPr>
            <a:r>
              <a:rPr lang="en-US" dirty="0"/>
              <a:t>We can not access any function from the class directly. We need an object to access that function that is using the member variables of that class. </a:t>
            </a:r>
          </a:p>
          <a:p>
            <a:pPr algn="just" fontAlgn="base">
              <a:lnSpc>
                <a:spcPct val="170000"/>
              </a:lnSpc>
            </a:pPr>
            <a:r>
              <a:rPr lang="en-US" dirty="0"/>
              <a:t>The function which we are making inside the class must use only member variables, only then it is called </a:t>
            </a:r>
            <a:r>
              <a:rPr lang="en-US" i="1" dirty="0"/>
              <a:t>encapsulation</a:t>
            </a:r>
            <a:r>
              <a:rPr lang="en-US" dirty="0"/>
              <a:t>.</a:t>
            </a:r>
          </a:p>
          <a:p>
            <a:pPr algn="just" fontAlgn="base">
              <a:lnSpc>
                <a:spcPct val="170000"/>
              </a:lnSpc>
            </a:pPr>
            <a:r>
              <a:rPr lang="en-US" dirty="0"/>
              <a:t>If we don’t make a function inside the class which is using the member variable of the class then we don’t call it encapsulation.</a:t>
            </a:r>
          </a:p>
          <a:p>
            <a:pPr algn="just" fontAlgn="base">
              <a:lnSpc>
                <a:spcPct val="170000"/>
              </a:lnSpc>
            </a:pPr>
            <a:r>
              <a:rPr lang="en-US" dirty="0"/>
              <a:t>Increase in the security of data</a:t>
            </a:r>
          </a:p>
          <a:p>
            <a:pPr algn="just" fontAlgn="base">
              <a:lnSpc>
                <a:spcPct val="170000"/>
              </a:lnSpc>
            </a:pPr>
            <a:r>
              <a:rPr lang="en-US" dirty="0"/>
              <a:t>It helps to control the modification of our data members.</a:t>
            </a:r>
          </a:p>
          <a:p>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a:noAutofit/>
          </a:bodyPr>
          <a:lstStyle/>
          <a:p>
            <a:pPr fontAlgn="base">
              <a:buNone/>
            </a:pPr>
            <a:r>
              <a:rPr lang="en-US" sz="1200" dirty="0"/>
              <a:t>// C++ program to demonstrate</a:t>
            </a:r>
          </a:p>
          <a:p>
            <a:pPr fontAlgn="base">
              <a:buNone/>
            </a:pPr>
            <a:r>
              <a:rPr lang="en-US" sz="1200" dirty="0"/>
              <a:t>// Encapsulation</a:t>
            </a:r>
          </a:p>
          <a:p>
            <a:pPr fontAlgn="base">
              <a:buNone/>
            </a:pPr>
            <a:r>
              <a:rPr lang="en-US" sz="1200" dirty="0"/>
              <a:t>#include &lt;</a:t>
            </a:r>
            <a:r>
              <a:rPr lang="en-US" sz="1200" dirty="0" err="1"/>
              <a:t>iostream</a:t>
            </a:r>
            <a:r>
              <a:rPr lang="en-US" sz="1200" dirty="0"/>
              <a:t>&gt;</a:t>
            </a:r>
          </a:p>
          <a:p>
            <a:pPr fontAlgn="base">
              <a:buNone/>
            </a:pPr>
            <a:r>
              <a:rPr lang="en-US" sz="1200" dirty="0"/>
              <a:t>using namespace std;</a:t>
            </a:r>
          </a:p>
          <a:p>
            <a:pPr fontAlgn="base">
              <a:buNone/>
            </a:pPr>
            <a:r>
              <a:rPr lang="en-US" sz="1200" dirty="0"/>
              <a:t> </a:t>
            </a:r>
          </a:p>
          <a:p>
            <a:pPr fontAlgn="base">
              <a:buNone/>
            </a:pPr>
            <a:r>
              <a:rPr lang="en-US" sz="1200" dirty="0"/>
              <a:t>class Encapsulation {</a:t>
            </a:r>
          </a:p>
          <a:p>
            <a:pPr fontAlgn="base">
              <a:buNone/>
            </a:pPr>
            <a:r>
              <a:rPr lang="en-US" sz="1200" dirty="0"/>
              <a:t>private:</a:t>
            </a:r>
          </a:p>
          <a:p>
            <a:pPr fontAlgn="base">
              <a:buNone/>
            </a:pPr>
            <a:r>
              <a:rPr lang="en-US" sz="1200" dirty="0"/>
              <a:t>    // Data hidden from outside world</a:t>
            </a:r>
          </a:p>
          <a:p>
            <a:pPr fontAlgn="base">
              <a:buNone/>
            </a:pPr>
            <a:r>
              <a:rPr lang="en-US" sz="1200" dirty="0"/>
              <a:t>    </a:t>
            </a:r>
            <a:r>
              <a:rPr lang="en-US" sz="1200" dirty="0" err="1"/>
              <a:t>int</a:t>
            </a:r>
            <a:r>
              <a:rPr lang="en-US" sz="1200" dirty="0"/>
              <a:t> x;</a:t>
            </a:r>
          </a:p>
          <a:p>
            <a:pPr fontAlgn="base">
              <a:buNone/>
            </a:pPr>
            <a:r>
              <a:rPr lang="en-US" sz="1200" dirty="0"/>
              <a:t> </a:t>
            </a:r>
            <a:r>
              <a:rPr lang="en-US" sz="1200" dirty="0" smtClean="0"/>
              <a:t>public</a:t>
            </a:r>
            <a:r>
              <a:rPr lang="en-US" sz="1200" dirty="0"/>
              <a:t>:</a:t>
            </a:r>
          </a:p>
          <a:p>
            <a:pPr fontAlgn="base">
              <a:buNone/>
            </a:pPr>
            <a:r>
              <a:rPr lang="en-US" sz="1200" dirty="0"/>
              <a:t>    // Function to set value of</a:t>
            </a:r>
          </a:p>
          <a:p>
            <a:pPr fontAlgn="base">
              <a:buNone/>
            </a:pPr>
            <a:r>
              <a:rPr lang="en-US" sz="1200" dirty="0"/>
              <a:t>    // variable x</a:t>
            </a:r>
          </a:p>
          <a:p>
            <a:pPr fontAlgn="base">
              <a:buNone/>
            </a:pPr>
            <a:r>
              <a:rPr lang="en-US" sz="1200" dirty="0"/>
              <a:t>    void set(</a:t>
            </a:r>
            <a:r>
              <a:rPr lang="en-US" sz="1200" dirty="0" err="1"/>
              <a:t>int</a:t>
            </a:r>
            <a:r>
              <a:rPr lang="en-US" sz="1200" dirty="0"/>
              <a:t> a) { x = a; }</a:t>
            </a:r>
          </a:p>
          <a:p>
            <a:pPr fontAlgn="base">
              <a:buNone/>
            </a:pPr>
            <a:r>
              <a:rPr lang="en-US" sz="1200" dirty="0"/>
              <a:t> </a:t>
            </a:r>
          </a:p>
          <a:p>
            <a:pPr fontAlgn="base">
              <a:buNone/>
            </a:pPr>
            <a:r>
              <a:rPr lang="en-US" sz="1200" dirty="0"/>
              <a:t>    // Function to return value of</a:t>
            </a:r>
          </a:p>
          <a:p>
            <a:pPr fontAlgn="base">
              <a:buNone/>
            </a:pPr>
            <a:r>
              <a:rPr lang="en-US" sz="1200" dirty="0"/>
              <a:t>    // variable x</a:t>
            </a:r>
          </a:p>
          <a:p>
            <a:pPr fontAlgn="base">
              <a:buNone/>
            </a:pPr>
            <a:r>
              <a:rPr lang="en-US" sz="1200" dirty="0"/>
              <a:t>    </a:t>
            </a:r>
            <a:r>
              <a:rPr lang="en-US" sz="1200" dirty="0" err="1"/>
              <a:t>int</a:t>
            </a:r>
            <a:r>
              <a:rPr lang="en-US" sz="1200" dirty="0"/>
              <a:t> get() { return x; }</a:t>
            </a:r>
          </a:p>
          <a:p>
            <a:pPr fontAlgn="base">
              <a:buNone/>
            </a:pPr>
            <a:r>
              <a:rPr lang="en-US" sz="1200" dirty="0"/>
              <a:t>};</a:t>
            </a:r>
          </a:p>
          <a:p>
            <a:pPr fontAlgn="base">
              <a:buNone/>
            </a:pPr>
            <a:r>
              <a:rPr lang="en-US" sz="1200" dirty="0"/>
              <a:t> </a:t>
            </a:r>
            <a:r>
              <a:rPr lang="en-US" sz="1200" dirty="0" smtClean="0"/>
              <a:t>// </a:t>
            </a:r>
            <a:r>
              <a:rPr lang="en-US" sz="1200" dirty="0"/>
              <a:t>Driver code</a:t>
            </a:r>
          </a:p>
          <a:p>
            <a:pPr fontAlgn="base">
              <a:buNone/>
            </a:pPr>
            <a:r>
              <a:rPr lang="en-US" sz="1200" dirty="0" err="1"/>
              <a:t>int</a:t>
            </a:r>
            <a:r>
              <a:rPr lang="en-US" sz="1200" dirty="0"/>
              <a:t> main()</a:t>
            </a:r>
          </a:p>
          <a:p>
            <a:pPr fontAlgn="base">
              <a:buNone/>
            </a:pPr>
            <a:r>
              <a:rPr lang="en-US" sz="1200" dirty="0"/>
              <a:t>{</a:t>
            </a:r>
          </a:p>
          <a:p>
            <a:pPr fontAlgn="base">
              <a:buNone/>
            </a:pPr>
            <a:r>
              <a:rPr lang="en-US" sz="1200" dirty="0"/>
              <a:t>    Encapsulation </a:t>
            </a:r>
            <a:r>
              <a:rPr lang="en-US" sz="1200" dirty="0" err="1"/>
              <a:t>obj</a:t>
            </a:r>
            <a:r>
              <a:rPr lang="en-US" sz="1200" dirty="0"/>
              <a:t>;</a:t>
            </a:r>
          </a:p>
          <a:p>
            <a:pPr fontAlgn="base">
              <a:buNone/>
            </a:pPr>
            <a:r>
              <a:rPr lang="en-US" sz="1200" dirty="0"/>
              <a:t>    </a:t>
            </a:r>
            <a:r>
              <a:rPr lang="en-US" sz="1200" dirty="0" err="1"/>
              <a:t>obj.set</a:t>
            </a:r>
            <a:r>
              <a:rPr lang="en-US" sz="1200" dirty="0"/>
              <a:t>(5);</a:t>
            </a:r>
          </a:p>
          <a:p>
            <a:pPr fontAlgn="base">
              <a:buNone/>
            </a:pPr>
            <a:r>
              <a:rPr lang="en-US" sz="1200" dirty="0"/>
              <a:t>    </a:t>
            </a:r>
            <a:r>
              <a:rPr lang="en-US" sz="1200" dirty="0" err="1"/>
              <a:t>cout</a:t>
            </a:r>
            <a:r>
              <a:rPr lang="en-US" sz="1200" dirty="0"/>
              <a:t> &lt;&lt; </a:t>
            </a:r>
            <a:r>
              <a:rPr lang="en-US" sz="1200" dirty="0" err="1"/>
              <a:t>obj.get</a:t>
            </a:r>
            <a:r>
              <a:rPr lang="en-US" sz="1200" dirty="0"/>
              <a:t>();</a:t>
            </a:r>
          </a:p>
          <a:p>
            <a:pPr fontAlgn="base">
              <a:buNone/>
            </a:pPr>
            <a:r>
              <a:rPr lang="en-US" sz="1200" dirty="0"/>
              <a:t>    return 0;</a:t>
            </a:r>
          </a:p>
          <a:p>
            <a:pPr fontAlgn="base">
              <a:buNone/>
            </a:pPr>
            <a:r>
              <a:rPr lang="en-US" sz="1200" dirty="0"/>
              <a:t>}</a:t>
            </a:r>
          </a:p>
          <a:p>
            <a:pPr>
              <a:buNone/>
            </a:pPr>
            <a:endParaRPr lang="en-US" sz="1200"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92</Words>
  <Application>Microsoft Office PowerPoint</Application>
  <PresentationFormat>On-screen Show (4:3)</PresentationFormat>
  <Paragraphs>51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    PROGRAMMING FOR PROBLEM SOLVING BCSE-1201    </vt:lpstr>
      <vt:lpstr>TOPIC:-ENCAPSULATION</vt:lpstr>
      <vt:lpstr>INTRODUCTION</vt:lpstr>
      <vt:lpstr>Two Important  property of Encapsulation </vt:lpstr>
      <vt:lpstr>Features of Encapsulation</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PROGRAMMING FOR PROBLEM SOLVING BCSE-1201    </dc:title>
  <dc:creator>Intel</dc:creator>
  <cp:lastModifiedBy>Intel</cp:lastModifiedBy>
  <cp:revision>5</cp:revision>
  <dcterms:created xsi:type="dcterms:W3CDTF">2023-07-10T15:21:40Z</dcterms:created>
  <dcterms:modified xsi:type="dcterms:W3CDTF">2023-07-10T15:28:51Z</dcterms:modified>
</cp:coreProperties>
</file>