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D92FAC-2819-4174-9540-6D0FA80916AF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65B91-5D18-4B06-A6B5-30FD617BA7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573606" y="1251844"/>
            <a:ext cx="4584454" cy="666160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987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690" y="4343133"/>
            <a:ext cx="5486620" cy="411533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573606" y="1251844"/>
            <a:ext cx="4584454" cy="666160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0899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690" y="4343133"/>
            <a:ext cx="5486620" cy="411533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573606" y="1251844"/>
            <a:ext cx="4584454" cy="666160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192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690" y="4343133"/>
            <a:ext cx="5486620" cy="411533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573606" y="1251844"/>
            <a:ext cx="4584454" cy="666160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2947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690" y="4343133"/>
            <a:ext cx="5486620" cy="411533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-573606" y="1251844"/>
            <a:ext cx="4584454" cy="666160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83971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5690" y="4343133"/>
            <a:ext cx="5486620" cy="411533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54BFA-1880-4F70-991D-FE9352E653FB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80357-E30D-46DC-BB04-771FAACA01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54BFA-1880-4F70-991D-FE9352E653FB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80357-E30D-46DC-BB04-771FAACA01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54BFA-1880-4F70-991D-FE9352E653FB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80357-E30D-46DC-BB04-771FAACA01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54BFA-1880-4F70-991D-FE9352E653FB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80357-E30D-46DC-BB04-771FAACA01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54BFA-1880-4F70-991D-FE9352E653FB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80357-E30D-46DC-BB04-771FAACA01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54BFA-1880-4F70-991D-FE9352E653FB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80357-E30D-46DC-BB04-771FAACA01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54BFA-1880-4F70-991D-FE9352E653FB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80357-E30D-46DC-BB04-771FAACA01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54BFA-1880-4F70-991D-FE9352E653FB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80357-E30D-46DC-BB04-771FAACA01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54BFA-1880-4F70-991D-FE9352E653FB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80357-E30D-46DC-BB04-771FAACA01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54BFA-1880-4F70-991D-FE9352E653FB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80357-E30D-46DC-BB04-771FAACA01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54BFA-1880-4F70-991D-FE9352E653FB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80357-E30D-46DC-BB04-771FAACA01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54BFA-1880-4F70-991D-FE9352E653FB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80357-E30D-46DC-BB04-771FAACA01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FF000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FF0000"/>
                </a:solidFill>
                <a:latin typeface="American Typewriter" panose="02090604020004020304" pitchFamily="18" charset="77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COMPUTER ARCHITECTURE</a:t>
            </a:r>
            <a:b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BTCS-</a:t>
            </a:r>
            <a:r>
              <a:rPr lang="en-IN" b="1" dirty="0" smtClean="0">
                <a:solidFill>
                  <a:srgbClr val="C00000"/>
                </a:solidFill>
              </a:rPr>
              <a:t>2301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81250" y="6365230"/>
            <a:ext cx="30861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26427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</a:t>
            </a:r>
            <a:r>
              <a:rPr lang="en-IN" sz="4000" dirty="0" err="1" smtClean="0"/>
              <a:t>Sahilpreet</a:t>
            </a:r>
            <a:r>
              <a:rPr lang="en-IN" sz="4000" dirty="0" smtClean="0"/>
              <a:t>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367665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3rd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15" name="Picture 14" descr="RIMT University">
            <a:extLst>
              <a:ext uri="{FF2B5EF4-FFF2-40B4-BE49-F238E27FC236}">
                <a16:creationId xmlns:lc="http://schemas.openxmlformats.org/drawingml/2006/lockedCanvas"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501" y="80962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>
            <a:extLst>
              <a:ext uri="{FF2B5EF4-FFF2-40B4-BE49-F238E27FC236}">
                <a16:creationId xmlns:lc="http://schemas.openxmlformats.org/drawingml/2006/lockedCanvas"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89851" y="6472237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Topic:-Segmentation</a:t>
            </a:r>
            <a:endParaRPr lang="en-US" b="1" dirty="0"/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:lc="http://schemas.openxmlformats.org/drawingml/2006/lockedCanvas"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501" y="80962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lc="http://schemas.openxmlformats.org/drawingml/2006/lockedCanvas"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89851" y="6472237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293688"/>
            <a:ext cx="8308975" cy="468312"/>
          </a:xfrm>
        </p:spPr>
        <p:txBody>
          <a:bodyPr/>
          <a:lstStyle/>
          <a:p>
            <a:pPr fontAlgn="auto">
              <a:lnSpc>
                <a:spcPct val="90000"/>
              </a:lnSpc>
              <a:spcAft>
                <a:spcPts val="0"/>
              </a:spcAft>
              <a:buClr>
                <a:srgbClr val="000000"/>
              </a:buClr>
              <a:tabLst>
                <a:tab pos="0" algn="l"/>
                <a:tab pos="760413" algn="l"/>
                <a:tab pos="1522413" algn="l"/>
                <a:tab pos="2286000" algn="l"/>
                <a:tab pos="3046413" algn="l"/>
                <a:tab pos="3808413" algn="l"/>
                <a:tab pos="4572000" algn="l"/>
                <a:tab pos="5332413" algn="l"/>
                <a:tab pos="6094413" algn="l"/>
                <a:tab pos="6858000" algn="l"/>
                <a:tab pos="7618413" algn="l"/>
                <a:tab pos="8380413" algn="l"/>
                <a:tab pos="9144000" algn="l"/>
                <a:tab pos="9904413" algn="l"/>
                <a:tab pos="10666413" algn="l"/>
              </a:tabLst>
              <a:defRPr/>
            </a:pPr>
            <a:r>
              <a:rPr lang="en-GB" sz="2400">
                <a:solidFill>
                  <a:srgbClr val="000000"/>
                </a:solidFill>
              </a:rPr>
              <a:t>SEGMENTATION</a:t>
            </a:r>
          </a:p>
        </p:txBody>
      </p:sp>
      <p:sp>
        <p:nvSpPr>
          <p:cNvPr id="39939" name="Rectangle 2"/>
          <p:cNvSpPr>
            <a:spLocks noChangeArrowheads="1"/>
          </p:cNvSpPr>
          <p:nvPr/>
        </p:nvSpPr>
        <p:spPr bwMode="auto">
          <a:xfrm>
            <a:off x="488950" y="954088"/>
            <a:ext cx="6732588" cy="1989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63360" tIns="25560" rIns="63360" bIns="25560">
            <a:spAutoFit/>
          </a:bodyPr>
          <a:lstStyle/>
          <a:p>
            <a:pPr>
              <a:lnSpc>
                <a:spcPct val="101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- A memory management scheme which supports </a:t>
            </a:r>
          </a:p>
          <a:p>
            <a:pPr>
              <a:lnSpc>
                <a:spcPct val="101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  	user's view of memory</a:t>
            </a:r>
          </a:p>
          <a:p>
            <a:pPr>
              <a:lnSpc>
                <a:spcPct val="101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- A logical address space is a collection of segments</a:t>
            </a:r>
          </a:p>
          <a:p>
            <a:pPr>
              <a:lnSpc>
                <a:spcPct val="101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- Each segment has a name and a length</a:t>
            </a:r>
          </a:p>
          <a:p>
            <a:pPr>
              <a:lnSpc>
                <a:spcPct val="101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- Address specify both the segment name and the </a:t>
            </a:r>
          </a:p>
          <a:p>
            <a:pPr>
              <a:lnSpc>
                <a:spcPct val="101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  	offset within the segment.</a:t>
            </a:r>
          </a:p>
          <a:p>
            <a:pPr>
              <a:lnSpc>
                <a:spcPct val="101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- For simplicity of implementations, segments are numbered.</a:t>
            </a:r>
          </a:p>
        </p:txBody>
      </p:sp>
      <p:sp>
        <p:nvSpPr>
          <p:cNvPr id="39940" name="Rectangle 3"/>
          <p:cNvSpPr>
            <a:spLocks noChangeArrowheads="1"/>
          </p:cNvSpPr>
          <p:nvPr/>
        </p:nvSpPr>
        <p:spPr bwMode="auto">
          <a:xfrm>
            <a:off x="935038" y="3217863"/>
            <a:ext cx="2736850" cy="3317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63360" tIns="25560" rIns="63360" bIns="25560">
            <a:spAutoFit/>
          </a:bodyPr>
          <a:lstStyle/>
          <a:p>
            <a:pPr>
              <a:lnSpc>
                <a:spcPct val="102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Segmentation Hardware</a:t>
            </a:r>
          </a:p>
        </p:txBody>
      </p:sp>
      <p:sp>
        <p:nvSpPr>
          <p:cNvPr id="39941" name="Rectangle 4"/>
          <p:cNvSpPr>
            <a:spLocks noChangeArrowheads="1"/>
          </p:cNvSpPr>
          <p:nvPr/>
        </p:nvSpPr>
        <p:spPr bwMode="auto">
          <a:xfrm>
            <a:off x="5045075" y="3567113"/>
            <a:ext cx="1271588" cy="1387475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2" name="Rectangle 5"/>
          <p:cNvSpPr>
            <a:spLocks noChangeArrowheads="1"/>
          </p:cNvSpPr>
          <p:nvPr/>
        </p:nvSpPr>
        <p:spPr bwMode="auto">
          <a:xfrm>
            <a:off x="4721225" y="5321300"/>
            <a:ext cx="314325" cy="336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&lt;</a:t>
            </a:r>
          </a:p>
        </p:txBody>
      </p:sp>
      <p:sp>
        <p:nvSpPr>
          <p:cNvPr id="39943" name="Rectangle 6"/>
          <p:cNvSpPr>
            <a:spLocks noChangeArrowheads="1"/>
          </p:cNvSpPr>
          <p:nvPr/>
        </p:nvSpPr>
        <p:spPr bwMode="auto">
          <a:xfrm>
            <a:off x="4895850" y="3268663"/>
            <a:ext cx="1450975" cy="280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Segment Table</a:t>
            </a:r>
          </a:p>
        </p:txBody>
      </p:sp>
      <p:sp>
        <p:nvSpPr>
          <p:cNvPr id="39944" name="Rectangle 7"/>
          <p:cNvSpPr>
            <a:spLocks noChangeArrowheads="1"/>
          </p:cNvSpPr>
          <p:nvPr/>
        </p:nvSpPr>
        <p:spPr bwMode="auto">
          <a:xfrm>
            <a:off x="5103813" y="4079875"/>
            <a:ext cx="544512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limit</a:t>
            </a:r>
          </a:p>
        </p:txBody>
      </p:sp>
      <p:sp>
        <p:nvSpPr>
          <p:cNvPr id="39945" name="Rectangle 8"/>
          <p:cNvSpPr>
            <a:spLocks noChangeArrowheads="1"/>
          </p:cNvSpPr>
          <p:nvPr/>
        </p:nvSpPr>
        <p:spPr bwMode="auto">
          <a:xfrm>
            <a:off x="5711825" y="4079875"/>
            <a:ext cx="59055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base</a:t>
            </a:r>
          </a:p>
        </p:txBody>
      </p:sp>
      <p:sp>
        <p:nvSpPr>
          <p:cNvPr id="39946" name="Line 9"/>
          <p:cNvSpPr>
            <a:spLocks noChangeShapeType="1"/>
          </p:cNvSpPr>
          <p:nvPr/>
        </p:nvSpPr>
        <p:spPr bwMode="auto">
          <a:xfrm>
            <a:off x="5045075" y="4084638"/>
            <a:ext cx="1271588" cy="1587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7" name="Line 10"/>
          <p:cNvSpPr>
            <a:spLocks noChangeShapeType="1"/>
          </p:cNvSpPr>
          <p:nvPr/>
        </p:nvSpPr>
        <p:spPr bwMode="auto">
          <a:xfrm>
            <a:off x="5045075" y="4306888"/>
            <a:ext cx="1271588" cy="1587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8" name="Line 11"/>
          <p:cNvSpPr>
            <a:spLocks noChangeShapeType="1"/>
          </p:cNvSpPr>
          <p:nvPr/>
        </p:nvSpPr>
        <p:spPr bwMode="auto">
          <a:xfrm>
            <a:off x="5722938" y="4092575"/>
            <a:ext cx="1587" cy="195263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9" name="AutoShape 12"/>
          <p:cNvSpPr>
            <a:spLocks noChangeArrowheads="1"/>
          </p:cNvSpPr>
          <p:nvPr/>
        </p:nvSpPr>
        <p:spPr bwMode="auto">
          <a:xfrm>
            <a:off x="3571875" y="4394200"/>
            <a:ext cx="349250" cy="381000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1600"/>
              <a:gd name="T19" fmla="*/ 6339 h 21600"/>
              <a:gd name="T20" fmla="*/ 10799 w 21600"/>
              <a:gd name="T21" fmla="*/ 1525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926" y="15176"/>
                </a:moveTo>
                <a:cubicBezTo>
                  <a:pt x="315" y="13798"/>
                  <a:pt x="0" y="12307"/>
                  <a:pt x="0" y="10800"/>
                </a:cubicBezTo>
                <a:cubicBezTo>
                  <a:pt x="-1" y="9263"/>
                  <a:pt x="327" y="7744"/>
                  <a:pt x="961" y="6344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926" y="15176"/>
                </a:moveTo>
                <a:cubicBezTo>
                  <a:pt x="315" y="13798"/>
                  <a:pt x="0" y="12307"/>
                  <a:pt x="0" y="10800"/>
                </a:cubicBezTo>
                <a:cubicBezTo>
                  <a:pt x="-1" y="9263"/>
                  <a:pt x="327" y="7744"/>
                  <a:pt x="961" y="6344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0" name="Line 13"/>
          <p:cNvSpPr>
            <a:spLocks noChangeShapeType="1"/>
          </p:cNvSpPr>
          <p:nvPr/>
        </p:nvSpPr>
        <p:spPr bwMode="auto">
          <a:xfrm>
            <a:off x="3403600" y="4589463"/>
            <a:ext cx="166688" cy="1587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1" name="Rectangle 14"/>
          <p:cNvSpPr>
            <a:spLocks noChangeArrowheads="1"/>
          </p:cNvSpPr>
          <p:nvPr/>
        </p:nvSpPr>
        <p:spPr bwMode="auto">
          <a:xfrm>
            <a:off x="3733800" y="4446588"/>
            <a:ext cx="561975" cy="280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(s,d)</a:t>
            </a:r>
            <a:r>
              <a:rPr lang="ar-SA" sz="1400" b="1">
                <a:solidFill>
                  <a:srgbClr val="000000"/>
                </a:solidFill>
                <a:latin typeface="Arial" charset="0"/>
              </a:rPr>
              <a:t>‏</a:t>
            </a:r>
            <a:endParaRPr lang="en-GB" sz="14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9952" name="Line 15"/>
          <p:cNvSpPr>
            <a:spLocks noChangeShapeType="1"/>
          </p:cNvSpPr>
          <p:nvPr/>
        </p:nvSpPr>
        <p:spPr bwMode="auto">
          <a:xfrm flipV="1">
            <a:off x="3941763" y="3971925"/>
            <a:ext cx="1587" cy="488950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3" name="AutoShape 16"/>
          <p:cNvSpPr>
            <a:spLocks noChangeArrowheads="1"/>
          </p:cNvSpPr>
          <p:nvPr/>
        </p:nvSpPr>
        <p:spPr bwMode="auto">
          <a:xfrm>
            <a:off x="4530725" y="3660775"/>
            <a:ext cx="349250" cy="381000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1600"/>
              <a:gd name="T19" fmla="*/ 6339 h 21600"/>
              <a:gd name="T20" fmla="*/ 10799 w 21600"/>
              <a:gd name="T21" fmla="*/ 1525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926" y="15176"/>
                </a:moveTo>
                <a:cubicBezTo>
                  <a:pt x="315" y="13798"/>
                  <a:pt x="0" y="12307"/>
                  <a:pt x="0" y="10800"/>
                </a:cubicBezTo>
                <a:cubicBezTo>
                  <a:pt x="-1" y="9263"/>
                  <a:pt x="327" y="7744"/>
                  <a:pt x="961" y="6344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926" y="15176"/>
                </a:moveTo>
                <a:cubicBezTo>
                  <a:pt x="315" y="13798"/>
                  <a:pt x="0" y="12307"/>
                  <a:pt x="0" y="10800"/>
                </a:cubicBezTo>
                <a:cubicBezTo>
                  <a:pt x="-1" y="9263"/>
                  <a:pt x="327" y="7744"/>
                  <a:pt x="961" y="6344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4" name="Line 17"/>
          <p:cNvSpPr>
            <a:spLocks noChangeShapeType="1"/>
          </p:cNvSpPr>
          <p:nvPr/>
        </p:nvSpPr>
        <p:spPr bwMode="auto">
          <a:xfrm>
            <a:off x="4086225" y="3856038"/>
            <a:ext cx="444500" cy="1587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5" name="Rectangle 18"/>
          <p:cNvSpPr>
            <a:spLocks noChangeArrowheads="1"/>
          </p:cNvSpPr>
          <p:nvPr/>
        </p:nvSpPr>
        <p:spPr bwMode="auto">
          <a:xfrm>
            <a:off x="4657725" y="3698875"/>
            <a:ext cx="28257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s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4891088" y="3568700"/>
            <a:ext cx="153987" cy="588963"/>
            <a:chOff x="3081" y="2248"/>
            <a:chExt cx="97" cy="371"/>
          </a:xfrm>
        </p:grpSpPr>
        <p:sp>
          <p:nvSpPr>
            <p:cNvPr id="39987" name="AutoShape 20"/>
            <p:cNvSpPr>
              <a:spLocks noChangeArrowheads="1"/>
            </p:cNvSpPr>
            <p:nvPr/>
          </p:nvSpPr>
          <p:spPr bwMode="auto">
            <a:xfrm>
              <a:off x="3081" y="2248"/>
              <a:ext cx="98" cy="37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600"/>
                <a:gd name="T19" fmla="*/ 0 h 21600"/>
                <a:gd name="T20" fmla="*/ 10800 w 21600"/>
                <a:gd name="T21" fmla="*/ 1080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 stroke="0">
                  <a:moveTo>
                    <a:pt x="0" y="10800"/>
                  </a:moveTo>
                  <a:cubicBezTo>
                    <a:pt x="0" y="4916"/>
                    <a:pt x="4709" y="115"/>
                    <a:pt x="10592" y="2"/>
                  </a:cubicBezTo>
                  <a:lnTo>
                    <a:pt x="10800" y="10800"/>
                  </a:lnTo>
                  <a:close/>
                </a:path>
                <a:path w="21600" h="21600" fill="none">
                  <a:moveTo>
                    <a:pt x="0" y="10800"/>
                  </a:moveTo>
                  <a:cubicBezTo>
                    <a:pt x="0" y="4916"/>
                    <a:pt x="4709" y="115"/>
                    <a:pt x="10592" y="2"/>
                  </a:cubicBezTo>
                </a:path>
              </a:pathLst>
            </a:cu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88" name="AutoShape 21"/>
            <p:cNvSpPr>
              <a:spLocks noChangeArrowheads="1"/>
            </p:cNvSpPr>
            <p:nvPr/>
          </p:nvSpPr>
          <p:spPr bwMode="auto">
            <a:xfrm>
              <a:off x="3081" y="2296"/>
              <a:ext cx="98" cy="27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600"/>
                <a:gd name="T19" fmla="*/ 10760 h 21600"/>
                <a:gd name="T20" fmla="*/ 10800 w 21600"/>
                <a:gd name="T21" fmla="*/ 2160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 stroke="0">
                  <a:moveTo>
                    <a:pt x="10800" y="21600"/>
                  </a:moveTo>
                  <a:cubicBezTo>
                    <a:pt x="4835" y="21600"/>
                    <a:pt x="0" y="16764"/>
                    <a:pt x="0" y="10800"/>
                  </a:cubicBezTo>
                  <a:lnTo>
                    <a:pt x="10800" y="10800"/>
                  </a:lnTo>
                  <a:close/>
                </a:path>
                <a:path w="21600" h="21600" fill="none">
                  <a:moveTo>
                    <a:pt x="10800" y="21600"/>
                  </a:moveTo>
                  <a:cubicBezTo>
                    <a:pt x="4835" y="21600"/>
                    <a:pt x="0" y="16764"/>
                    <a:pt x="0" y="10800"/>
                  </a:cubicBezTo>
                </a:path>
              </a:pathLst>
            </a:cu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9957" name="AutoShape 22"/>
          <p:cNvSpPr>
            <a:spLocks noChangeArrowheads="1"/>
          </p:cNvSpPr>
          <p:nvPr/>
        </p:nvSpPr>
        <p:spPr bwMode="auto">
          <a:xfrm>
            <a:off x="3943350" y="3857625"/>
            <a:ext cx="263525" cy="273050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1600"/>
              <a:gd name="T19" fmla="*/ 1 h 21600"/>
              <a:gd name="T20" fmla="*/ 10799 w 21600"/>
              <a:gd name="T21" fmla="*/ 107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0" y="10800"/>
                </a:moveTo>
                <a:cubicBezTo>
                  <a:pt x="0" y="4883"/>
                  <a:pt x="4760" y="68"/>
                  <a:pt x="10677" y="0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0" y="10800"/>
                </a:moveTo>
                <a:cubicBezTo>
                  <a:pt x="0" y="4883"/>
                  <a:pt x="4760" y="68"/>
                  <a:pt x="10677" y="0"/>
                </a:cubicBezTo>
              </a:path>
            </a:pathLst>
          </a:cu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8" name="Oval 23"/>
          <p:cNvSpPr>
            <a:spLocks noChangeArrowheads="1"/>
          </p:cNvSpPr>
          <p:nvPr/>
        </p:nvSpPr>
        <p:spPr bwMode="auto">
          <a:xfrm>
            <a:off x="6197600" y="5349875"/>
            <a:ext cx="250825" cy="274638"/>
          </a:xfrm>
          <a:prstGeom prst="ellipse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59" name="Rectangle 24"/>
          <p:cNvSpPr>
            <a:spLocks noChangeArrowheads="1"/>
          </p:cNvSpPr>
          <p:nvPr/>
        </p:nvSpPr>
        <p:spPr bwMode="auto">
          <a:xfrm>
            <a:off x="7288213" y="4379913"/>
            <a:ext cx="792162" cy="1533525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60" name="Rectangle 25"/>
          <p:cNvSpPr>
            <a:spLocks noChangeArrowheads="1"/>
          </p:cNvSpPr>
          <p:nvPr/>
        </p:nvSpPr>
        <p:spPr bwMode="auto">
          <a:xfrm>
            <a:off x="7270750" y="4972050"/>
            <a:ext cx="86836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Memory</a:t>
            </a:r>
          </a:p>
        </p:txBody>
      </p:sp>
      <p:sp>
        <p:nvSpPr>
          <p:cNvPr id="39961" name="AutoShape 26"/>
          <p:cNvSpPr>
            <a:spLocks noChangeArrowheads="1"/>
          </p:cNvSpPr>
          <p:nvPr/>
        </p:nvSpPr>
        <p:spPr bwMode="auto">
          <a:xfrm>
            <a:off x="6018213" y="5287963"/>
            <a:ext cx="346075" cy="373062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1600"/>
              <a:gd name="T19" fmla="*/ 6339 h 21600"/>
              <a:gd name="T20" fmla="*/ 10799 w 21600"/>
              <a:gd name="T21" fmla="*/ 1525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926" y="15176"/>
                </a:moveTo>
                <a:cubicBezTo>
                  <a:pt x="315" y="13798"/>
                  <a:pt x="0" y="12307"/>
                  <a:pt x="0" y="10800"/>
                </a:cubicBezTo>
                <a:cubicBezTo>
                  <a:pt x="-1" y="9263"/>
                  <a:pt x="327" y="7744"/>
                  <a:pt x="961" y="6344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926" y="15176"/>
                </a:moveTo>
                <a:cubicBezTo>
                  <a:pt x="315" y="13798"/>
                  <a:pt x="0" y="12307"/>
                  <a:pt x="0" y="10800"/>
                </a:cubicBezTo>
                <a:cubicBezTo>
                  <a:pt x="-1" y="9263"/>
                  <a:pt x="327" y="7744"/>
                  <a:pt x="961" y="6344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62" name="Line 27"/>
          <p:cNvSpPr>
            <a:spLocks noChangeShapeType="1"/>
          </p:cNvSpPr>
          <p:nvPr/>
        </p:nvSpPr>
        <p:spPr bwMode="auto">
          <a:xfrm>
            <a:off x="5189538" y="5480050"/>
            <a:ext cx="827087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63" name="AutoShape 28"/>
          <p:cNvSpPr>
            <a:spLocks noChangeArrowheads="1"/>
          </p:cNvSpPr>
          <p:nvPr/>
        </p:nvSpPr>
        <p:spPr bwMode="auto">
          <a:xfrm>
            <a:off x="7110413" y="5287963"/>
            <a:ext cx="346075" cy="373062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1600"/>
              <a:gd name="T19" fmla="*/ 6339 h 21600"/>
              <a:gd name="T20" fmla="*/ 10799 w 21600"/>
              <a:gd name="T21" fmla="*/ 1525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926" y="15176"/>
                </a:moveTo>
                <a:cubicBezTo>
                  <a:pt x="315" y="13798"/>
                  <a:pt x="0" y="12307"/>
                  <a:pt x="0" y="10800"/>
                </a:cubicBezTo>
                <a:cubicBezTo>
                  <a:pt x="-1" y="9263"/>
                  <a:pt x="327" y="7744"/>
                  <a:pt x="961" y="6344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926" y="15176"/>
                </a:moveTo>
                <a:cubicBezTo>
                  <a:pt x="315" y="13798"/>
                  <a:pt x="0" y="12307"/>
                  <a:pt x="0" y="10800"/>
                </a:cubicBezTo>
                <a:cubicBezTo>
                  <a:pt x="-1" y="9263"/>
                  <a:pt x="327" y="7744"/>
                  <a:pt x="961" y="6344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64" name="Line 29"/>
          <p:cNvSpPr>
            <a:spLocks noChangeShapeType="1"/>
          </p:cNvSpPr>
          <p:nvPr/>
        </p:nvSpPr>
        <p:spPr bwMode="auto">
          <a:xfrm>
            <a:off x="6459538" y="5480050"/>
            <a:ext cx="64770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65" name="AutoShape 30"/>
          <p:cNvSpPr>
            <a:spLocks noChangeArrowheads="1"/>
          </p:cNvSpPr>
          <p:nvPr/>
        </p:nvSpPr>
        <p:spPr bwMode="auto">
          <a:xfrm>
            <a:off x="6091238" y="5141913"/>
            <a:ext cx="349250" cy="377825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4273 w 21600"/>
              <a:gd name="T19" fmla="*/ 0 h 21600"/>
              <a:gd name="T20" fmla="*/ 12929 w 21600"/>
              <a:gd name="T21" fmla="*/ 107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4409" y="2093"/>
                </a:moveTo>
                <a:cubicBezTo>
                  <a:pt x="6262" y="733"/>
                  <a:pt x="8501" y="-1"/>
                  <a:pt x="10800" y="0"/>
                </a:cubicBezTo>
                <a:cubicBezTo>
                  <a:pt x="11547" y="0"/>
                  <a:pt x="12292" y="77"/>
                  <a:pt x="13023" y="231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4409" y="2093"/>
                </a:moveTo>
                <a:cubicBezTo>
                  <a:pt x="6262" y="733"/>
                  <a:pt x="8501" y="-1"/>
                  <a:pt x="10800" y="0"/>
                </a:cubicBezTo>
                <a:cubicBezTo>
                  <a:pt x="11547" y="0"/>
                  <a:pt x="12292" y="77"/>
                  <a:pt x="13023" y="231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66" name="Line 31"/>
          <p:cNvSpPr>
            <a:spLocks noChangeShapeType="1"/>
          </p:cNvSpPr>
          <p:nvPr/>
        </p:nvSpPr>
        <p:spPr bwMode="auto">
          <a:xfrm>
            <a:off x="6065838" y="4314825"/>
            <a:ext cx="142875" cy="8397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67" name="Rectangle 32"/>
          <p:cNvSpPr>
            <a:spLocks noChangeArrowheads="1"/>
          </p:cNvSpPr>
          <p:nvPr/>
        </p:nvSpPr>
        <p:spPr bwMode="auto">
          <a:xfrm>
            <a:off x="6183313" y="5334000"/>
            <a:ext cx="314325" cy="336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39968" name="Line 33"/>
          <p:cNvSpPr>
            <a:spLocks noChangeShapeType="1"/>
          </p:cNvSpPr>
          <p:nvPr/>
        </p:nvSpPr>
        <p:spPr bwMode="auto">
          <a:xfrm>
            <a:off x="4086225" y="4746625"/>
            <a:ext cx="1588" cy="577850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69" name="AutoShape 34"/>
          <p:cNvSpPr>
            <a:spLocks noChangeArrowheads="1"/>
          </p:cNvSpPr>
          <p:nvPr/>
        </p:nvSpPr>
        <p:spPr bwMode="auto">
          <a:xfrm>
            <a:off x="4327525" y="5287963"/>
            <a:ext cx="349250" cy="373062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1600"/>
              <a:gd name="T19" fmla="*/ 6339 h 21600"/>
              <a:gd name="T20" fmla="*/ 10799 w 21600"/>
              <a:gd name="T21" fmla="*/ 1525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926" y="15176"/>
                </a:moveTo>
                <a:cubicBezTo>
                  <a:pt x="315" y="13798"/>
                  <a:pt x="0" y="12307"/>
                  <a:pt x="0" y="10800"/>
                </a:cubicBezTo>
                <a:cubicBezTo>
                  <a:pt x="-1" y="9263"/>
                  <a:pt x="327" y="7744"/>
                  <a:pt x="961" y="6344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926" y="15176"/>
                </a:moveTo>
                <a:cubicBezTo>
                  <a:pt x="315" y="13798"/>
                  <a:pt x="0" y="12307"/>
                  <a:pt x="0" y="10800"/>
                </a:cubicBezTo>
                <a:cubicBezTo>
                  <a:pt x="-1" y="9263"/>
                  <a:pt x="327" y="7744"/>
                  <a:pt x="961" y="6344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70" name="Line 35"/>
          <p:cNvSpPr>
            <a:spLocks noChangeShapeType="1"/>
          </p:cNvSpPr>
          <p:nvPr/>
        </p:nvSpPr>
        <p:spPr bwMode="auto">
          <a:xfrm>
            <a:off x="4217988" y="5480050"/>
            <a:ext cx="10795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71" name="AutoShape 36"/>
          <p:cNvSpPr>
            <a:spLocks noChangeArrowheads="1"/>
          </p:cNvSpPr>
          <p:nvPr/>
        </p:nvSpPr>
        <p:spPr bwMode="auto">
          <a:xfrm>
            <a:off x="4087813" y="5192713"/>
            <a:ext cx="254000" cy="274637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1600"/>
              <a:gd name="T19" fmla="*/ 10799 h 21600"/>
              <a:gd name="T20" fmla="*/ 10799 w 21600"/>
              <a:gd name="T21" fmla="*/ 215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10800" y="21600"/>
                </a:moveTo>
                <a:cubicBezTo>
                  <a:pt x="4835" y="21600"/>
                  <a:pt x="0" y="16764"/>
                  <a:pt x="0" y="10800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10800" y="21600"/>
                </a:moveTo>
                <a:cubicBezTo>
                  <a:pt x="4835" y="21600"/>
                  <a:pt x="0" y="16764"/>
                  <a:pt x="0" y="10800"/>
                </a:cubicBezTo>
              </a:path>
            </a:pathLst>
          </a:cu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37"/>
          <p:cNvGrpSpPr>
            <a:grpSpLocks/>
          </p:cNvGrpSpPr>
          <p:nvPr/>
        </p:nvGrpSpPr>
        <p:grpSpPr bwMode="auto">
          <a:xfrm>
            <a:off x="4506913" y="5270500"/>
            <a:ext cx="715962" cy="430213"/>
            <a:chOff x="2839" y="3320"/>
            <a:chExt cx="451" cy="271"/>
          </a:xfrm>
        </p:grpSpPr>
        <p:sp>
          <p:nvSpPr>
            <p:cNvPr id="39983" name="Line 38"/>
            <p:cNvSpPr>
              <a:spLocks noChangeShapeType="1"/>
            </p:cNvSpPr>
            <p:nvPr/>
          </p:nvSpPr>
          <p:spPr bwMode="auto">
            <a:xfrm flipH="1">
              <a:off x="2838" y="3320"/>
              <a:ext cx="235" cy="132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84" name="Line 39"/>
            <p:cNvSpPr>
              <a:spLocks noChangeShapeType="1"/>
            </p:cNvSpPr>
            <p:nvPr/>
          </p:nvSpPr>
          <p:spPr bwMode="auto">
            <a:xfrm flipH="1">
              <a:off x="3049" y="3460"/>
              <a:ext cx="243" cy="132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85" name="Line 40"/>
            <p:cNvSpPr>
              <a:spLocks noChangeShapeType="1"/>
            </p:cNvSpPr>
            <p:nvPr/>
          </p:nvSpPr>
          <p:spPr bwMode="auto">
            <a:xfrm>
              <a:off x="3065" y="3320"/>
              <a:ext cx="211" cy="132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86" name="Line 41"/>
            <p:cNvSpPr>
              <a:spLocks noChangeShapeType="1"/>
            </p:cNvSpPr>
            <p:nvPr/>
          </p:nvSpPr>
          <p:spPr bwMode="auto">
            <a:xfrm>
              <a:off x="2854" y="3460"/>
              <a:ext cx="203" cy="132"/>
            </a:xfrm>
            <a:prstGeom prst="line">
              <a:avLst/>
            </a:prstGeom>
            <a:noFill/>
            <a:ln w="2556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973" name="AutoShape 42"/>
          <p:cNvSpPr>
            <a:spLocks noChangeArrowheads="1"/>
          </p:cNvSpPr>
          <p:nvPr/>
        </p:nvSpPr>
        <p:spPr bwMode="auto">
          <a:xfrm>
            <a:off x="4681538" y="5051425"/>
            <a:ext cx="355600" cy="374650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10799 w 21600"/>
              <a:gd name="T19" fmla="*/ 63 h 21600"/>
              <a:gd name="T20" fmla="*/ 19515 w 21600"/>
              <a:gd name="T21" fmla="*/ 107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12093" y="77"/>
                </a:moveTo>
                <a:cubicBezTo>
                  <a:pt x="15127" y="443"/>
                  <a:pt x="17864" y="2077"/>
                  <a:pt x="19625" y="4574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12093" y="77"/>
                </a:moveTo>
                <a:cubicBezTo>
                  <a:pt x="15127" y="443"/>
                  <a:pt x="17864" y="2077"/>
                  <a:pt x="19625" y="4574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74" name="Line 43"/>
          <p:cNvSpPr>
            <a:spLocks noChangeShapeType="1"/>
          </p:cNvSpPr>
          <p:nvPr/>
        </p:nvSpPr>
        <p:spPr bwMode="auto">
          <a:xfrm flipH="1">
            <a:off x="4911725" y="4314825"/>
            <a:ext cx="471488" cy="784225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75" name="AutoShape 44"/>
          <p:cNvSpPr>
            <a:spLocks noChangeArrowheads="1"/>
          </p:cNvSpPr>
          <p:nvPr/>
        </p:nvSpPr>
        <p:spPr bwMode="auto">
          <a:xfrm>
            <a:off x="4689475" y="5835650"/>
            <a:ext cx="346075" cy="384175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6170 w 21600"/>
              <a:gd name="T19" fmla="*/ 0 h 21600"/>
              <a:gd name="T20" fmla="*/ 15089 w 21600"/>
              <a:gd name="T21" fmla="*/ 107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6344" y="961"/>
                </a:moveTo>
                <a:cubicBezTo>
                  <a:pt x="7744" y="327"/>
                  <a:pt x="9263" y="-1"/>
                  <a:pt x="10800" y="0"/>
                </a:cubicBezTo>
                <a:cubicBezTo>
                  <a:pt x="12307" y="0"/>
                  <a:pt x="13798" y="315"/>
                  <a:pt x="15176" y="926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6344" y="961"/>
                </a:moveTo>
                <a:cubicBezTo>
                  <a:pt x="7744" y="327"/>
                  <a:pt x="9263" y="-1"/>
                  <a:pt x="10800" y="0"/>
                </a:cubicBezTo>
                <a:cubicBezTo>
                  <a:pt x="12307" y="0"/>
                  <a:pt x="13798" y="315"/>
                  <a:pt x="15176" y="926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76" name="Line 45"/>
          <p:cNvSpPr>
            <a:spLocks noChangeShapeType="1"/>
          </p:cNvSpPr>
          <p:nvPr/>
        </p:nvSpPr>
        <p:spPr bwMode="auto">
          <a:xfrm>
            <a:off x="4854575" y="5702300"/>
            <a:ext cx="1588" cy="144463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77" name="Rectangle 46"/>
          <p:cNvSpPr>
            <a:spLocks noChangeArrowheads="1"/>
          </p:cNvSpPr>
          <p:nvPr/>
        </p:nvSpPr>
        <p:spPr bwMode="auto">
          <a:xfrm>
            <a:off x="5200650" y="5243513"/>
            <a:ext cx="280988" cy="280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y</a:t>
            </a:r>
          </a:p>
        </p:txBody>
      </p:sp>
      <p:sp>
        <p:nvSpPr>
          <p:cNvPr id="39978" name="Rectangle 47"/>
          <p:cNvSpPr>
            <a:spLocks noChangeArrowheads="1"/>
          </p:cNvSpPr>
          <p:nvPr/>
        </p:nvSpPr>
        <p:spPr bwMode="auto">
          <a:xfrm>
            <a:off x="4852988" y="5638800"/>
            <a:ext cx="290512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n</a:t>
            </a:r>
          </a:p>
        </p:txBody>
      </p:sp>
      <p:sp>
        <p:nvSpPr>
          <p:cNvPr id="39979" name="Rectangle 48"/>
          <p:cNvSpPr>
            <a:spLocks noChangeArrowheads="1"/>
          </p:cNvSpPr>
          <p:nvPr/>
        </p:nvSpPr>
        <p:spPr bwMode="auto">
          <a:xfrm>
            <a:off x="4584700" y="5994400"/>
            <a:ext cx="60166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error</a:t>
            </a:r>
          </a:p>
        </p:txBody>
      </p:sp>
      <p:sp>
        <p:nvSpPr>
          <p:cNvPr id="39980" name="Rectangle 49"/>
          <p:cNvSpPr>
            <a:spLocks noChangeArrowheads="1"/>
          </p:cNvSpPr>
          <p:nvPr/>
        </p:nvSpPr>
        <p:spPr bwMode="auto">
          <a:xfrm>
            <a:off x="2779713" y="4314825"/>
            <a:ext cx="611187" cy="561975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81" name="Rectangle 50"/>
          <p:cNvSpPr>
            <a:spLocks noChangeArrowheads="1"/>
          </p:cNvSpPr>
          <p:nvPr/>
        </p:nvSpPr>
        <p:spPr bwMode="auto">
          <a:xfrm>
            <a:off x="2801938" y="4446588"/>
            <a:ext cx="558800" cy="280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000000"/>
                </a:solidFill>
                <a:latin typeface="Arial" charset="0"/>
              </a:rPr>
              <a:t>CPU</a:t>
            </a:r>
          </a:p>
        </p:txBody>
      </p:sp>
      <p:pic>
        <p:nvPicPr>
          <p:cNvPr id="53" name="Picture 52" descr="RIMT University">
            <a:extLst>
              <a:ext uri="{FF2B5EF4-FFF2-40B4-BE49-F238E27FC236}">
                <a16:creationId xmlns:lc="http://schemas.openxmlformats.org/drawingml/2006/lockedCanvas"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501" y="80962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" name="Rectangle 53">
            <a:extLst>
              <a:ext uri="{FF2B5EF4-FFF2-40B4-BE49-F238E27FC236}">
                <a16:creationId xmlns:lc="http://schemas.openxmlformats.org/drawingml/2006/lockedCanvas"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89851" y="6472237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474663" y="300038"/>
            <a:ext cx="8256587" cy="455612"/>
          </a:xfrm>
        </p:spPr>
        <p:txBody>
          <a:bodyPr/>
          <a:lstStyle/>
          <a:p>
            <a:pPr fontAlgn="auto">
              <a:lnSpc>
                <a:spcPct val="90000"/>
              </a:lnSpc>
              <a:spcAft>
                <a:spcPts val="0"/>
              </a:spcAft>
              <a:buClr>
                <a:srgbClr val="000000"/>
              </a:buClr>
              <a:tabLst>
                <a:tab pos="0" algn="l"/>
                <a:tab pos="760413" algn="l"/>
                <a:tab pos="1522413" algn="l"/>
                <a:tab pos="2286000" algn="l"/>
                <a:tab pos="3046413" algn="l"/>
                <a:tab pos="3808413" algn="l"/>
                <a:tab pos="4572000" algn="l"/>
                <a:tab pos="5332413" algn="l"/>
                <a:tab pos="6094413" algn="l"/>
                <a:tab pos="6858000" algn="l"/>
                <a:tab pos="7618413" algn="l"/>
                <a:tab pos="8380413" algn="l"/>
                <a:tab pos="9144000" algn="l"/>
                <a:tab pos="9904413" algn="l"/>
                <a:tab pos="10666413" algn="l"/>
              </a:tabLst>
              <a:defRPr/>
            </a:pPr>
            <a:r>
              <a:rPr lang="en-GB" sz="2400">
                <a:solidFill>
                  <a:srgbClr val="000000"/>
                </a:solidFill>
              </a:rPr>
              <a:t>SEGMENTATION  EXAMPLE</a:t>
            </a:r>
          </a:p>
        </p:txBody>
      </p:sp>
      <p:sp>
        <p:nvSpPr>
          <p:cNvPr id="40963" name="Rectangle 2"/>
          <p:cNvSpPr>
            <a:spLocks noChangeArrowheads="1"/>
          </p:cNvSpPr>
          <p:nvPr/>
        </p:nvSpPr>
        <p:spPr bwMode="auto">
          <a:xfrm>
            <a:off x="2195513" y="2125663"/>
            <a:ext cx="898525" cy="785812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Rectangle 3"/>
          <p:cNvSpPr>
            <a:spLocks noChangeArrowheads="1"/>
          </p:cNvSpPr>
          <p:nvPr/>
        </p:nvSpPr>
        <p:spPr bwMode="auto">
          <a:xfrm>
            <a:off x="2179638" y="2192338"/>
            <a:ext cx="985837" cy="417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Subroutine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0965" name="Rectangle 4"/>
          <p:cNvSpPr>
            <a:spLocks noChangeArrowheads="1"/>
          </p:cNvSpPr>
          <p:nvPr/>
        </p:nvSpPr>
        <p:spPr bwMode="auto">
          <a:xfrm>
            <a:off x="2144713" y="2335213"/>
            <a:ext cx="182562" cy="417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0966" name="Rectangle 5"/>
          <p:cNvSpPr>
            <a:spLocks noChangeArrowheads="1"/>
          </p:cNvSpPr>
          <p:nvPr/>
        </p:nvSpPr>
        <p:spPr bwMode="auto">
          <a:xfrm>
            <a:off x="2179638" y="2474913"/>
            <a:ext cx="95091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Segment 0</a:t>
            </a:r>
          </a:p>
        </p:txBody>
      </p:sp>
      <p:sp>
        <p:nvSpPr>
          <p:cNvPr id="40967" name="Rectangle 6"/>
          <p:cNvSpPr>
            <a:spLocks noChangeArrowheads="1"/>
          </p:cNvSpPr>
          <p:nvPr/>
        </p:nvSpPr>
        <p:spPr bwMode="auto">
          <a:xfrm>
            <a:off x="3381375" y="2120900"/>
            <a:ext cx="588963" cy="417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Stack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0968" name="Rectangle 7"/>
          <p:cNvSpPr>
            <a:spLocks noChangeArrowheads="1"/>
          </p:cNvSpPr>
          <p:nvPr/>
        </p:nvSpPr>
        <p:spPr bwMode="auto">
          <a:xfrm>
            <a:off x="3201988" y="2320925"/>
            <a:ext cx="95091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Segment 3</a:t>
            </a:r>
          </a:p>
        </p:txBody>
      </p:sp>
      <p:sp>
        <p:nvSpPr>
          <p:cNvPr id="40969" name="Rectangle 8"/>
          <p:cNvSpPr>
            <a:spLocks noChangeArrowheads="1"/>
          </p:cNvSpPr>
          <p:nvPr/>
        </p:nvSpPr>
        <p:spPr bwMode="auto">
          <a:xfrm>
            <a:off x="3257550" y="2125663"/>
            <a:ext cx="823913" cy="412750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Rectangle 9"/>
          <p:cNvSpPr>
            <a:spLocks noChangeArrowheads="1"/>
          </p:cNvSpPr>
          <p:nvPr/>
        </p:nvSpPr>
        <p:spPr bwMode="auto">
          <a:xfrm>
            <a:off x="1879600" y="3252788"/>
            <a:ext cx="604838" cy="417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SQRT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0971" name="Rectangle 10"/>
          <p:cNvSpPr>
            <a:spLocks noChangeArrowheads="1"/>
          </p:cNvSpPr>
          <p:nvPr/>
        </p:nvSpPr>
        <p:spPr bwMode="auto">
          <a:xfrm>
            <a:off x="2051050" y="3392488"/>
            <a:ext cx="182563" cy="417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0972" name="Rectangle 11"/>
          <p:cNvSpPr>
            <a:spLocks noChangeArrowheads="1"/>
          </p:cNvSpPr>
          <p:nvPr/>
        </p:nvSpPr>
        <p:spPr bwMode="auto">
          <a:xfrm>
            <a:off x="2051050" y="3535363"/>
            <a:ext cx="182563" cy="417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0973" name="Rectangle 12"/>
          <p:cNvSpPr>
            <a:spLocks noChangeArrowheads="1"/>
          </p:cNvSpPr>
          <p:nvPr/>
        </p:nvSpPr>
        <p:spPr bwMode="auto">
          <a:xfrm>
            <a:off x="1685925" y="3665538"/>
            <a:ext cx="950913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Segment 1</a:t>
            </a:r>
          </a:p>
        </p:txBody>
      </p:sp>
      <p:sp>
        <p:nvSpPr>
          <p:cNvPr id="40974" name="Rectangle 13"/>
          <p:cNvSpPr>
            <a:spLocks noChangeArrowheads="1"/>
          </p:cNvSpPr>
          <p:nvPr/>
        </p:nvSpPr>
        <p:spPr bwMode="auto">
          <a:xfrm>
            <a:off x="1695450" y="3182938"/>
            <a:ext cx="898525" cy="1049337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Rectangle 14"/>
          <p:cNvSpPr>
            <a:spLocks noChangeArrowheads="1"/>
          </p:cNvSpPr>
          <p:nvPr/>
        </p:nvSpPr>
        <p:spPr bwMode="auto">
          <a:xfrm>
            <a:off x="3043238" y="3625850"/>
            <a:ext cx="528637" cy="417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Main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0976" name="Rectangle 15"/>
          <p:cNvSpPr>
            <a:spLocks noChangeArrowheads="1"/>
          </p:cNvSpPr>
          <p:nvPr/>
        </p:nvSpPr>
        <p:spPr bwMode="auto">
          <a:xfrm>
            <a:off x="2917825" y="3765550"/>
            <a:ext cx="811213" cy="417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Program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0977" name="Rectangle 16"/>
          <p:cNvSpPr>
            <a:spLocks noChangeArrowheads="1"/>
          </p:cNvSpPr>
          <p:nvPr/>
        </p:nvSpPr>
        <p:spPr bwMode="auto">
          <a:xfrm>
            <a:off x="2819400" y="3994150"/>
            <a:ext cx="949325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Segment 2</a:t>
            </a:r>
          </a:p>
        </p:txBody>
      </p:sp>
      <p:sp>
        <p:nvSpPr>
          <p:cNvPr id="40978" name="Rectangle 17"/>
          <p:cNvSpPr>
            <a:spLocks noChangeArrowheads="1"/>
          </p:cNvSpPr>
          <p:nvPr/>
        </p:nvSpPr>
        <p:spPr bwMode="auto">
          <a:xfrm>
            <a:off x="3582988" y="2819400"/>
            <a:ext cx="733425" cy="417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Symbol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0979" name="Rectangle 18"/>
          <p:cNvSpPr>
            <a:spLocks noChangeArrowheads="1"/>
          </p:cNvSpPr>
          <p:nvPr/>
        </p:nvSpPr>
        <p:spPr bwMode="auto">
          <a:xfrm>
            <a:off x="3654425" y="2959100"/>
            <a:ext cx="577850" cy="417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Table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0980" name="Rectangle 19"/>
          <p:cNvSpPr>
            <a:spLocks noChangeArrowheads="1"/>
          </p:cNvSpPr>
          <p:nvPr/>
        </p:nvSpPr>
        <p:spPr bwMode="auto">
          <a:xfrm>
            <a:off x="3808413" y="3101975"/>
            <a:ext cx="182562" cy="417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0981" name="Rectangle 20"/>
          <p:cNvSpPr>
            <a:spLocks noChangeArrowheads="1"/>
          </p:cNvSpPr>
          <p:nvPr/>
        </p:nvSpPr>
        <p:spPr bwMode="auto">
          <a:xfrm>
            <a:off x="3467100" y="3240088"/>
            <a:ext cx="9525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Segment 4</a:t>
            </a:r>
          </a:p>
        </p:txBody>
      </p:sp>
      <p:sp>
        <p:nvSpPr>
          <p:cNvPr id="40982" name="Rectangle 21"/>
          <p:cNvSpPr>
            <a:spLocks noChangeArrowheads="1"/>
          </p:cNvSpPr>
          <p:nvPr/>
        </p:nvSpPr>
        <p:spPr bwMode="auto">
          <a:xfrm>
            <a:off x="2832100" y="3627438"/>
            <a:ext cx="900113" cy="604837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83" name="Rectangle 22"/>
          <p:cNvSpPr>
            <a:spLocks noChangeArrowheads="1"/>
          </p:cNvSpPr>
          <p:nvPr/>
        </p:nvSpPr>
        <p:spPr bwMode="auto">
          <a:xfrm>
            <a:off x="3544888" y="2809875"/>
            <a:ext cx="823912" cy="666750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84" name="Oval 23"/>
          <p:cNvSpPr>
            <a:spLocks noChangeArrowheads="1"/>
          </p:cNvSpPr>
          <p:nvPr/>
        </p:nvSpPr>
        <p:spPr bwMode="auto">
          <a:xfrm>
            <a:off x="1344613" y="1560513"/>
            <a:ext cx="3236912" cy="3359150"/>
          </a:xfrm>
          <a:prstGeom prst="ellips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85" name="Rectangle 24"/>
          <p:cNvSpPr>
            <a:spLocks noChangeArrowheads="1"/>
          </p:cNvSpPr>
          <p:nvPr/>
        </p:nvSpPr>
        <p:spPr bwMode="auto">
          <a:xfrm>
            <a:off x="5443538" y="2192338"/>
            <a:ext cx="95091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Segment 0</a:t>
            </a:r>
          </a:p>
        </p:txBody>
      </p:sp>
      <p:sp>
        <p:nvSpPr>
          <p:cNvPr id="40986" name="Rectangle 25"/>
          <p:cNvSpPr>
            <a:spLocks noChangeArrowheads="1"/>
          </p:cNvSpPr>
          <p:nvPr/>
        </p:nvSpPr>
        <p:spPr bwMode="auto">
          <a:xfrm>
            <a:off x="5443538" y="3302000"/>
            <a:ext cx="95091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Segment 3</a:t>
            </a:r>
          </a:p>
        </p:txBody>
      </p:sp>
      <p:sp>
        <p:nvSpPr>
          <p:cNvPr id="40987" name="Rectangle 26"/>
          <p:cNvSpPr>
            <a:spLocks noChangeArrowheads="1"/>
          </p:cNvSpPr>
          <p:nvPr/>
        </p:nvSpPr>
        <p:spPr bwMode="auto">
          <a:xfrm>
            <a:off x="5427663" y="3849688"/>
            <a:ext cx="949325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Segment 2</a:t>
            </a:r>
          </a:p>
        </p:txBody>
      </p:sp>
      <p:sp>
        <p:nvSpPr>
          <p:cNvPr id="40988" name="Rectangle 27"/>
          <p:cNvSpPr>
            <a:spLocks noChangeArrowheads="1"/>
          </p:cNvSpPr>
          <p:nvPr/>
        </p:nvSpPr>
        <p:spPr bwMode="auto">
          <a:xfrm>
            <a:off x="5443538" y="4341813"/>
            <a:ext cx="9525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Segment 4</a:t>
            </a:r>
          </a:p>
        </p:txBody>
      </p:sp>
      <p:sp>
        <p:nvSpPr>
          <p:cNvPr id="40989" name="Rectangle 28"/>
          <p:cNvSpPr>
            <a:spLocks noChangeArrowheads="1"/>
          </p:cNvSpPr>
          <p:nvPr/>
        </p:nvSpPr>
        <p:spPr bwMode="auto">
          <a:xfrm>
            <a:off x="5443538" y="5008563"/>
            <a:ext cx="95091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Segment 1</a:t>
            </a:r>
          </a:p>
        </p:txBody>
      </p:sp>
      <p:sp>
        <p:nvSpPr>
          <p:cNvPr id="40990" name="Rectangle 29"/>
          <p:cNvSpPr>
            <a:spLocks noChangeArrowheads="1"/>
          </p:cNvSpPr>
          <p:nvPr/>
        </p:nvSpPr>
        <p:spPr bwMode="auto">
          <a:xfrm>
            <a:off x="5457825" y="1104900"/>
            <a:ext cx="962025" cy="4156075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1" name="Rectangle 30"/>
          <p:cNvSpPr>
            <a:spLocks noChangeArrowheads="1"/>
          </p:cNvSpPr>
          <p:nvPr/>
        </p:nvSpPr>
        <p:spPr bwMode="auto">
          <a:xfrm>
            <a:off x="6424613" y="2020888"/>
            <a:ext cx="52546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1400</a:t>
            </a:r>
          </a:p>
        </p:txBody>
      </p:sp>
      <p:sp>
        <p:nvSpPr>
          <p:cNvPr id="40992" name="Rectangle 31"/>
          <p:cNvSpPr>
            <a:spLocks noChangeArrowheads="1"/>
          </p:cNvSpPr>
          <p:nvPr/>
        </p:nvSpPr>
        <p:spPr bwMode="auto">
          <a:xfrm>
            <a:off x="5457825" y="1104900"/>
            <a:ext cx="962025" cy="1009650"/>
          </a:xfrm>
          <a:prstGeom prst="rect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3" name="Rectangle 32"/>
          <p:cNvSpPr>
            <a:spLocks noChangeArrowheads="1"/>
          </p:cNvSpPr>
          <p:nvPr/>
        </p:nvSpPr>
        <p:spPr bwMode="auto">
          <a:xfrm>
            <a:off x="5457825" y="2478088"/>
            <a:ext cx="962025" cy="554037"/>
          </a:xfrm>
          <a:prstGeom prst="rect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4" name="Rectangle 33"/>
          <p:cNvSpPr>
            <a:spLocks noChangeArrowheads="1"/>
          </p:cNvSpPr>
          <p:nvPr/>
        </p:nvSpPr>
        <p:spPr bwMode="auto">
          <a:xfrm>
            <a:off x="6424613" y="2414588"/>
            <a:ext cx="522287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2400</a:t>
            </a:r>
          </a:p>
        </p:txBody>
      </p:sp>
      <p:sp>
        <p:nvSpPr>
          <p:cNvPr id="40995" name="Rectangle 34"/>
          <p:cNvSpPr>
            <a:spLocks noChangeArrowheads="1"/>
          </p:cNvSpPr>
          <p:nvPr/>
        </p:nvSpPr>
        <p:spPr bwMode="auto">
          <a:xfrm>
            <a:off x="6426200" y="2930525"/>
            <a:ext cx="522288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3200</a:t>
            </a:r>
          </a:p>
        </p:txBody>
      </p:sp>
      <p:sp>
        <p:nvSpPr>
          <p:cNvPr id="40996" name="Line 35"/>
          <p:cNvSpPr>
            <a:spLocks noChangeShapeType="1"/>
          </p:cNvSpPr>
          <p:nvPr/>
        </p:nvSpPr>
        <p:spPr bwMode="auto">
          <a:xfrm>
            <a:off x="5457825" y="3844925"/>
            <a:ext cx="962025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97" name="Rectangle 36"/>
          <p:cNvSpPr>
            <a:spLocks noChangeArrowheads="1"/>
          </p:cNvSpPr>
          <p:nvPr/>
        </p:nvSpPr>
        <p:spPr bwMode="auto">
          <a:xfrm>
            <a:off x="6424613" y="3736975"/>
            <a:ext cx="52546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4300</a:t>
            </a:r>
          </a:p>
        </p:txBody>
      </p:sp>
      <p:sp>
        <p:nvSpPr>
          <p:cNvPr id="40998" name="Line 37"/>
          <p:cNvSpPr>
            <a:spLocks noChangeShapeType="1"/>
          </p:cNvSpPr>
          <p:nvPr/>
        </p:nvSpPr>
        <p:spPr bwMode="auto">
          <a:xfrm>
            <a:off x="5457825" y="4078288"/>
            <a:ext cx="962025" cy="1587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99" name="Rectangle 38"/>
          <p:cNvSpPr>
            <a:spLocks noChangeArrowheads="1"/>
          </p:cNvSpPr>
          <p:nvPr/>
        </p:nvSpPr>
        <p:spPr bwMode="auto">
          <a:xfrm>
            <a:off x="6424613" y="3957638"/>
            <a:ext cx="522287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4700</a:t>
            </a:r>
          </a:p>
        </p:txBody>
      </p:sp>
      <p:sp>
        <p:nvSpPr>
          <p:cNvPr id="41000" name="Rectangle 39"/>
          <p:cNvSpPr>
            <a:spLocks noChangeArrowheads="1"/>
          </p:cNvSpPr>
          <p:nvPr/>
        </p:nvSpPr>
        <p:spPr bwMode="auto">
          <a:xfrm>
            <a:off x="5457825" y="4767263"/>
            <a:ext cx="962025" cy="212725"/>
          </a:xfrm>
          <a:prstGeom prst="rect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01" name="Rectangle 40"/>
          <p:cNvSpPr>
            <a:spLocks noChangeArrowheads="1"/>
          </p:cNvSpPr>
          <p:nvPr/>
        </p:nvSpPr>
        <p:spPr bwMode="auto">
          <a:xfrm>
            <a:off x="6426200" y="4654550"/>
            <a:ext cx="522288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5700</a:t>
            </a:r>
          </a:p>
        </p:txBody>
      </p:sp>
      <p:sp>
        <p:nvSpPr>
          <p:cNvPr id="41002" name="Rectangle 41"/>
          <p:cNvSpPr>
            <a:spLocks noChangeArrowheads="1"/>
          </p:cNvSpPr>
          <p:nvPr/>
        </p:nvSpPr>
        <p:spPr bwMode="auto">
          <a:xfrm>
            <a:off x="6424613" y="4886325"/>
            <a:ext cx="522287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6300</a:t>
            </a:r>
          </a:p>
        </p:txBody>
      </p:sp>
      <p:sp>
        <p:nvSpPr>
          <p:cNvPr id="41003" name="Rectangle 42"/>
          <p:cNvSpPr>
            <a:spLocks noChangeArrowheads="1"/>
          </p:cNvSpPr>
          <p:nvPr/>
        </p:nvSpPr>
        <p:spPr bwMode="auto">
          <a:xfrm>
            <a:off x="6426200" y="5168900"/>
            <a:ext cx="522288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6700</a:t>
            </a:r>
          </a:p>
        </p:txBody>
      </p:sp>
      <p:sp>
        <p:nvSpPr>
          <p:cNvPr id="41004" name="Rectangle 43"/>
          <p:cNvSpPr>
            <a:spLocks noChangeArrowheads="1"/>
          </p:cNvSpPr>
          <p:nvPr/>
        </p:nvSpPr>
        <p:spPr bwMode="auto">
          <a:xfrm>
            <a:off x="3684588" y="5157788"/>
            <a:ext cx="126206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Segment Table</a:t>
            </a:r>
          </a:p>
        </p:txBody>
      </p:sp>
      <p:sp>
        <p:nvSpPr>
          <p:cNvPr id="41005" name="Rectangle 44"/>
          <p:cNvSpPr>
            <a:spLocks noChangeArrowheads="1"/>
          </p:cNvSpPr>
          <p:nvPr/>
        </p:nvSpPr>
        <p:spPr bwMode="auto">
          <a:xfrm>
            <a:off x="3802063" y="5561013"/>
            <a:ext cx="993775" cy="417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1000   1400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1006" name="Rectangle 45"/>
          <p:cNvSpPr>
            <a:spLocks noChangeArrowheads="1"/>
          </p:cNvSpPr>
          <p:nvPr/>
        </p:nvSpPr>
        <p:spPr bwMode="auto">
          <a:xfrm>
            <a:off x="3802063" y="5703888"/>
            <a:ext cx="993775" cy="417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  400   6300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1007" name="Rectangle 46"/>
          <p:cNvSpPr>
            <a:spLocks noChangeArrowheads="1"/>
          </p:cNvSpPr>
          <p:nvPr/>
        </p:nvSpPr>
        <p:spPr bwMode="auto">
          <a:xfrm>
            <a:off x="3802063" y="5845175"/>
            <a:ext cx="995362" cy="417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  400   4300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1008" name="Rectangle 47"/>
          <p:cNvSpPr>
            <a:spLocks noChangeArrowheads="1"/>
          </p:cNvSpPr>
          <p:nvPr/>
        </p:nvSpPr>
        <p:spPr bwMode="auto">
          <a:xfrm>
            <a:off x="3803650" y="5986463"/>
            <a:ext cx="990600" cy="417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1100   3200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1009" name="Rectangle 48"/>
          <p:cNvSpPr>
            <a:spLocks noChangeArrowheads="1"/>
          </p:cNvSpPr>
          <p:nvPr/>
        </p:nvSpPr>
        <p:spPr bwMode="auto">
          <a:xfrm>
            <a:off x="3802063" y="6126163"/>
            <a:ext cx="992187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1000   4700</a:t>
            </a:r>
          </a:p>
        </p:txBody>
      </p:sp>
      <p:sp>
        <p:nvSpPr>
          <p:cNvPr id="41010" name="Rectangle 49"/>
          <p:cNvSpPr>
            <a:spLocks noChangeArrowheads="1"/>
          </p:cNvSpPr>
          <p:nvPr/>
        </p:nvSpPr>
        <p:spPr bwMode="auto">
          <a:xfrm>
            <a:off x="3843338" y="5381625"/>
            <a:ext cx="1012825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limit    base</a:t>
            </a:r>
          </a:p>
        </p:txBody>
      </p:sp>
      <p:sp>
        <p:nvSpPr>
          <p:cNvPr id="41011" name="Rectangle 50"/>
          <p:cNvSpPr>
            <a:spLocks noChangeArrowheads="1"/>
          </p:cNvSpPr>
          <p:nvPr/>
        </p:nvSpPr>
        <p:spPr bwMode="auto">
          <a:xfrm>
            <a:off x="3819525" y="5392738"/>
            <a:ext cx="1036638" cy="946150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2" name="Line 51"/>
          <p:cNvSpPr>
            <a:spLocks noChangeShapeType="1"/>
          </p:cNvSpPr>
          <p:nvPr/>
        </p:nvSpPr>
        <p:spPr bwMode="auto">
          <a:xfrm>
            <a:off x="3810000" y="5589588"/>
            <a:ext cx="1036638" cy="1587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13" name="Line 52"/>
          <p:cNvSpPr>
            <a:spLocks noChangeShapeType="1"/>
          </p:cNvSpPr>
          <p:nvPr/>
        </p:nvSpPr>
        <p:spPr bwMode="auto">
          <a:xfrm>
            <a:off x="4313238" y="5392738"/>
            <a:ext cx="1587" cy="946150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14" name="Rectangle 53"/>
          <p:cNvSpPr>
            <a:spLocks noChangeArrowheads="1"/>
          </p:cNvSpPr>
          <p:nvPr/>
        </p:nvSpPr>
        <p:spPr bwMode="auto">
          <a:xfrm>
            <a:off x="3592513" y="5562600"/>
            <a:ext cx="266700" cy="417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1015" name="Rectangle 54"/>
          <p:cNvSpPr>
            <a:spLocks noChangeArrowheads="1"/>
          </p:cNvSpPr>
          <p:nvPr/>
        </p:nvSpPr>
        <p:spPr bwMode="auto">
          <a:xfrm>
            <a:off x="3592513" y="5703888"/>
            <a:ext cx="266700" cy="417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1016" name="Rectangle 55"/>
          <p:cNvSpPr>
            <a:spLocks noChangeArrowheads="1"/>
          </p:cNvSpPr>
          <p:nvPr/>
        </p:nvSpPr>
        <p:spPr bwMode="auto">
          <a:xfrm>
            <a:off x="3592513" y="5845175"/>
            <a:ext cx="265112" cy="417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2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1017" name="Rectangle 56"/>
          <p:cNvSpPr>
            <a:spLocks noChangeArrowheads="1"/>
          </p:cNvSpPr>
          <p:nvPr/>
        </p:nvSpPr>
        <p:spPr bwMode="auto">
          <a:xfrm>
            <a:off x="3592513" y="5986463"/>
            <a:ext cx="266700" cy="417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3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1018" name="Rectangle 57"/>
          <p:cNvSpPr>
            <a:spLocks noChangeArrowheads="1"/>
          </p:cNvSpPr>
          <p:nvPr/>
        </p:nvSpPr>
        <p:spPr bwMode="auto">
          <a:xfrm>
            <a:off x="3590925" y="6126163"/>
            <a:ext cx="268288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4</a:t>
            </a:r>
          </a:p>
        </p:txBody>
      </p:sp>
      <p:sp>
        <p:nvSpPr>
          <p:cNvPr id="41019" name="Rectangle 58"/>
          <p:cNvSpPr>
            <a:spLocks noChangeArrowheads="1"/>
          </p:cNvSpPr>
          <p:nvPr/>
        </p:nvSpPr>
        <p:spPr bwMode="auto">
          <a:xfrm>
            <a:off x="2036763" y="4421188"/>
            <a:ext cx="186055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Logical Address Space</a:t>
            </a:r>
          </a:p>
        </p:txBody>
      </p:sp>
      <p:pic>
        <p:nvPicPr>
          <p:cNvPr id="61" name="Picture 60" descr="RIMT University">
            <a:extLst>
              <a:ext uri="{FF2B5EF4-FFF2-40B4-BE49-F238E27FC236}">
                <a16:creationId xmlns:lc="http://schemas.openxmlformats.org/drawingml/2006/lockedCanvas"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501" y="80962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2" name="Rectangle 61">
            <a:extLst>
              <a:ext uri="{FF2B5EF4-FFF2-40B4-BE49-F238E27FC236}">
                <a16:creationId xmlns:lc="http://schemas.openxmlformats.org/drawingml/2006/lockedCanvas"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89851" y="6472237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>
          <a:xfrm>
            <a:off x="352425" y="282575"/>
            <a:ext cx="8402638" cy="454025"/>
          </a:xfrm>
        </p:spPr>
        <p:txBody>
          <a:bodyPr/>
          <a:lstStyle/>
          <a:p>
            <a:pPr fontAlgn="auto">
              <a:lnSpc>
                <a:spcPct val="90000"/>
              </a:lnSpc>
              <a:spcAft>
                <a:spcPts val="0"/>
              </a:spcAft>
              <a:buClr>
                <a:srgbClr val="000000"/>
              </a:buClr>
              <a:tabLst>
                <a:tab pos="0" algn="l"/>
                <a:tab pos="760413" algn="l"/>
                <a:tab pos="1522413" algn="l"/>
                <a:tab pos="2286000" algn="l"/>
                <a:tab pos="3046413" algn="l"/>
                <a:tab pos="3808413" algn="l"/>
                <a:tab pos="4572000" algn="l"/>
                <a:tab pos="5332413" algn="l"/>
                <a:tab pos="6094413" algn="l"/>
                <a:tab pos="6858000" algn="l"/>
                <a:tab pos="7618413" algn="l"/>
                <a:tab pos="8380413" algn="l"/>
                <a:tab pos="9144000" algn="l"/>
                <a:tab pos="9904413" algn="l"/>
                <a:tab pos="10666413" algn="l"/>
              </a:tabLst>
              <a:defRPr/>
            </a:pPr>
            <a:r>
              <a:rPr lang="en-GB" sz="2400">
                <a:solidFill>
                  <a:srgbClr val="000000"/>
                </a:solidFill>
              </a:rPr>
              <a:t>SHARING  OF  SEGMENTS</a:t>
            </a:r>
          </a:p>
        </p:txBody>
      </p:sp>
      <p:sp>
        <p:nvSpPr>
          <p:cNvPr id="41987" name="Rectangle 2"/>
          <p:cNvSpPr>
            <a:spLocks noChangeArrowheads="1"/>
          </p:cNvSpPr>
          <p:nvPr/>
        </p:nvSpPr>
        <p:spPr bwMode="auto">
          <a:xfrm>
            <a:off x="2114550" y="1630363"/>
            <a:ext cx="623888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Editor</a:t>
            </a:r>
          </a:p>
        </p:txBody>
      </p:sp>
      <p:sp>
        <p:nvSpPr>
          <p:cNvPr id="41988" name="Rectangle 3"/>
          <p:cNvSpPr>
            <a:spLocks noChangeArrowheads="1"/>
          </p:cNvSpPr>
          <p:nvPr/>
        </p:nvSpPr>
        <p:spPr bwMode="auto">
          <a:xfrm>
            <a:off x="2028825" y="1479550"/>
            <a:ext cx="762000" cy="579438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Rectangle 4"/>
          <p:cNvSpPr>
            <a:spLocks noChangeArrowheads="1"/>
          </p:cNvSpPr>
          <p:nvPr/>
        </p:nvSpPr>
        <p:spPr bwMode="auto">
          <a:xfrm>
            <a:off x="1922463" y="2079625"/>
            <a:ext cx="95091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Segment 0</a:t>
            </a:r>
          </a:p>
        </p:txBody>
      </p:sp>
      <p:sp>
        <p:nvSpPr>
          <p:cNvPr id="41990" name="Rectangle 5"/>
          <p:cNvSpPr>
            <a:spLocks noChangeArrowheads="1"/>
          </p:cNvSpPr>
          <p:nvPr/>
        </p:nvSpPr>
        <p:spPr bwMode="auto">
          <a:xfrm>
            <a:off x="2593975" y="2386013"/>
            <a:ext cx="639763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Data 1</a:t>
            </a:r>
          </a:p>
        </p:txBody>
      </p:sp>
      <p:sp>
        <p:nvSpPr>
          <p:cNvPr id="41991" name="Rectangle 6"/>
          <p:cNvSpPr>
            <a:spLocks noChangeArrowheads="1"/>
          </p:cNvSpPr>
          <p:nvPr/>
        </p:nvSpPr>
        <p:spPr bwMode="auto">
          <a:xfrm>
            <a:off x="2447925" y="2684463"/>
            <a:ext cx="950913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Segment 1</a:t>
            </a:r>
          </a:p>
        </p:txBody>
      </p:sp>
      <p:sp>
        <p:nvSpPr>
          <p:cNvPr id="41992" name="Rectangle 7"/>
          <p:cNvSpPr>
            <a:spLocks noChangeArrowheads="1"/>
          </p:cNvSpPr>
          <p:nvPr/>
        </p:nvSpPr>
        <p:spPr bwMode="auto">
          <a:xfrm>
            <a:off x="2600325" y="2343150"/>
            <a:ext cx="623888" cy="320675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3" name="Oval 8"/>
          <p:cNvSpPr>
            <a:spLocks noChangeArrowheads="1"/>
          </p:cNvSpPr>
          <p:nvPr/>
        </p:nvSpPr>
        <p:spPr bwMode="auto">
          <a:xfrm>
            <a:off x="1597025" y="1208088"/>
            <a:ext cx="2209800" cy="1857375"/>
          </a:xfrm>
          <a:prstGeom prst="ellips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4" name="Rectangle 9"/>
          <p:cNvSpPr>
            <a:spLocks noChangeArrowheads="1"/>
          </p:cNvSpPr>
          <p:nvPr/>
        </p:nvSpPr>
        <p:spPr bwMode="auto">
          <a:xfrm>
            <a:off x="2105025" y="3087688"/>
            <a:ext cx="1344613" cy="417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Logical Memory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1995" name="Rectangle 10"/>
          <p:cNvSpPr>
            <a:spLocks noChangeArrowheads="1"/>
          </p:cNvSpPr>
          <p:nvPr/>
        </p:nvSpPr>
        <p:spPr bwMode="auto">
          <a:xfrm>
            <a:off x="2366963" y="3251200"/>
            <a:ext cx="75406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(User 1)</a:t>
            </a:r>
            <a:r>
              <a:rPr lang="ar-SA" sz="1200" b="1">
                <a:solidFill>
                  <a:srgbClr val="000000"/>
                </a:solidFill>
                <a:latin typeface="Arial" charset="0"/>
              </a:rPr>
              <a:t>‏</a:t>
            </a: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1996" name="Rectangle 11"/>
          <p:cNvSpPr>
            <a:spLocks noChangeArrowheads="1"/>
          </p:cNvSpPr>
          <p:nvPr/>
        </p:nvSpPr>
        <p:spPr bwMode="auto">
          <a:xfrm>
            <a:off x="2152650" y="4565650"/>
            <a:ext cx="623888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Editor</a:t>
            </a:r>
          </a:p>
        </p:txBody>
      </p:sp>
      <p:sp>
        <p:nvSpPr>
          <p:cNvPr id="41997" name="Rectangle 12"/>
          <p:cNvSpPr>
            <a:spLocks noChangeArrowheads="1"/>
          </p:cNvSpPr>
          <p:nvPr/>
        </p:nvSpPr>
        <p:spPr bwMode="auto">
          <a:xfrm>
            <a:off x="2028825" y="4356100"/>
            <a:ext cx="762000" cy="579438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8" name="Rectangle 13"/>
          <p:cNvSpPr>
            <a:spLocks noChangeArrowheads="1"/>
          </p:cNvSpPr>
          <p:nvPr/>
        </p:nvSpPr>
        <p:spPr bwMode="auto">
          <a:xfrm>
            <a:off x="1922463" y="4968875"/>
            <a:ext cx="95091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Segment 0</a:t>
            </a:r>
          </a:p>
        </p:txBody>
      </p:sp>
      <p:sp>
        <p:nvSpPr>
          <p:cNvPr id="41999" name="Rectangle 14"/>
          <p:cNvSpPr>
            <a:spLocks noChangeArrowheads="1"/>
          </p:cNvSpPr>
          <p:nvPr/>
        </p:nvSpPr>
        <p:spPr bwMode="auto">
          <a:xfrm>
            <a:off x="2586038" y="5303838"/>
            <a:ext cx="638175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Data 2</a:t>
            </a:r>
          </a:p>
        </p:txBody>
      </p:sp>
      <p:sp>
        <p:nvSpPr>
          <p:cNvPr id="42000" name="Rectangle 15"/>
          <p:cNvSpPr>
            <a:spLocks noChangeArrowheads="1"/>
          </p:cNvSpPr>
          <p:nvPr/>
        </p:nvSpPr>
        <p:spPr bwMode="auto">
          <a:xfrm>
            <a:off x="2447925" y="5573713"/>
            <a:ext cx="950913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Segment 1</a:t>
            </a:r>
          </a:p>
        </p:txBody>
      </p:sp>
      <p:sp>
        <p:nvSpPr>
          <p:cNvPr id="42001" name="Rectangle 16"/>
          <p:cNvSpPr>
            <a:spLocks noChangeArrowheads="1"/>
          </p:cNvSpPr>
          <p:nvPr/>
        </p:nvSpPr>
        <p:spPr bwMode="auto">
          <a:xfrm>
            <a:off x="2600325" y="5232400"/>
            <a:ext cx="623888" cy="319088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2" name="Oval 17"/>
          <p:cNvSpPr>
            <a:spLocks noChangeArrowheads="1"/>
          </p:cNvSpPr>
          <p:nvPr/>
        </p:nvSpPr>
        <p:spPr bwMode="auto">
          <a:xfrm>
            <a:off x="1597025" y="4095750"/>
            <a:ext cx="2209800" cy="1860550"/>
          </a:xfrm>
          <a:prstGeom prst="ellips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3" name="Rectangle 18"/>
          <p:cNvSpPr>
            <a:spLocks noChangeArrowheads="1"/>
          </p:cNvSpPr>
          <p:nvPr/>
        </p:nvSpPr>
        <p:spPr bwMode="auto">
          <a:xfrm>
            <a:off x="2105025" y="5976938"/>
            <a:ext cx="1344613" cy="417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Logical Memory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2004" name="Rectangle 19"/>
          <p:cNvSpPr>
            <a:spLocks noChangeArrowheads="1"/>
          </p:cNvSpPr>
          <p:nvPr/>
        </p:nvSpPr>
        <p:spPr bwMode="auto">
          <a:xfrm>
            <a:off x="2366963" y="6142038"/>
            <a:ext cx="750887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(User 2)</a:t>
            </a:r>
            <a:r>
              <a:rPr lang="ar-SA" sz="1200" b="1">
                <a:solidFill>
                  <a:srgbClr val="000000"/>
                </a:solidFill>
                <a:latin typeface="Arial" charset="0"/>
              </a:rPr>
              <a:t>‏</a:t>
            </a: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2005" name="Rectangle 20"/>
          <p:cNvSpPr>
            <a:spLocks noChangeArrowheads="1"/>
          </p:cNvSpPr>
          <p:nvPr/>
        </p:nvSpPr>
        <p:spPr bwMode="auto">
          <a:xfrm>
            <a:off x="5840413" y="1409700"/>
            <a:ext cx="914400" cy="471488"/>
          </a:xfrm>
          <a:prstGeom prst="rect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6" name="Rectangle 21"/>
          <p:cNvSpPr>
            <a:spLocks noChangeArrowheads="1"/>
          </p:cNvSpPr>
          <p:nvPr/>
        </p:nvSpPr>
        <p:spPr bwMode="auto">
          <a:xfrm>
            <a:off x="5840413" y="1881188"/>
            <a:ext cx="914400" cy="808037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7" name="Rectangle 22"/>
          <p:cNvSpPr>
            <a:spLocks noChangeArrowheads="1"/>
          </p:cNvSpPr>
          <p:nvPr/>
        </p:nvSpPr>
        <p:spPr bwMode="auto">
          <a:xfrm>
            <a:off x="5973763" y="2151063"/>
            <a:ext cx="623887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Editor</a:t>
            </a:r>
          </a:p>
        </p:txBody>
      </p:sp>
      <p:sp>
        <p:nvSpPr>
          <p:cNvPr id="42008" name="Rectangle 23"/>
          <p:cNvSpPr>
            <a:spLocks noChangeArrowheads="1"/>
          </p:cNvSpPr>
          <p:nvPr/>
        </p:nvSpPr>
        <p:spPr bwMode="auto">
          <a:xfrm>
            <a:off x="6767513" y="1749425"/>
            <a:ext cx="60801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43062</a:t>
            </a:r>
          </a:p>
        </p:txBody>
      </p:sp>
      <p:sp>
        <p:nvSpPr>
          <p:cNvPr id="42009" name="Rectangle 24"/>
          <p:cNvSpPr>
            <a:spLocks noChangeArrowheads="1"/>
          </p:cNvSpPr>
          <p:nvPr/>
        </p:nvSpPr>
        <p:spPr bwMode="auto">
          <a:xfrm>
            <a:off x="5840413" y="2687638"/>
            <a:ext cx="914400" cy="198437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10" name="Rectangle 25"/>
          <p:cNvSpPr>
            <a:spLocks noChangeArrowheads="1"/>
          </p:cNvSpPr>
          <p:nvPr/>
        </p:nvSpPr>
        <p:spPr bwMode="auto">
          <a:xfrm>
            <a:off x="5969000" y="2665413"/>
            <a:ext cx="639763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Data 1</a:t>
            </a:r>
          </a:p>
        </p:txBody>
      </p:sp>
      <p:sp>
        <p:nvSpPr>
          <p:cNvPr id="42011" name="Rectangle 26"/>
          <p:cNvSpPr>
            <a:spLocks noChangeArrowheads="1"/>
          </p:cNvSpPr>
          <p:nvPr/>
        </p:nvSpPr>
        <p:spPr bwMode="auto">
          <a:xfrm>
            <a:off x="6769100" y="2554288"/>
            <a:ext cx="606425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68348</a:t>
            </a:r>
          </a:p>
        </p:txBody>
      </p:sp>
      <p:sp>
        <p:nvSpPr>
          <p:cNvPr id="42012" name="Rectangle 27"/>
          <p:cNvSpPr>
            <a:spLocks noChangeArrowheads="1"/>
          </p:cNvSpPr>
          <p:nvPr/>
        </p:nvSpPr>
        <p:spPr bwMode="auto">
          <a:xfrm>
            <a:off x="6770688" y="2755900"/>
            <a:ext cx="60166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72773</a:t>
            </a:r>
          </a:p>
        </p:txBody>
      </p:sp>
      <p:sp>
        <p:nvSpPr>
          <p:cNvPr id="42013" name="Rectangle 28"/>
          <p:cNvSpPr>
            <a:spLocks noChangeArrowheads="1"/>
          </p:cNvSpPr>
          <p:nvPr/>
        </p:nvSpPr>
        <p:spPr bwMode="auto">
          <a:xfrm>
            <a:off x="5840413" y="2887663"/>
            <a:ext cx="914400" cy="938212"/>
          </a:xfrm>
          <a:prstGeom prst="rect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14" name="Rectangle 29"/>
          <p:cNvSpPr>
            <a:spLocks noChangeArrowheads="1"/>
          </p:cNvSpPr>
          <p:nvPr/>
        </p:nvSpPr>
        <p:spPr bwMode="auto">
          <a:xfrm>
            <a:off x="5840413" y="3824288"/>
            <a:ext cx="914400" cy="404812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15" name="Rectangle 30"/>
          <p:cNvSpPr>
            <a:spLocks noChangeArrowheads="1"/>
          </p:cNvSpPr>
          <p:nvPr/>
        </p:nvSpPr>
        <p:spPr bwMode="auto">
          <a:xfrm>
            <a:off x="6767513" y="3689350"/>
            <a:ext cx="60801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90003</a:t>
            </a:r>
          </a:p>
        </p:txBody>
      </p:sp>
      <p:sp>
        <p:nvSpPr>
          <p:cNvPr id="42016" name="Rectangle 31"/>
          <p:cNvSpPr>
            <a:spLocks noChangeArrowheads="1"/>
          </p:cNvSpPr>
          <p:nvPr/>
        </p:nvSpPr>
        <p:spPr bwMode="auto">
          <a:xfrm>
            <a:off x="6764338" y="4094163"/>
            <a:ext cx="606425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98556</a:t>
            </a:r>
          </a:p>
        </p:txBody>
      </p:sp>
      <p:sp>
        <p:nvSpPr>
          <p:cNvPr id="42017" name="Rectangle 32"/>
          <p:cNvSpPr>
            <a:spLocks noChangeArrowheads="1"/>
          </p:cNvSpPr>
          <p:nvPr/>
        </p:nvSpPr>
        <p:spPr bwMode="auto">
          <a:xfrm>
            <a:off x="5840413" y="4225925"/>
            <a:ext cx="914400" cy="652463"/>
          </a:xfrm>
          <a:prstGeom prst="rect">
            <a:avLst/>
          </a:prstGeom>
          <a:blipFill dpi="0" rotWithShape="0">
            <a:blip r:embed="rId3" cstate="print"/>
            <a:srcRect/>
            <a:tile tx="0" ty="0" sx="100000" sy="100000" flip="none" algn="tl"/>
          </a:blipFill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18" name="Rectangle 33"/>
          <p:cNvSpPr>
            <a:spLocks noChangeArrowheads="1"/>
          </p:cNvSpPr>
          <p:nvPr/>
        </p:nvSpPr>
        <p:spPr bwMode="auto">
          <a:xfrm>
            <a:off x="5967413" y="3890963"/>
            <a:ext cx="638175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Data 2</a:t>
            </a:r>
          </a:p>
        </p:txBody>
      </p:sp>
      <p:sp>
        <p:nvSpPr>
          <p:cNvPr id="42019" name="Rectangle 34"/>
          <p:cNvSpPr>
            <a:spLocks noChangeArrowheads="1"/>
          </p:cNvSpPr>
          <p:nvPr/>
        </p:nvSpPr>
        <p:spPr bwMode="auto">
          <a:xfrm>
            <a:off x="4310063" y="1949450"/>
            <a:ext cx="1158875" cy="417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25286   43062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2020" name="Rectangle 35"/>
          <p:cNvSpPr>
            <a:spLocks noChangeArrowheads="1"/>
          </p:cNvSpPr>
          <p:nvPr/>
        </p:nvSpPr>
        <p:spPr bwMode="auto">
          <a:xfrm>
            <a:off x="4308475" y="2116138"/>
            <a:ext cx="1163638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  4425   68348</a:t>
            </a:r>
          </a:p>
        </p:txBody>
      </p:sp>
      <p:sp>
        <p:nvSpPr>
          <p:cNvPr id="42021" name="Rectangle 36"/>
          <p:cNvSpPr>
            <a:spLocks noChangeArrowheads="1"/>
          </p:cNvSpPr>
          <p:nvPr/>
        </p:nvSpPr>
        <p:spPr bwMode="auto">
          <a:xfrm>
            <a:off x="4416425" y="1711325"/>
            <a:ext cx="1012825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limit    base</a:t>
            </a:r>
          </a:p>
        </p:txBody>
      </p:sp>
      <p:sp>
        <p:nvSpPr>
          <p:cNvPr id="42022" name="Rectangle 37"/>
          <p:cNvSpPr>
            <a:spLocks noChangeArrowheads="1"/>
          </p:cNvSpPr>
          <p:nvPr/>
        </p:nvSpPr>
        <p:spPr bwMode="auto">
          <a:xfrm>
            <a:off x="4327525" y="1739900"/>
            <a:ext cx="1131888" cy="579438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23" name="Line 38"/>
          <p:cNvSpPr>
            <a:spLocks noChangeShapeType="1"/>
          </p:cNvSpPr>
          <p:nvPr/>
        </p:nvSpPr>
        <p:spPr bwMode="auto">
          <a:xfrm>
            <a:off x="4327525" y="1935163"/>
            <a:ext cx="1131888" cy="1587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24" name="Rectangle 39"/>
          <p:cNvSpPr>
            <a:spLocks noChangeArrowheads="1"/>
          </p:cNvSpPr>
          <p:nvPr/>
        </p:nvSpPr>
        <p:spPr bwMode="auto">
          <a:xfrm>
            <a:off x="4095750" y="1949450"/>
            <a:ext cx="266700" cy="417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2025" name="Rectangle 40"/>
          <p:cNvSpPr>
            <a:spLocks noChangeArrowheads="1"/>
          </p:cNvSpPr>
          <p:nvPr/>
        </p:nvSpPr>
        <p:spPr bwMode="auto">
          <a:xfrm>
            <a:off x="4095750" y="2116138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42026" name="Line 41"/>
          <p:cNvSpPr>
            <a:spLocks noChangeShapeType="1"/>
          </p:cNvSpPr>
          <p:nvPr/>
        </p:nvSpPr>
        <p:spPr bwMode="auto">
          <a:xfrm>
            <a:off x="4906963" y="1739900"/>
            <a:ext cx="1587" cy="57943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27" name="Rectangle 42"/>
          <p:cNvSpPr>
            <a:spLocks noChangeArrowheads="1"/>
          </p:cNvSpPr>
          <p:nvPr/>
        </p:nvSpPr>
        <p:spPr bwMode="auto">
          <a:xfrm>
            <a:off x="4329113" y="2351088"/>
            <a:ext cx="1262062" cy="417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Segment Table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2028" name="Rectangle 43"/>
          <p:cNvSpPr>
            <a:spLocks noChangeArrowheads="1"/>
          </p:cNvSpPr>
          <p:nvPr/>
        </p:nvSpPr>
        <p:spPr bwMode="auto">
          <a:xfrm>
            <a:off x="4576763" y="2517775"/>
            <a:ext cx="75406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(User 1)</a:t>
            </a:r>
            <a:r>
              <a:rPr lang="ar-SA" sz="1200" b="1">
                <a:solidFill>
                  <a:srgbClr val="000000"/>
                </a:solidFill>
                <a:latin typeface="Arial" charset="0"/>
              </a:rPr>
              <a:t>‏</a:t>
            </a: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2029" name="Rectangle 44"/>
          <p:cNvSpPr>
            <a:spLocks noChangeArrowheads="1"/>
          </p:cNvSpPr>
          <p:nvPr/>
        </p:nvSpPr>
        <p:spPr bwMode="auto">
          <a:xfrm>
            <a:off x="4232275" y="4697413"/>
            <a:ext cx="1158875" cy="417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25286   43062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2030" name="Rectangle 45"/>
          <p:cNvSpPr>
            <a:spLocks noChangeArrowheads="1"/>
          </p:cNvSpPr>
          <p:nvPr/>
        </p:nvSpPr>
        <p:spPr bwMode="auto">
          <a:xfrm>
            <a:off x="4230688" y="4864100"/>
            <a:ext cx="116205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  8550   90003</a:t>
            </a:r>
          </a:p>
        </p:txBody>
      </p:sp>
      <p:sp>
        <p:nvSpPr>
          <p:cNvPr id="42031" name="Rectangle 46"/>
          <p:cNvSpPr>
            <a:spLocks noChangeArrowheads="1"/>
          </p:cNvSpPr>
          <p:nvPr/>
        </p:nvSpPr>
        <p:spPr bwMode="auto">
          <a:xfrm>
            <a:off x="4333875" y="4476750"/>
            <a:ext cx="1012825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limit    base</a:t>
            </a:r>
          </a:p>
        </p:txBody>
      </p:sp>
      <p:sp>
        <p:nvSpPr>
          <p:cNvPr id="42032" name="Rectangle 47"/>
          <p:cNvSpPr>
            <a:spLocks noChangeArrowheads="1"/>
          </p:cNvSpPr>
          <p:nvPr/>
        </p:nvSpPr>
        <p:spPr bwMode="auto">
          <a:xfrm>
            <a:off x="4265613" y="4497388"/>
            <a:ext cx="1117600" cy="582612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33" name="Line 48"/>
          <p:cNvSpPr>
            <a:spLocks noChangeShapeType="1"/>
          </p:cNvSpPr>
          <p:nvPr/>
        </p:nvSpPr>
        <p:spPr bwMode="auto">
          <a:xfrm>
            <a:off x="4265613" y="4694238"/>
            <a:ext cx="1117600" cy="1587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34" name="Rectangle 49"/>
          <p:cNvSpPr>
            <a:spLocks noChangeArrowheads="1"/>
          </p:cNvSpPr>
          <p:nvPr/>
        </p:nvSpPr>
        <p:spPr bwMode="auto">
          <a:xfrm>
            <a:off x="4017963" y="4697413"/>
            <a:ext cx="266700" cy="417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0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2035" name="Rectangle 50"/>
          <p:cNvSpPr>
            <a:spLocks noChangeArrowheads="1"/>
          </p:cNvSpPr>
          <p:nvPr/>
        </p:nvSpPr>
        <p:spPr bwMode="auto">
          <a:xfrm>
            <a:off x="4017963" y="4864100"/>
            <a:ext cx="2667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42036" name="Line 51"/>
          <p:cNvSpPr>
            <a:spLocks noChangeShapeType="1"/>
          </p:cNvSpPr>
          <p:nvPr/>
        </p:nvSpPr>
        <p:spPr bwMode="auto">
          <a:xfrm>
            <a:off x="4830763" y="4497388"/>
            <a:ext cx="1587" cy="582612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37" name="Rectangle 52"/>
          <p:cNvSpPr>
            <a:spLocks noChangeArrowheads="1"/>
          </p:cNvSpPr>
          <p:nvPr/>
        </p:nvSpPr>
        <p:spPr bwMode="auto">
          <a:xfrm>
            <a:off x="4267200" y="5099050"/>
            <a:ext cx="1262063" cy="417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Segment Table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2038" name="Rectangle 53"/>
          <p:cNvSpPr>
            <a:spLocks noChangeArrowheads="1"/>
          </p:cNvSpPr>
          <p:nvPr/>
        </p:nvSpPr>
        <p:spPr bwMode="auto">
          <a:xfrm>
            <a:off x="4514850" y="5265738"/>
            <a:ext cx="750888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(User 2)</a:t>
            </a:r>
            <a:r>
              <a:rPr lang="ar-SA" sz="1200" b="1">
                <a:solidFill>
                  <a:srgbClr val="000000"/>
                </a:solidFill>
                <a:latin typeface="Arial" charset="0"/>
              </a:rPr>
              <a:t>‏</a:t>
            </a:r>
            <a:endParaRPr lang="en-GB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2039" name="Rectangle 54"/>
          <p:cNvSpPr>
            <a:spLocks noChangeArrowheads="1"/>
          </p:cNvSpPr>
          <p:nvPr/>
        </p:nvSpPr>
        <p:spPr bwMode="auto">
          <a:xfrm>
            <a:off x="5683250" y="4897438"/>
            <a:ext cx="1431925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Physical Memory</a:t>
            </a:r>
          </a:p>
        </p:txBody>
      </p:sp>
      <p:pic>
        <p:nvPicPr>
          <p:cNvPr id="57" name="Picture 56" descr="RIMT University">
            <a:extLst>
              <a:ext uri="{FF2B5EF4-FFF2-40B4-BE49-F238E27FC236}">
                <a16:creationId xmlns:lc="http://schemas.openxmlformats.org/drawingml/2006/lockedCanvas"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lc="http://schemas.openxmlformats.org/drawingml/2006/lockedCanvas"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501" y="80962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" name="Rectangle 57">
            <a:extLst>
              <a:ext uri="{FF2B5EF4-FFF2-40B4-BE49-F238E27FC236}">
                <a16:creationId xmlns:lc="http://schemas.openxmlformats.org/drawingml/2006/lockedCanvas"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89851" y="6472237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474663" y="301625"/>
            <a:ext cx="8169275" cy="469900"/>
          </a:xfrm>
        </p:spPr>
        <p:txBody>
          <a:bodyPr/>
          <a:lstStyle/>
          <a:p>
            <a:pPr fontAlgn="auto">
              <a:lnSpc>
                <a:spcPct val="90000"/>
              </a:lnSpc>
              <a:spcAft>
                <a:spcPts val="0"/>
              </a:spcAft>
              <a:buClr>
                <a:srgbClr val="000000"/>
              </a:buClr>
              <a:tabLst>
                <a:tab pos="0" algn="l"/>
                <a:tab pos="760413" algn="l"/>
                <a:tab pos="1522413" algn="l"/>
                <a:tab pos="2286000" algn="l"/>
                <a:tab pos="3046413" algn="l"/>
                <a:tab pos="3808413" algn="l"/>
                <a:tab pos="4572000" algn="l"/>
                <a:tab pos="5332413" algn="l"/>
                <a:tab pos="6094413" algn="l"/>
                <a:tab pos="6858000" algn="l"/>
                <a:tab pos="7618413" algn="l"/>
                <a:tab pos="8380413" algn="l"/>
                <a:tab pos="9144000" algn="l"/>
                <a:tab pos="9904413" algn="l"/>
                <a:tab pos="10666413" algn="l"/>
              </a:tabLst>
              <a:defRPr/>
            </a:pPr>
            <a:r>
              <a:rPr lang="en-GB" sz="2400">
                <a:solidFill>
                  <a:srgbClr val="000000"/>
                </a:solidFill>
              </a:rPr>
              <a:t>SEGMENTED  PAGE  SYSTEM</a:t>
            </a:r>
          </a:p>
        </p:txBody>
      </p:sp>
      <p:sp>
        <p:nvSpPr>
          <p:cNvPr id="43011" name="Rectangle 2"/>
          <p:cNvSpPr>
            <a:spLocks noChangeArrowheads="1"/>
          </p:cNvSpPr>
          <p:nvPr/>
        </p:nvSpPr>
        <p:spPr bwMode="auto">
          <a:xfrm>
            <a:off x="1327150" y="1624013"/>
            <a:ext cx="823913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Segment</a:t>
            </a:r>
          </a:p>
        </p:txBody>
      </p:sp>
      <p:sp>
        <p:nvSpPr>
          <p:cNvPr id="43012" name="Rectangle 3"/>
          <p:cNvSpPr>
            <a:spLocks noChangeArrowheads="1"/>
          </p:cNvSpPr>
          <p:nvPr/>
        </p:nvSpPr>
        <p:spPr bwMode="auto">
          <a:xfrm>
            <a:off x="2747963" y="1624013"/>
            <a:ext cx="544512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Page</a:t>
            </a:r>
          </a:p>
        </p:txBody>
      </p:sp>
      <p:sp>
        <p:nvSpPr>
          <p:cNvPr id="43013" name="Rectangle 4"/>
          <p:cNvSpPr>
            <a:spLocks noChangeArrowheads="1"/>
          </p:cNvSpPr>
          <p:nvPr/>
        </p:nvSpPr>
        <p:spPr bwMode="auto">
          <a:xfrm>
            <a:off x="4019550" y="1624013"/>
            <a:ext cx="5715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Word</a:t>
            </a:r>
          </a:p>
        </p:txBody>
      </p:sp>
      <p:sp>
        <p:nvSpPr>
          <p:cNvPr id="43014" name="Rectangle 5"/>
          <p:cNvSpPr>
            <a:spLocks noChangeArrowheads="1"/>
          </p:cNvSpPr>
          <p:nvPr/>
        </p:nvSpPr>
        <p:spPr bwMode="auto">
          <a:xfrm>
            <a:off x="1195388" y="1628775"/>
            <a:ext cx="3709987" cy="273050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5" name="Rectangle 6"/>
          <p:cNvSpPr>
            <a:spLocks noChangeArrowheads="1"/>
          </p:cNvSpPr>
          <p:nvPr/>
        </p:nvSpPr>
        <p:spPr bwMode="auto">
          <a:xfrm>
            <a:off x="1630363" y="2479675"/>
            <a:ext cx="12192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Segment table</a:t>
            </a:r>
          </a:p>
        </p:txBody>
      </p:sp>
      <p:sp>
        <p:nvSpPr>
          <p:cNvPr id="43016" name="Rectangle 7"/>
          <p:cNvSpPr>
            <a:spLocks noChangeArrowheads="1"/>
          </p:cNvSpPr>
          <p:nvPr/>
        </p:nvSpPr>
        <p:spPr bwMode="auto">
          <a:xfrm>
            <a:off x="1790700" y="2716213"/>
            <a:ext cx="949325" cy="1458912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7" name="Line 8"/>
          <p:cNvSpPr>
            <a:spLocks noChangeShapeType="1"/>
          </p:cNvSpPr>
          <p:nvPr/>
        </p:nvSpPr>
        <p:spPr bwMode="auto">
          <a:xfrm>
            <a:off x="1790700" y="3094038"/>
            <a:ext cx="949325" cy="1587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018" name="Line 9"/>
          <p:cNvSpPr>
            <a:spLocks noChangeShapeType="1"/>
          </p:cNvSpPr>
          <p:nvPr/>
        </p:nvSpPr>
        <p:spPr bwMode="auto">
          <a:xfrm>
            <a:off x="1790700" y="3330575"/>
            <a:ext cx="949325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019" name="Rectangle 10"/>
          <p:cNvSpPr>
            <a:spLocks noChangeArrowheads="1"/>
          </p:cNvSpPr>
          <p:nvPr/>
        </p:nvSpPr>
        <p:spPr bwMode="auto">
          <a:xfrm>
            <a:off x="3940175" y="2479675"/>
            <a:ext cx="941388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Page table</a:t>
            </a:r>
          </a:p>
        </p:txBody>
      </p:sp>
      <p:sp>
        <p:nvSpPr>
          <p:cNvPr id="43020" name="Rectangle 11"/>
          <p:cNvSpPr>
            <a:spLocks noChangeArrowheads="1"/>
          </p:cNvSpPr>
          <p:nvPr/>
        </p:nvSpPr>
        <p:spPr bwMode="auto">
          <a:xfrm>
            <a:off x="3967163" y="2716213"/>
            <a:ext cx="938212" cy="1458912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1" name="Line 12"/>
          <p:cNvSpPr>
            <a:spLocks noChangeShapeType="1"/>
          </p:cNvSpPr>
          <p:nvPr/>
        </p:nvSpPr>
        <p:spPr bwMode="auto">
          <a:xfrm>
            <a:off x="3967163" y="3810000"/>
            <a:ext cx="938212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022" name="Line 13"/>
          <p:cNvSpPr>
            <a:spLocks noChangeShapeType="1"/>
          </p:cNvSpPr>
          <p:nvPr/>
        </p:nvSpPr>
        <p:spPr bwMode="auto">
          <a:xfrm>
            <a:off x="3967163" y="4046538"/>
            <a:ext cx="938212" cy="1587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023" name="AutoShape 14"/>
          <p:cNvSpPr>
            <a:spLocks noChangeArrowheads="1"/>
          </p:cNvSpPr>
          <p:nvPr/>
        </p:nvSpPr>
        <p:spPr bwMode="auto">
          <a:xfrm>
            <a:off x="1658938" y="3117850"/>
            <a:ext cx="254000" cy="258763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1600"/>
              <a:gd name="T19" fmla="*/ 6509 h 21600"/>
              <a:gd name="T20" fmla="*/ 10799 w 21600"/>
              <a:gd name="T21" fmla="*/ 1525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873" y="15053"/>
                </a:moveTo>
                <a:cubicBezTo>
                  <a:pt x="297" y="13709"/>
                  <a:pt x="0" y="12262"/>
                  <a:pt x="0" y="10800"/>
                </a:cubicBezTo>
                <a:cubicBezTo>
                  <a:pt x="-1" y="9293"/>
                  <a:pt x="315" y="7803"/>
                  <a:pt x="925" y="6426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873" y="15053"/>
                </a:moveTo>
                <a:cubicBezTo>
                  <a:pt x="297" y="13709"/>
                  <a:pt x="0" y="12262"/>
                  <a:pt x="0" y="10800"/>
                </a:cubicBezTo>
                <a:cubicBezTo>
                  <a:pt x="-1" y="9293"/>
                  <a:pt x="315" y="7803"/>
                  <a:pt x="925" y="6426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5" name="Line 16"/>
          <p:cNvSpPr>
            <a:spLocks noChangeShapeType="1"/>
          </p:cNvSpPr>
          <p:nvPr/>
        </p:nvSpPr>
        <p:spPr bwMode="auto">
          <a:xfrm flipH="1">
            <a:off x="2290763" y="3260725"/>
            <a:ext cx="78105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026" name="AutoShape 17"/>
          <p:cNvSpPr>
            <a:spLocks noChangeArrowheads="1"/>
          </p:cNvSpPr>
          <p:nvPr/>
        </p:nvSpPr>
        <p:spPr bwMode="auto">
          <a:xfrm>
            <a:off x="2940050" y="3435350"/>
            <a:ext cx="250825" cy="257175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6339 w 21600"/>
              <a:gd name="T19" fmla="*/ 0 h 21600"/>
              <a:gd name="T20" fmla="*/ 15089 w 21600"/>
              <a:gd name="T21" fmla="*/ 107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6426" y="925"/>
                </a:moveTo>
                <a:cubicBezTo>
                  <a:pt x="7803" y="315"/>
                  <a:pt x="9293" y="-1"/>
                  <a:pt x="10800" y="0"/>
                </a:cubicBezTo>
                <a:cubicBezTo>
                  <a:pt x="12262" y="0"/>
                  <a:pt x="13709" y="297"/>
                  <a:pt x="15053" y="873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6426" y="925"/>
                </a:moveTo>
                <a:cubicBezTo>
                  <a:pt x="7803" y="315"/>
                  <a:pt x="9293" y="-1"/>
                  <a:pt x="10800" y="0"/>
                </a:cubicBezTo>
                <a:cubicBezTo>
                  <a:pt x="12262" y="0"/>
                  <a:pt x="13709" y="297"/>
                  <a:pt x="15053" y="873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7" name="Line 18"/>
          <p:cNvSpPr>
            <a:spLocks noChangeShapeType="1"/>
          </p:cNvSpPr>
          <p:nvPr/>
        </p:nvSpPr>
        <p:spPr bwMode="auto">
          <a:xfrm>
            <a:off x="3063875" y="3268663"/>
            <a:ext cx="1588" cy="177800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028" name="AutoShape 19"/>
          <p:cNvSpPr>
            <a:spLocks noChangeArrowheads="1"/>
          </p:cNvSpPr>
          <p:nvPr/>
        </p:nvSpPr>
        <p:spPr bwMode="auto">
          <a:xfrm>
            <a:off x="3165475" y="3435350"/>
            <a:ext cx="250825" cy="257175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6339 w 21600"/>
              <a:gd name="T19" fmla="*/ 0 h 21600"/>
              <a:gd name="T20" fmla="*/ 15089 w 21600"/>
              <a:gd name="T21" fmla="*/ 107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6426" y="925"/>
                </a:moveTo>
                <a:cubicBezTo>
                  <a:pt x="7803" y="315"/>
                  <a:pt x="9293" y="-1"/>
                  <a:pt x="10800" y="0"/>
                </a:cubicBezTo>
                <a:cubicBezTo>
                  <a:pt x="12262" y="0"/>
                  <a:pt x="13709" y="297"/>
                  <a:pt x="15053" y="873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6426" y="925"/>
                </a:moveTo>
                <a:cubicBezTo>
                  <a:pt x="7803" y="315"/>
                  <a:pt x="9293" y="-1"/>
                  <a:pt x="10800" y="0"/>
                </a:cubicBezTo>
                <a:cubicBezTo>
                  <a:pt x="12262" y="0"/>
                  <a:pt x="13709" y="297"/>
                  <a:pt x="15053" y="873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9" name="Line 20"/>
          <p:cNvSpPr>
            <a:spLocks noChangeShapeType="1"/>
          </p:cNvSpPr>
          <p:nvPr/>
        </p:nvSpPr>
        <p:spPr bwMode="auto">
          <a:xfrm>
            <a:off x="3287713" y="1905000"/>
            <a:ext cx="1587" cy="1541463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030" name="Rectangle 21"/>
          <p:cNvSpPr>
            <a:spLocks noChangeArrowheads="1"/>
          </p:cNvSpPr>
          <p:nvPr/>
        </p:nvSpPr>
        <p:spPr bwMode="auto">
          <a:xfrm>
            <a:off x="2911475" y="3584575"/>
            <a:ext cx="501650" cy="206375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31" name="Rectangle 22"/>
          <p:cNvSpPr>
            <a:spLocks noChangeArrowheads="1"/>
          </p:cNvSpPr>
          <p:nvPr/>
        </p:nvSpPr>
        <p:spPr bwMode="auto">
          <a:xfrm>
            <a:off x="3054350" y="3581400"/>
            <a:ext cx="269875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+</a:t>
            </a:r>
          </a:p>
        </p:txBody>
      </p:sp>
      <p:sp>
        <p:nvSpPr>
          <p:cNvPr id="43032" name="Line 23"/>
          <p:cNvSpPr>
            <a:spLocks noChangeShapeType="1"/>
          </p:cNvSpPr>
          <p:nvPr/>
        </p:nvSpPr>
        <p:spPr bwMode="auto">
          <a:xfrm>
            <a:off x="3208338" y="3802063"/>
            <a:ext cx="1587" cy="149225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033" name="AutoShape 24"/>
          <p:cNvSpPr>
            <a:spLocks noChangeArrowheads="1"/>
          </p:cNvSpPr>
          <p:nvPr/>
        </p:nvSpPr>
        <p:spPr bwMode="auto">
          <a:xfrm>
            <a:off x="3838575" y="3819525"/>
            <a:ext cx="247650" cy="258763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21600"/>
              <a:gd name="T19" fmla="*/ 6509 h 21600"/>
              <a:gd name="T20" fmla="*/ 10799 w 21600"/>
              <a:gd name="T21" fmla="*/ 1525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873" y="15053"/>
                </a:moveTo>
                <a:cubicBezTo>
                  <a:pt x="297" y="13709"/>
                  <a:pt x="0" y="12262"/>
                  <a:pt x="0" y="10800"/>
                </a:cubicBezTo>
                <a:cubicBezTo>
                  <a:pt x="-1" y="9293"/>
                  <a:pt x="315" y="7803"/>
                  <a:pt x="925" y="6426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873" y="15053"/>
                </a:moveTo>
                <a:cubicBezTo>
                  <a:pt x="297" y="13709"/>
                  <a:pt x="0" y="12262"/>
                  <a:pt x="0" y="10800"/>
                </a:cubicBezTo>
                <a:cubicBezTo>
                  <a:pt x="-1" y="9293"/>
                  <a:pt x="315" y="7803"/>
                  <a:pt x="925" y="6426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34" name="Line 25"/>
          <p:cNvSpPr>
            <a:spLocks noChangeShapeType="1"/>
          </p:cNvSpPr>
          <p:nvPr/>
        </p:nvSpPr>
        <p:spPr bwMode="auto">
          <a:xfrm>
            <a:off x="3221038" y="3946525"/>
            <a:ext cx="620712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035" name="Line 26"/>
          <p:cNvSpPr>
            <a:spLocks noChangeShapeType="1"/>
          </p:cNvSpPr>
          <p:nvPr/>
        </p:nvSpPr>
        <p:spPr bwMode="auto">
          <a:xfrm>
            <a:off x="2390775" y="1628775"/>
            <a:ext cx="1588" cy="273050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036" name="Line 27"/>
          <p:cNvSpPr>
            <a:spLocks noChangeShapeType="1"/>
          </p:cNvSpPr>
          <p:nvPr/>
        </p:nvSpPr>
        <p:spPr bwMode="auto">
          <a:xfrm>
            <a:off x="3657600" y="1628775"/>
            <a:ext cx="1588" cy="273050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037" name="Line 28"/>
          <p:cNvSpPr>
            <a:spLocks noChangeShapeType="1"/>
          </p:cNvSpPr>
          <p:nvPr/>
        </p:nvSpPr>
        <p:spPr bwMode="auto">
          <a:xfrm>
            <a:off x="4483100" y="3957638"/>
            <a:ext cx="820738" cy="1587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038" name="AutoShape 29"/>
          <p:cNvSpPr>
            <a:spLocks noChangeArrowheads="1"/>
          </p:cNvSpPr>
          <p:nvPr/>
        </p:nvSpPr>
        <p:spPr bwMode="auto">
          <a:xfrm>
            <a:off x="5186363" y="4370388"/>
            <a:ext cx="247650" cy="263525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6339 w 21600"/>
              <a:gd name="T19" fmla="*/ 0 h 21600"/>
              <a:gd name="T20" fmla="*/ 15089 w 21600"/>
              <a:gd name="T21" fmla="*/ 107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6426" y="925"/>
                </a:moveTo>
                <a:cubicBezTo>
                  <a:pt x="7803" y="315"/>
                  <a:pt x="9293" y="-1"/>
                  <a:pt x="10800" y="0"/>
                </a:cubicBezTo>
                <a:cubicBezTo>
                  <a:pt x="12262" y="0"/>
                  <a:pt x="13709" y="297"/>
                  <a:pt x="15053" y="873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6426" y="925"/>
                </a:moveTo>
                <a:cubicBezTo>
                  <a:pt x="7803" y="315"/>
                  <a:pt x="9293" y="-1"/>
                  <a:pt x="10800" y="0"/>
                </a:cubicBezTo>
                <a:cubicBezTo>
                  <a:pt x="12262" y="0"/>
                  <a:pt x="13709" y="297"/>
                  <a:pt x="15053" y="873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39" name="Line 30"/>
          <p:cNvSpPr>
            <a:spLocks noChangeShapeType="1"/>
          </p:cNvSpPr>
          <p:nvPr/>
        </p:nvSpPr>
        <p:spPr bwMode="auto">
          <a:xfrm>
            <a:off x="5308600" y="3959225"/>
            <a:ext cx="1588" cy="422275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040" name="Rectangle 31"/>
          <p:cNvSpPr>
            <a:spLocks noChangeArrowheads="1"/>
          </p:cNvSpPr>
          <p:nvPr/>
        </p:nvSpPr>
        <p:spPr bwMode="auto">
          <a:xfrm>
            <a:off x="5010150" y="4521200"/>
            <a:ext cx="1320800" cy="274638"/>
          </a:xfrm>
          <a:prstGeom prst="rect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41" name="Rectangle 32"/>
          <p:cNvSpPr>
            <a:spLocks noChangeArrowheads="1"/>
          </p:cNvSpPr>
          <p:nvPr/>
        </p:nvSpPr>
        <p:spPr bwMode="auto">
          <a:xfrm>
            <a:off x="5056188" y="4545013"/>
            <a:ext cx="600075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Block</a:t>
            </a:r>
          </a:p>
        </p:txBody>
      </p:sp>
      <p:sp>
        <p:nvSpPr>
          <p:cNvPr id="43042" name="Rectangle 33"/>
          <p:cNvSpPr>
            <a:spLocks noChangeArrowheads="1"/>
          </p:cNvSpPr>
          <p:nvPr/>
        </p:nvSpPr>
        <p:spPr bwMode="auto">
          <a:xfrm>
            <a:off x="5770563" y="4554538"/>
            <a:ext cx="571500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Word</a:t>
            </a:r>
          </a:p>
        </p:txBody>
      </p:sp>
      <p:sp>
        <p:nvSpPr>
          <p:cNvPr id="43043" name="Line 34"/>
          <p:cNvSpPr>
            <a:spLocks noChangeShapeType="1"/>
          </p:cNvSpPr>
          <p:nvPr/>
        </p:nvSpPr>
        <p:spPr bwMode="auto">
          <a:xfrm>
            <a:off x="5678488" y="4521200"/>
            <a:ext cx="1587" cy="27463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044" name="AutoShape 35"/>
          <p:cNvSpPr>
            <a:spLocks noChangeArrowheads="1"/>
          </p:cNvSpPr>
          <p:nvPr/>
        </p:nvSpPr>
        <p:spPr bwMode="auto">
          <a:xfrm>
            <a:off x="5857875" y="4370388"/>
            <a:ext cx="250825" cy="263525"/>
          </a:xfrm>
          <a:custGeom>
            <a:avLst/>
            <a:gdLst>
              <a:gd name="T0" fmla="*/ 0 w 21600"/>
              <a:gd name="T1" fmla="*/ 0 h 21600"/>
              <a:gd name="T2" fmla="*/ 0 w 21600"/>
              <a:gd name="T3" fmla="*/ 0 h 21600"/>
              <a:gd name="T4" fmla="*/ 0 w 21600"/>
              <a:gd name="T5" fmla="*/ 0 h 21600"/>
              <a:gd name="T6" fmla="*/ 0 w 21600"/>
              <a:gd name="T7" fmla="*/ 0 h 21600"/>
              <a:gd name="T8" fmla="*/ 0 w 21600"/>
              <a:gd name="T9" fmla="*/ 0 h 21600"/>
              <a:gd name="T10" fmla="*/ 0 w 21600"/>
              <a:gd name="T11" fmla="*/ 0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6339 w 21600"/>
              <a:gd name="T19" fmla="*/ 0 h 21600"/>
              <a:gd name="T20" fmla="*/ 15089 w 21600"/>
              <a:gd name="T21" fmla="*/ 10799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 stroke="0">
                <a:moveTo>
                  <a:pt x="6426" y="925"/>
                </a:moveTo>
                <a:cubicBezTo>
                  <a:pt x="7803" y="315"/>
                  <a:pt x="9293" y="-1"/>
                  <a:pt x="10800" y="0"/>
                </a:cubicBezTo>
                <a:cubicBezTo>
                  <a:pt x="12262" y="0"/>
                  <a:pt x="13709" y="297"/>
                  <a:pt x="15053" y="873"/>
                </a:cubicBezTo>
                <a:lnTo>
                  <a:pt x="10800" y="10800"/>
                </a:lnTo>
                <a:close/>
              </a:path>
              <a:path w="21600" h="21600" fill="none">
                <a:moveTo>
                  <a:pt x="6426" y="925"/>
                </a:moveTo>
                <a:cubicBezTo>
                  <a:pt x="7803" y="315"/>
                  <a:pt x="9293" y="-1"/>
                  <a:pt x="10800" y="0"/>
                </a:cubicBezTo>
                <a:cubicBezTo>
                  <a:pt x="12262" y="0"/>
                  <a:pt x="13709" y="297"/>
                  <a:pt x="15053" y="873"/>
                </a:cubicBezTo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46" name="Rectangle 37"/>
          <p:cNvSpPr>
            <a:spLocks noChangeArrowheads="1"/>
          </p:cNvSpPr>
          <p:nvPr/>
        </p:nvSpPr>
        <p:spPr bwMode="auto">
          <a:xfrm>
            <a:off x="2305050" y="1308100"/>
            <a:ext cx="1343025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Logical address</a:t>
            </a:r>
          </a:p>
        </p:txBody>
      </p:sp>
      <p:sp>
        <p:nvSpPr>
          <p:cNvPr id="43047" name="Rectangle 38"/>
          <p:cNvSpPr>
            <a:spLocks noChangeArrowheads="1"/>
          </p:cNvSpPr>
          <p:nvPr/>
        </p:nvSpPr>
        <p:spPr bwMode="auto">
          <a:xfrm>
            <a:off x="5006975" y="4819650"/>
            <a:ext cx="1430338" cy="254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000000"/>
                </a:solidFill>
                <a:latin typeface="Arial" charset="0"/>
              </a:rPr>
              <a:t>Physical address</a:t>
            </a:r>
          </a:p>
        </p:txBody>
      </p:sp>
      <p:sp>
        <p:nvSpPr>
          <p:cNvPr id="43048" name="Oval 39"/>
          <p:cNvSpPr>
            <a:spLocks noChangeArrowheads="1"/>
          </p:cNvSpPr>
          <p:nvPr/>
        </p:nvSpPr>
        <p:spPr bwMode="auto">
          <a:xfrm>
            <a:off x="2279650" y="3230563"/>
            <a:ext cx="52388" cy="55562"/>
          </a:xfrm>
          <a:prstGeom prst="ellipse">
            <a:avLst/>
          </a:pr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49" name="Oval 40"/>
          <p:cNvSpPr>
            <a:spLocks noChangeArrowheads="1"/>
          </p:cNvSpPr>
          <p:nvPr/>
        </p:nvSpPr>
        <p:spPr bwMode="auto">
          <a:xfrm>
            <a:off x="4443413" y="3929063"/>
            <a:ext cx="52387" cy="55562"/>
          </a:xfrm>
          <a:prstGeom prst="ellipse">
            <a:avLst/>
          </a:pr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1" name="Picture 40" descr="RIMT University">
            <a:extLst>
              <a:ext uri="{FF2B5EF4-FFF2-40B4-BE49-F238E27FC236}">
                <a16:creationId xmlns:lc="http://schemas.openxmlformats.org/drawingml/2006/lockedCanvas"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501" y="80962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Rectangle 41">
            <a:extLst>
              <a:ext uri="{FF2B5EF4-FFF2-40B4-BE49-F238E27FC236}">
                <a16:creationId xmlns:lc="http://schemas.openxmlformats.org/drawingml/2006/lockedCanvas"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89851" y="6472237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66725" y="274638"/>
            <a:ext cx="7000875" cy="477837"/>
          </a:xfrm>
        </p:spPr>
        <p:txBody>
          <a:bodyPr/>
          <a:lstStyle/>
          <a:p>
            <a:pPr fontAlgn="auto">
              <a:lnSpc>
                <a:spcPct val="90000"/>
              </a:lnSpc>
              <a:spcAft>
                <a:spcPts val="0"/>
              </a:spcAft>
              <a:buClr>
                <a:srgbClr val="000000"/>
              </a:buClr>
              <a:tabLst>
                <a:tab pos="0" algn="l"/>
                <a:tab pos="760413" algn="l"/>
                <a:tab pos="1522413" algn="l"/>
                <a:tab pos="2286000" algn="l"/>
                <a:tab pos="3046413" algn="l"/>
                <a:tab pos="3808413" algn="l"/>
                <a:tab pos="4572000" algn="l"/>
                <a:tab pos="5332413" algn="l"/>
                <a:tab pos="6094413" algn="l"/>
                <a:tab pos="6858000" algn="l"/>
                <a:tab pos="7618413" algn="l"/>
                <a:tab pos="8380413" algn="l"/>
                <a:tab pos="9144000" algn="l"/>
                <a:tab pos="9904413" algn="l"/>
                <a:tab pos="10666413" algn="l"/>
              </a:tabLst>
              <a:defRPr/>
            </a:pPr>
            <a:r>
              <a:rPr lang="en-GB" sz="2000" dirty="0">
                <a:solidFill>
                  <a:srgbClr val="000000"/>
                </a:solidFill>
              </a:rPr>
              <a:t>IMPLEMENTATION  OF  PAGE  AND  SEGMENT  TABLES</a:t>
            </a:r>
          </a:p>
        </p:txBody>
      </p:sp>
      <p:sp>
        <p:nvSpPr>
          <p:cNvPr id="44035" name="Rectangle 2"/>
          <p:cNvSpPr>
            <a:spLocks noChangeArrowheads="1"/>
          </p:cNvSpPr>
          <p:nvPr/>
        </p:nvSpPr>
        <p:spPr bwMode="auto">
          <a:xfrm>
            <a:off x="371475" y="1019175"/>
            <a:ext cx="3832225" cy="331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63360" tIns="25560" rIns="63360" bIns="25560">
            <a:spAutoFit/>
          </a:bodyPr>
          <a:lstStyle/>
          <a:p>
            <a:pPr>
              <a:lnSpc>
                <a:spcPct val="102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 Implementation of the Page Table</a:t>
            </a:r>
          </a:p>
        </p:txBody>
      </p:sp>
      <p:sp>
        <p:nvSpPr>
          <p:cNvPr id="44036" name="Rectangle 3"/>
          <p:cNvSpPr>
            <a:spLocks noChangeArrowheads="1"/>
          </p:cNvSpPr>
          <p:nvPr/>
        </p:nvSpPr>
        <p:spPr bwMode="auto">
          <a:xfrm>
            <a:off x="949325" y="1558925"/>
            <a:ext cx="8177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63360" tIns="25560" rIns="63360" bIns="25560">
            <a:spAutoFit/>
          </a:bodyPr>
          <a:lstStyle/>
          <a:p>
            <a:pPr marL="379413" indent="-379413">
              <a:lnSpc>
                <a:spcPct val="50000"/>
              </a:lnSpc>
              <a:spcBef>
                <a:spcPts val="1025"/>
              </a:spcBef>
              <a:buFont typeface="Arial" charset="0"/>
              <a:buNone/>
              <a:tabLst>
                <a:tab pos="379413" algn="l"/>
                <a:tab pos="1293813" algn="l"/>
                <a:tab pos="2208213" algn="l"/>
                <a:tab pos="3122613" algn="l"/>
                <a:tab pos="4037013" algn="l"/>
                <a:tab pos="4951413" algn="l"/>
                <a:tab pos="5865813" algn="l"/>
                <a:tab pos="6780213" algn="l"/>
                <a:tab pos="7694613" algn="l"/>
                <a:tab pos="8609013" algn="l"/>
                <a:tab pos="9523413" algn="l"/>
                <a:tab pos="10437813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- Hardware registers (if the page table is reasonably small)</a:t>
            </a:r>
            <a:r>
              <a:rPr lang="ar-SA" sz="1800" b="1">
                <a:solidFill>
                  <a:srgbClr val="000000"/>
                </a:solidFill>
                <a:latin typeface="Arial" charset="0"/>
              </a:rPr>
              <a:t>‏</a:t>
            </a:r>
            <a:endParaRPr lang="en-GB" sz="1800" b="1">
              <a:solidFill>
                <a:srgbClr val="000000"/>
              </a:solidFill>
              <a:latin typeface="Arial" charset="0"/>
            </a:endParaRPr>
          </a:p>
          <a:p>
            <a:pPr marL="379413" indent="-379413">
              <a:lnSpc>
                <a:spcPct val="50000"/>
              </a:lnSpc>
              <a:spcBef>
                <a:spcPts val="1025"/>
              </a:spcBef>
              <a:buFont typeface="Arial" charset="0"/>
              <a:buNone/>
              <a:tabLst>
                <a:tab pos="379413" algn="l"/>
                <a:tab pos="1293813" algn="l"/>
                <a:tab pos="2208213" algn="l"/>
                <a:tab pos="3122613" algn="l"/>
                <a:tab pos="4037013" algn="l"/>
                <a:tab pos="4951413" algn="l"/>
                <a:tab pos="5865813" algn="l"/>
                <a:tab pos="6780213" algn="l"/>
                <a:tab pos="7694613" algn="l"/>
                <a:tab pos="8609013" algn="l"/>
                <a:tab pos="9523413" algn="l"/>
                <a:tab pos="10437813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- Main memory</a:t>
            </a:r>
          </a:p>
        </p:txBody>
      </p:sp>
      <p:sp>
        <p:nvSpPr>
          <p:cNvPr id="44037" name="Rectangle 4"/>
          <p:cNvSpPr>
            <a:spLocks noChangeArrowheads="1"/>
          </p:cNvSpPr>
          <p:nvPr/>
        </p:nvSpPr>
        <p:spPr bwMode="auto">
          <a:xfrm>
            <a:off x="546100" y="4752975"/>
            <a:ext cx="4186238" cy="331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63360" tIns="25560" rIns="63360" bIns="25560">
            <a:spAutoFit/>
          </a:bodyPr>
          <a:lstStyle/>
          <a:p>
            <a:pPr>
              <a:lnSpc>
                <a:spcPct val="102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Implementation of the Segment Table</a:t>
            </a:r>
          </a:p>
        </p:txBody>
      </p:sp>
      <p:sp>
        <p:nvSpPr>
          <p:cNvPr id="44038" name="Rectangle 5"/>
          <p:cNvSpPr>
            <a:spLocks noChangeArrowheads="1"/>
          </p:cNvSpPr>
          <p:nvPr/>
        </p:nvSpPr>
        <p:spPr bwMode="auto">
          <a:xfrm>
            <a:off x="992188" y="5116513"/>
            <a:ext cx="4022725" cy="328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63360" tIns="25560" rIns="63360" bIns="25560">
            <a:spAutoFit/>
          </a:bodyPr>
          <a:lstStyle/>
          <a:p>
            <a:pPr>
              <a:lnSpc>
                <a:spcPct val="101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Similar to the case of the page table</a:t>
            </a:r>
          </a:p>
        </p:txBody>
      </p:sp>
      <p:sp>
        <p:nvSpPr>
          <p:cNvPr id="44039" name="Rectangle 6"/>
          <p:cNvSpPr>
            <a:spLocks noChangeArrowheads="1"/>
          </p:cNvSpPr>
          <p:nvPr/>
        </p:nvSpPr>
        <p:spPr bwMode="auto">
          <a:xfrm>
            <a:off x="782638" y="3189288"/>
            <a:ext cx="5924550" cy="1284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63360" tIns="25560" rIns="63360" bIns="25560">
            <a:spAutoFit/>
          </a:bodyPr>
          <a:lstStyle/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 - Cache memory (TLB: Translation Lookaside Buffer)</a:t>
            </a:r>
            <a:r>
              <a:rPr lang="ar-SA" sz="1800" b="1">
                <a:solidFill>
                  <a:srgbClr val="000000"/>
                </a:solidFill>
                <a:latin typeface="Arial" charset="0"/>
              </a:rPr>
              <a:t>‏</a:t>
            </a:r>
            <a:endParaRPr lang="en-GB" sz="1800" b="1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       - To speedup the effective memory access time,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         a special small memory called associative </a:t>
            </a:r>
          </a:p>
          <a:p>
            <a:pPr>
              <a:lnSpc>
                <a:spcPct val="9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         memory, or cache is used</a:t>
            </a:r>
          </a:p>
        </p:txBody>
      </p:sp>
      <p:sp>
        <p:nvSpPr>
          <p:cNvPr id="44040" name="Rectangle 7"/>
          <p:cNvSpPr>
            <a:spLocks noChangeArrowheads="1"/>
          </p:cNvSpPr>
          <p:nvPr/>
        </p:nvSpPr>
        <p:spPr bwMode="auto">
          <a:xfrm>
            <a:off x="622300" y="2195513"/>
            <a:ext cx="6048375" cy="10271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 marL="569913" lvl="1">
              <a:lnSpc>
                <a:spcPct val="50000"/>
              </a:lnSpc>
              <a:spcBef>
                <a:spcPts val="1025"/>
              </a:spcBef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  <a:tab pos="10628313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- Page Table Base Register(PTBR) points to PT</a:t>
            </a:r>
          </a:p>
          <a:p>
            <a:pPr marL="569913" lvl="1">
              <a:lnSpc>
                <a:spcPct val="50000"/>
              </a:lnSpc>
              <a:spcBef>
                <a:spcPts val="1025"/>
              </a:spcBef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  <a:tab pos="10628313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- Two memory accesses are needed to access </a:t>
            </a:r>
          </a:p>
          <a:p>
            <a:pPr marL="569913" lvl="1">
              <a:lnSpc>
                <a:spcPct val="50000"/>
              </a:lnSpc>
              <a:spcBef>
                <a:spcPts val="1025"/>
              </a:spcBef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  <a:tab pos="10628313" algn="l"/>
              </a:tabLst>
            </a:pPr>
            <a:r>
              <a:rPr lang="en-GB" sz="1800" b="1">
                <a:solidFill>
                  <a:srgbClr val="000000"/>
                </a:solidFill>
                <a:latin typeface="Arial" charset="0"/>
              </a:rPr>
              <a:t>  a word; one for the page table, one for the word</a:t>
            </a:r>
          </a:p>
          <a:p>
            <a:pPr marL="569913" lvl="1">
              <a:lnSpc>
                <a:spcPct val="50000"/>
              </a:lnSpc>
              <a:spcBef>
                <a:spcPts val="1025"/>
              </a:spcBef>
              <a:buFont typeface="Arial" charset="0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  <a:tab pos="10628313" algn="l"/>
              </a:tabLst>
            </a:pPr>
            <a:endParaRPr lang="en-GB" sz="1800" b="1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10" name="Picture 9" descr="RIMT University">
            <a:extLst>
              <a:ext uri="{FF2B5EF4-FFF2-40B4-BE49-F238E27FC236}">
                <a16:creationId xmlns:lc="http://schemas.openxmlformats.org/drawingml/2006/lockedCanvas"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501" y="80962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lc="http://schemas.openxmlformats.org/drawingml/2006/lockedCanvas"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89851" y="6472237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328</Words>
  <Application>Microsoft Office PowerPoint</Application>
  <PresentationFormat>On-screen Show (4:3)</PresentationFormat>
  <Paragraphs>135</Paragraphs>
  <Slides>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   COMPUTER ARCHITECTURE BTCS-2301    </vt:lpstr>
      <vt:lpstr>Topic:-Segmentation</vt:lpstr>
      <vt:lpstr>SEGMENTATION</vt:lpstr>
      <vt:lpstr>SEGMENTATION  EXAMPLE</vt:lpstr>
      <vt:lpstr>SHARING  OF  SEGMENTS</vt:lpstr>
      <vt:lpstr>SEGMENTED  PAGE  SYSTEM</vt:lpstr>
      <vt:lpstr>IMPLEMENTATION  OF  PAGE  AND  SEGMENT  TABLES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COMPUTER ARCHITECTURE BTCS-2301    </dc:title>
  <dc:creator>Intel</dc:creator>
  <cp:lastModifiedBy>Intel</cp:lastModifiedBy>
  <cp:revision>2</cp:revision>
  <dcterms:created xsi:type="dcterms:W3CDTF">2023-06-20T08:24:16Z</dcterms:created>
  <dcterms:modified xsi:type="dcterms:W3CDTF">2023-06-20T09:59:31Z</dcterms:modified>
</cp:coreProperties>
</file>