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42" y="41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2F3019-3614-42D7-A28F-3A7732C4FF27}" type="datetimeFigureOut">
              <a:rPr lang="en-US" smtClean="0"/>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2F3019-3614-42D7-A28F-3A7732C4FF27}" type="datetimeFigureOut">
              <a:rPr lang="en-US" smtClean="0"/>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2F3019-3614-42D7-A28F-3A7732C4FF27}" type="datetimeFigureOut">
              <a:rPr lang="en-US" smtClean="0"/>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2F3019-3614-42D7-A28F-3A7732C4FF27}" type="datetimeFigureOut">
              <a:rPr lang="en-US" smtClean="0"/>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2F3019-3614-42D7-A28F-3A7732C4FF27}" type="datetimeFigureOut">
              <a:rPr lang="en-US" smtClean="0"/>
              <a:t>7/8/2023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2F3019-3614-42D7-A28F-3A7732C4FF27}" type="datetimeFigureOut">
              <a:rPr lang="en-US" smtClean="0"/>
              <a:t>7/8/2023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2F3019-3614-42D7-A28F-3A7732C4FF27}" type="datetimeFigureOut">
              <a:rPr lang="en-US" smtClean="0"/>
              <a:t>7/8/2023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2F3019-3614-42D7-A28F-3A7732C4FF27}" type="datetimeFigureOut">
              <a:rPr lang="en-US" smtClean="0"/>
              <a:t>7/8/2023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2F3019-3614-42D7-A28F-3A7732C4FF27}" type="datetimeFigureOut">
              <a:rPr lang="en-US" smtClean="0"/>
              <a:t>7/8/2023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2F3019-3614-42D7-A28F-3A7732C4FF27}" type="datetimeFigureOut">
              <a:rPr lang="en-US" smtClean="0"/>
              <a:t>7/8/2023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2F3019-3614-42D7-A28F-3A7732C4FF27}" type="datetimeFigureOut">
              <a:rPr lang="en-US" smtClean="0"/>
              <a:t>7/8/2023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AD3806-3546-4CE5-B771-B8A84B12BDE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F3019-3614-42D7-A28F-3A7732C4FF27}" type="datetimeFigureOut">
              <a:rPr lang="en-US" smtClean="0"/>
              <a:t>7/8/2023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AD3806-3546-4CE5-B771-B8A84B12BDE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b="1" dirty="0" smtClean="0">
                <a:solidFill>
                  <a:srgbClr val="C00000"/>
                </a:solidFill>
                <a:latin typeface="Arial" pitchFamily="34" charset="0"/>
                <a:cs typeface="Arial" pitchFamily="34" charset="0"/>
              </a:rPr>
              <a:t>PROGRAMMING FOR PROBLEM SOLVING</a:t>
            </a:r>
            <a:br>
              <a:rPr lang="en-US" b="1" dirty="0" smtClean="0">
                <a:solidFill>
                  <a:srgbClr val="C00000"/>
                </a:solidFill>
                <a:latin typeface="Arial" pitchFamily="34" charset="0"/>
                <a:cs typeface="Arial" pitchFamily="34" charset="0"/>
              </a:rPr>
            </a:br>
            <a:r>
              <a:rPr lang="en-US" b="1" dirty="0" smtClean="0">
                <a:solidFill>
                  <a:srgbClr val="C00000"/>
                </a:solidFill>
                <a:latin typeface="Arial" pitchFamily="34" charset="0"/>
                <a:cs typeface="Arial" pitchFamily="34" charset="0"/>
              </a:rPr>
              <a:t>BCSE-1201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40576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 Tech (CSE) </a:t>
            </a:r>
            <a:r>
              <a:rPr lang="en-US" sz="9600" dirty="0">
                <a:latin typeface="+mn-lt"/>
              </a:rPr>
              <a:t/>
            </a:r>
            <a:br>
              <a:rPr lang="en-US" sz="9600" dirty="0">
                <a:latin typeface="+mn-lt"/>
              </a:rPr>
            </a:br>
            <a:r>
              <a:rPr lang="en-US" sz="9600" dirty="0">
                <a:latin typeface="+mn-lt"/>
              </a:rPr>
              <a:t>Semester</a:t>
            </a:r>
            <a:r>
              <a:rPr lang="en-US" sz="9600" dirty="0" smtClean="0">
                <a:latin typeface="+mn-lt"/>
              </a:rPr>
              <a:t>: 2</a:t>
            </a:r>
            <a:r>
              <a:rPr lang="en-US" sz="9600" baseline="30000" dirty="0" smtClean="0">
                <a:latin typeface="+mn-lt"/>
              </a:rPr>
              <a:t>nd</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a:t>
            </a:r>
            <a:r>
              <a:rPr lang="en-US" b="1" dirty="0" smtClean="0"/>
              <a:t>:-OPERATING SYSTEM</a:t>
            </a:r>
            <a:endParaRPr lang="en-US" b="1" dirty="0"/>
          </a:p>
        </p:txBody>
      </p:sp>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858000" y="22860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b="1" dirty="0"/>
              <a:t>What is Operating System</a:t>
            </a:r>
            <a:r>
              <a:rPr lang="en-US" b="1" dirty="0" smtClean="0"/>
              <a:t>?</a:t>
            </a:r>
            <a:endParaRPr lang="en-US" dirty="0"/>
          </a:p>
        </p:txBody>
      </p:sp>
      <p:sp>
        <p:nvSpPr>
          <p:cNvPr id="3" name="Content Placeholder 2"/>
          <p:cNvSpPr>
            <a:spLocks noGrp="1"/>
          </p:cNvSpPr>
          <p:nvPr>
            <p:ph idx="1"/>
          </p:nvPr>
        </p:nvSpPr>
        <p:spPr>
          <a:xfrm>
            <a:off x="457200" y="1600200"/>
            <a:ext cx="8001000" cy="4525963"/>
          </a:xfrm>
        </p:spPr>
        <p:txBody>
          <a:bodyPr>
            <a:normAutofit fontScale="92500" lnSpcReduction="10000"/>
          </a:bodyPr>
          <a:lstStyle/>
          <a:p>
            <a:pPr algn="just">
              <a:lnSpc>
                <a:spcPct val="160000"/>
              </a:lnSpc>
            </a:pPr>
            <a:r>
              <a:rPr lang="en-US" sz="2800" dirty="0"/>
              <a:t>An Operating System (OS) is an interface between a computer user and computer </a:t>
            </a:r>
            <a:r>
              <a:rPr lang="en-US" sz="2800" dirty="0" smtClean="0"/>
              <a:t>hardware.</a:t>
            </a:r>
          </a:p>
          <a:p>
            <a:pPr algn="just">
              <a:lnSpc>
                <a:spcPct val="160000"/>
              </a:lnSpc>
            </a:pPr>
            <a:r>
              <a:rPr lang="en-US" sz="2800" dirty="0"/>
              <a:t>An operating system is a software which performs all the basic tasks like file management, memory management, process management, handling input and output, and controlling peripheral devices such as disk drives and printers.</a:t>
            </a:r>
          </a:p>
          <a:p>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4800600" cy="5516563"/>
          </a:xfrm>
        </p:spPr>
        <p:txBody>
          <a:bodyPr>
            <a:normAutofit fontScale="47500" lnSpcReduction="20000"/>
          </a:bodyPr>
          <a:lstStyle/>
          <a:p>
            <a:pPr lvl="0" algn="just">
              <a:lnSpc>
                <a:spcPct val="170000"/>
              </a:lnSpc>
              <a:buNone/>
            </a:pPr>
            <a:r>
              <a:rPr lang="en-US" sz="3400" b="1" dirty="0"/>
              <a:t>System Software</a:t>
            </a:r>
            <a:r>
              <a:rPr lang="en-US" sz="3400" dirty="0"/>
              <a:t> is the type of software that is the interface between application software and system. </a:t>
            </a:r>
            <a:endParaRPr lang="en-US" sz="3400" dirty="0" smtClean="0"/>
          </a:p>
          <a:p>
            <a:pPr lvl="0" algn="just">
              <a:lnSpc>
                <a:spcPct val="170000"/>
              </a:lnSpc>
            </a:pPr>
            <a:r>
              <a:rPr lang="en-US" sz="3400" dirty="0" smtClean="0"/>
              <a:t>It </a:t>
            </a:r>
            <a:r>
              <a:rPr lang="en-US" sz="3400" dirty="0"/>
              <a:t>is installed on the computer when the operating system is installed. It is used for operating computer hardware. </a:t>
            </a:r>
            <a:endParaRPr lang="en-US" sz="3400" dirty="0" smtClean="0"/>
          </a:p>
          <a:p>
            <a:pPr lvl="0" algn="just">
              <a:lnSpc>
                <a:spcPct val="170000"/>
              </a:lnSpc>
            </a:pPr>
            <a:r>
              <a:rPr lang="en-US" sz="3400" dirty="0" smtClean="0"/>
              <a:t>It </a:t>
            </a:r>
            <a:r>
              <a:rPr lang="en-US" sz="3400" dirty="0"/>
              <a:t>works in the background so user doesn’t directly interact with it. </a:t>
            </a:r>
            <a:endParaRPr lang="en-US" sz="3400" dirty="0" smtClean="0"/>
          </a:p>
          <a:p>
            <a:pPr lvl="0" algn="just">
              <a:lnSpc>
                <a:spcPct val="170000"/>
              </a:lnSpc>
            </a:pPr>
            <a:r>
              <a:rPr lang="en-US" sz="3400" dirty="0" smtClean="0"/>
              <a:t>A </a:t>
            </a:r>
            <a:r>
              <a:rPr lang="en-US" sz="3400" dirty="0"/>
              <a:t>computer system can’t run without system software. Operating system, Device drivers, Utility software etc.</a:t>
            </a:r>
          </a:p>
          <a:p>
            <a:pPr lvl="0" algn="just">
              <a:lnSpc>
                <a:spcPct val="170000"/>
              </a:lnSpc>
              <a:buNone/>
            </a:pPr>
            <a:r>
              <a:rPr lang="en-US" sz="3400" b="1" dirty="0"/>
              <a:t>Application Software</a:t>
            </a:r>
            <a:r>
              <a:rPr lang="en-US" sz="3400" dirty="0"/>
              <a:t> is the type of software that runs as per user request. It runs on the platform which is provided by system software. </a:t>
            </a:r>
            <a:r>
              <a:rPr lang="en-US" sz="3400" dirty="0" err="1"/>
              <a:t>E.g</a:t>
            </a:r>
            <a:r>
              <a:rPr lang="en-US" sz="3400" dirty="0"/>
              <a:t>:- Word Processor, Database s/w, Web browsers etc.</a:t>
            </a:r>
          </a:p>
          <a:p>
            <a:endParaRPr lang="en-US" dirty="0"/>
          </a:p>
        </p:txBody>
      </p:sp>
      <p:pic>
        <p:nvPicPr>
          <p:cNvPr id="4" name="Picture 3" descr="computer operating system"/>
          <p:cNvPicPr/>
          <p:nvPr/>
        </p:nvPicPr>
        <p:blipFill>
          <a:blip r:embed="rId2" cstate="print"/>
          <a:srcRect/>
          <a:stretch>
            <a:fillRect/>
          </a:stretch>
        </p:blipFill>
        <p:spPr bwMode="auto">
          <a:xfrm>
            <a:off x="5638800" y="1676400"/>
            <a:ext cx="3041015" cy="3476625"/>
          </a:xfrm>
          <a:prstGeom prst="rect">
            <a:avLst/>
          </a:prstGeom>
          <a:noFill/>
          <a:ln w="9525">
            <a:noFill/>
            <a:miter lim="800000"/>
            <a:headEnd/>
            <a:tailEnd/>
          </a:ln>
        </p:spPr>
      </p:pic>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just"/>
            <a:r>
              <a:rPr lang="en-US" b="1" dirty="0"/>
              <a:t>Basic </a:t>
            </a:r>
            <a:r>
              <a:rPr lang="en-US" b="1" dirty="0" smtClean="0"/>
              <a:t>Elements</a:t>
            </a:r>
            <a:endParaRPr lang="en-US" dirty="0"/>
          </a:p>
        </p:txBody>
      </p:sp>
      <p:sp>
        <p:nvSpPr>
          <p:cNvPr id="3" name="Content Placeholder 2"/>
          <p:cNvSpPr>
            <a:spLocks noGrp="1"/>
          </p:cNvSpPr>
          <p:nvPr>
            <p:ph idx="1"/>
          </p:nvPr>
        </p:nvSpPr>
        <p:spPr/>
        <p:txBody>
          <a:bodyPr>
            <a:normAutofit fontScale="40000" lnSpcReduction="20000"/>
          </a:bodyPr>
          <a:lstStyle/>
          <a:p>
            <a:pPr algn="just">
              <a:lnSpc>
                <a:spcPct val="170000"/>
              </a:lnSpc>
              <a:buNone/>
            </a:pPr>
            <a:r>
              <a:rPr lang="en-US" sz="3100" dirty="0"/>
              <a:t>1. </a:t>
            </a:r>
            <a:r>
              <a:rPr lang="en-US" sz="4000" b="1" dirty="0"/>
              <a:t>Processor:</a:t>
            </a:r>
            <a:r>
              <a:rPr lang="en-US" sz="4000" dirty="0"/>
              <a:t> Controls the operation of the computer and performs its data processing functions. When there is only one processor, it is often referred to as the central processing unit (CPU).</a:t>
            </a:r>
          </a:p>
          <a:p>
            <a:pPr algn="just">
              <a:lnSpc>
                <a:spcPct val="170000"/>
              </a:lnSpc>
              <a:buNone/>
            </a:pPr>
            <a:r>
              <a:rPr lang="en-US" sz="4000" dirty="0"/>
              <a:t>2. </a:t>
            </a:r>
            <a:r>
              <a:rPr lang="en-US" sz="4000" b="1" dirty="0"/>
              <a:t>Main memory:</a:t>
            </a:r>
            <a:r>
              <a:rPr lang="en-US" sz="4000" dirty="0"/>
              <a:t> Stores data and programs. This memory is typically volatile; that is, when the computer is shut down, the contents of the memory are lost. In contrast, the contents of disk memory are retained even when the computer system is shut down. Main memory is also referred to as real memory or primary memory.</a:t>
            </a:r>
          </a:p>
          <a:p>
            <a:pPr algn="just">
              <a:lnSpc>
                <a:spcPct val="170000"/>
              </a:lnSpc>
              <a:buNone/>
            </a:pPr>
            <a:r>
              <a:rPr lang="en-US" sz="4000" dirty="0" smtClean="0"/>
              <a:t>3. </a:t>
            </a:r>
            <a:r>
              <a:rPr lang="en-US" sz="4000" b="1" dirty="0"/>
              <a:t>I/O modules:</a:t>
            </a:r>
            <a:r>
              <a:rPr lang="en-US" sz="4000" dirty="0"/>
              <a:t> Move data between the computer and its external environment. The external environment consists of a variety of devices, including secondary memory devices (e.g., disks), communications equipment, and </a:t>
            </a:r>
            <a:r>
              <a:rPr lang="en-US" sz="4000" dirty="0" smtClean="0"/>
              <a:t>terminals.</a:t>
            </a:r>
          </a:p>
          <a:p>
            <a:pPr algn="just">
              <a:lnSpc>
                <a:spcPct val="170000"/>
              </a:lnSpc>
              <a:buNone/>
            </a:pPr>
            <a:r>
              <a:rPr lang="en-US" sz="4000" dirty="0"/>
              <a:t>4. </a:t>
            </a:r>
            <a:r>
              <a:rPr lang="en-US" sz="4000" b="1" dirty="0"/>
              <a:t>System bus:</a:t>
            </a:r>
            <a:r>
              <a:rPr lang="en-US" sz="4000" dirty="0"/>
              <a:t> Provides for communication among processors, main memory, and I/O </a:t>
            </a:r>
            <a:r>
              <a:rPr lang="en-US" sz="4000" dirty="0" smtClean="0"/>
              <a:t>modules.</a:t>
            </a:r>
          </a:p>
          <a:p>
            <a:endParaRPr lang="en-US" sz="4000"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lvl="0" algn="just"/>
            <a:r>
              <a:rPr lang="en-US" b="1" dirty="0"/>
              <a:t>Functions of Operating </a:t>
            </a:r>
            <a:r>
              <a:rPr lang="en-US" b="1" dirty="0" smtClean="0"/>
              <a:t>System</a:t>
            </a:r>
            <a:endParaRPr lang="en-US" dirty="0"/>
          </a:p>
        </p:txBody>
      </p:sp>
      <p:sp>
        <p:nvSpPr>
          <p:cNvPr id="3" name="Content Placeholder 2"/>
          <p:cNvSpPr>
            <a:spLocks noGrp="1"/>
          </p:cNvSpPr>
          <p:nvPr>
            <p:ph idx="1"/>
          </p:nvPr>
        </p:nvSpPr>
        <p:spPr/>
        <p:txBody>
          <a:bodyPr>
            <a:normAutofit fontScale="55000" lnSpcReduction="20000"/>
          </a:bodyPr>
          <a:lstStyle/>
          <a:p>
            <a:pPr lvl="0" algn="just">
              <a:lnSpc>
                <a:spcPct val="170000"/>
              </a:lnSpc>
            </a:pPr>
            <a:r>
              <a:rPr lang="en-US" dirty="0"/>
              <a:t>It offers a user interface.</a:t>
            </a:r>
          </a:p>
          <a:p>
            <a:pPr lvl="0" algn="just">
              <a:lnSpc>
                <a:spcPct val="170000"/>
              </a:lnSpc>
            </a:pPr>
            <a:r>
              <a:rPr lang="en-US" dirty="0"/>
              <a:t>Loads program into computer’s memory.</a:t>
            </a:r>
          </a:p>
          <a:p>
            <a:pPr lvl="0" algn="just">
              <a:lnSpc>
                <a:spcPct val="170000"/>
              </a:lnSpc>
            </a:pPr>
            <a:r>
              <a:rPr lang="en-US" dirty="0"/>
              <a:t>Coordinates how program works with hardware and other software.</a:t>
            </a:r>
          </a:p>
          <a:p>
            <a:pPr lvl="0" algn="just">
              <a:lnSpc>
                <a:spcPct val="170000"/>
              </a:lnSpc>
            </a:pPr>
            <a:r>
              <a:rPr lang="en-US" dirty="0"/>
              <a:t>Manages how information is stored and retrieved from the disk.</a:t>
            </a:r>
          </a:p>
          <a:p>
            <a:pPr lvl="0" algn="just">
              <a:lnSpc>
                <a:spcPct val="170000"/>
              </a:lnSpc>
            </a:pPr>
            <a:r>
              <a:rPr lang="en-US" dirty="0"/>
              <a:t>Saves contents of file on to disk.</a:t>
            </a:r>
          </a:p>
          <a:p>
            <a:pPr lvl="0" algn="just">
              <a:lnSpc>
                <a:spcPct val="170000"/>
              </a:lnSpc>
            </a:pPr>
            <a:r>
              <a:rPr lang="en-US" dirty="0"/>
              <a:t>Reads contents of file from disk to memory.</a:t>
            </a:r>
          </a:p>
          <a:p>
            <a:pPr lvl="0" algn="just">
              <a:lnSpc>
                <a:spcPct val="170000"/>
              </a:lnSpc>
            </a:pPr>
            <a:r>
              <a:rPr lang="en-US" dirty="0"/>
              <a:t>Sends document to the printer and activates the printer.</a:t>
            </a:r>
          </a:p>
          <a:p>
            <a:pPr lvl="0" algn="just">
              <a:lnSpc>
                <a:spcPct val="170000"/>
              </a:lnSpc>
            </a:pPr>
            <a:r>
              <a:rPr lang="en-US" dirty="0"/>
              <a:t>Provides resources that copy or move data from one document to another, or from one program to another.</a:t>
            </a:r>
          </a:p>
          <a:p>
            <a:pPr>
              <a:buNone/>
            </a:pPr>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just"/>
            <a:r>
              <a:rPr lang="en-US" b="1" dirty="0"/>
              <a:t>Operating System – </a:t>
            </a:r>
            <a:r>
              <a:rPr lang="en-US" b="1" dirty="0" smtClean="0"/>
              <a:t>Examples</a:t>
            </a:r>
            <a:endParaRPr lang="en-US" dirty="0"/>
          </a:p>
        </p:txBody>
      </p:sp>
      <p:sp>
        <p:nvSpPr>
          <p:cNvPr id="3" name="Content Placeholder 2"/>
          <p:cNvSpPr>
            <a:spLocks noGrp="1"/>
          </p:cNvSpPr>
          <p:nvPr>
            <p:ph idx="1"/>
          </p:nvPr>
        </p:nvSpPr>
        <p:spPr/>
        <p:txBody>
          <a:bodyPr>
            <a:noAutofit/>
          </a:bodyPr>
          <a:lstStyle/>
          <a:p>
            <a:pPr lvl="0" algn="just">
              <a:lnSpc>
                <a:spcPct val="170000"/>
              </a:lnSpc>
            </a:pPr>
            <a:r>
              <a:rPr lang="en-US" sz="1400" b="1" dirty="0"/>
              <a:t>Windows:</a:t>
            </a:r>
            <a:r>
              <a:rPr lang="en-US" sz="1400" dirty="0"/>
              <a:t> This is one of the most popular and commercial operating systems developed and marketed by Microsoft. It has different versions in the market like Windows 8, Windows 10 etc and most of them are paid.</a:t>
            </a:r>
          </a:p>
          <a:p>
            <a:pPr lvl="0" algn="just">
              <a:lnSpc>
                <a:spcPct val="170000"/>
              </a:lnSpc>
            </a:pPr>
            <a:r>
              <a:rPr lang="en-US" sz="1400" b="1" dirty="0"/>
              <a:t>Linux </a:t>
            </a:r>
            <a:r>
              <a:rPr lang="en-US" sz="1400" dirty="0"/>
              <a:t>This is a Unix based and the most loved operating system first released on September 17, 1991 by </a:t>
            </a:r>
            <a:r>
              <a:rPr lang="en-US" sz="1400" dirty="0" err="1"/>
              <a:t>Linus</a:t>
            </a:r>
            <a:r>
              <a:rPr lang="en-US" sz="1400" dirty="0"/>
              <a:t> </a:t>
            </a:r>
            <a:r>
              <a:rPr lang="en-US" sz="1400" dirty="0" err="1"/>
              <a:t>Torvalds</a:t>
            </a:r>
            <a:r>
              <a:rPr lang="en-US" sz="1400" dirty="0"/>
              <a:t>. Today, it has 30+ variants available like Fedora, </a:t>
            </a:r>
            <a:r>
              <a:rPr lang="en-US" sz="1400" dirty="0" err="1"/>
              <a:t>OpenSUSE</a:t>
            </a:r>
            <a:r>
              <a:rPr lang="en-US" sz="1400" dirty="0"/>
              <a:t>, </a:t>
            </a:r>
            <a:r>
              <a:rPr lang="en-US" sz="1400" dirty="0" err="1"/>
              <a:t>CentOS</a:t>
            </a:r>
            <a:r>
              <a:rPr lang="en-US" sz="1400" dirty="0"/>
              <a:t>, </a:t>
            </a:r>
            <a:r>
              <a:rPr lang="en-US" sz="1400" dirty="0" err="1"/>
              <a:t>UBuntu</a:t>
            </a:r>
            <a:r>
              <a:rPr lang="en-US" sz="1400" dirty="0"/>
              <a:t> etc. Most of them are available free of charges though you can have their enterprise versions by paying a nominal license fee.</a:t>
            </a:r>
          </a:p>
          <a:p>
            <a:pPr lvl="0" algn="just">
              <a:lnSpc>
                <a:spcPct val="170000"/>
              </a:lnSpc>
            </a:pPr>
            <a:r>
              <a:rPr lang="en-US" sz="1400" b="1" dirty="0" err="1"/>
              <a:t>MacOS</a:t>
            </a:r>
            <a:r>
              <a:rPr lang="en-US" sz="1400" dirty="0"/>
              <a:t> This is again a kind of Unix operating system developed and marketed by Apple Inc. since 2001.</a:t>
            </a:r>
          </a:p>
          <a:p>
            <a:pPr lvl="0" algn="just">
              <a:lnSpc>
                <a:spcPct val="170000"/>
              </a:lnSpc>
            </a:pPr>
            <a:r>
              <a:rPr lang="en-US" sz="1400" b="1" dirty="0" err="1"/>
              <a:t>iOS</a:t>
            </a:r>
            <a:r>
              <a:rPr lang="en-US" sz="1400" dirty="0"/>
              <a:t> This is a mobile operating system created and developed by Apple Inc. exclusively for its mobile devices like </a:t>
            </a:r>
            <a:r>
              <a:rPr lang="en-US" sz="1400" dirty="0" err="1"/>
              <a:t>iPhone</a:t>
            </a:r>
            <a:r>
              <a:rPr lang="en-US" sz="1400" dirty="0"/>
              <a:t> and </a:t>
            </a:r>
            <a:r>
              <a:rPr lang="en-US" sz="1400" dirty="0" err="1"/>
              <a:t>iPad</a:t>
            </a:r>
            <a:r>
              <a:rPr lang="en-US" sz="1400" dirty="0"/>
              <a:t> etc.</a:t>
            </a:r>
          </a:p>
          <a:p>
            <a:pPr algn="just">
              <a:lnSpc>
                <a:spcPct val="170000"/>
              </a:lnSpc>
            </a:pPr>
            <a:r>
              <a:rPr lang="en-US" sz="1400" b="1" dirty="0"/>
              <a:t>Android</a:t>
            </a:r>
            <a:r>
              <a:rPr lang="en-US" sz="1400" dirty="0"/>
              <a:t> This is a mobile Operating System based on a modified version of the Linux kernel and other open source software, designed primarily for </a:t>
            </a:r>
            <a:r>
              <a:rPr lang="en-US" sz="1400" dirty="0" err="1"/>
              <a:t>touchscreen</a:t>
            </a:r>
            <a:r>
              <a:rPr lang="en-US" sz="1400" dirty="0"/>
              <a:t> mobile devices such as </a:t>
            </a:r>
            <a:r>
              <a:rPr lang="en-US" sz="1400" dirty="0" err="1"/>
              <a:t>smartphones</a:t>
            </a:r>
            <a:r>
              <a:rPr lang="en-US" sz="1400" dirty="0"/>
              <a:t> and tablets</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641</Words>
  <Application>Microsoft Office PowerPoint</Application>
  <PresentationFormat>On-screen Show (4:3)</PresentationFormat>
  <Paragraphs>42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PROGRAMMING FOR PROBLEM SOLVING BCSE-1201    </vt:lpstr>
      <vt:lpstr>TOPIC:-OPERATING SYSTEM</vt:lpstr>
      <vt:lpstr>What is Operating System?</vt:lpstr>
      <vt:lpstr>Slide 4</vt:lpstr>
      <vt:lpstr>Basic Elements</vt:lpstr>
      <vt:lpstr>Functions of Operating System</vt:lpstr>
      <vt:lpstr>Operating System – Examples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PROGRAMMING FOR PROBLEM SOLVING BCSE-1201    </dc:title>
  <dc:creator>Intel</dc:creator>
  <cp:lastModifiedBy>Intel</cp:lastModifiedBy>
  <cp:revision>6</cp:revision>
  <dcterms:created xsi:type="dcterms:W3CDTF">2023-07-08T13:42:47Z</dcterms:created>
  <dcterms:modified xsi:type="dcterms:W3CDTF">2023-07-08T13:50:13Z</dcterms:modified>
</cp:coreProperties>
</file>