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378" r:id="rId2"/>
    <p:sldId id="282" r:id="rId3"/>
    <p:sldId id="344" r:id="rId4"/>
    <p:sldId id="379" r:id="rId5"/>
    <p:sldId id="380" r:id="rId6"/>
    <p:sldId id="381" r:id="rId7"/>
    <p:sldId id="382" r:id="rId8"/>
    <p:sldId id="383" r:id="rId9"/>
    <p:sldId id="384" r:id="rId10"/>
    <p:sldId id="385" r:id="rId11"/>
    <p:sldId id="386" r:id="rId12"/>
    <p:sldId id="387" r:id="rId13"/>
    <p:sldId id="388" r:id="rId14"/>
    <p:sldId id="389" r:id="rId15"/>
    <p:sldId id="390" r:id="rId16"/>
    <p:sldId id="391" r:id="rId17"/>
    <p:sldId id="392" r:id="rId18"/>
    <p:sldId id="393" r:id="rId19"/>
    <p:sldId id="394" r:id="rId20"/>
    <p:sldId id="395" r:id="rId21"/>
    <p:sldId id="345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938" autoAdjust="0"/>
    <p:restoredTop sz="94729"/>
  </p:normalViewPr>
  <p:slideViewPr>
    <p:cSldViewPr>
      <p:cViewPr>
        <p:scale>
          <a:sx n="40" d="100"/>
          <a:sy n="40" d="100"/>
        </p:scale>
        <p:origin x="-1260" y="-62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E0460-E654-42CE-A030-2BB41F913000}" type="datetimeFigureOut">
              <a:rPr lang="en-US" smtClean="0"/>
              <a:pPr/>
              <a:t>27/07/2023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3022-06E1-473B-909F-B1570F971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356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27/07/2023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27/07/2023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27/07/2023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27/07/2023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27/07/2023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27/07/2023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27/07/2023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27/07/2023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27/07/2023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27/07/2023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27/07/2023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B4388-F365-43A6-8496-C4CC9C5DDCA0}" type="datetimeFigureOut">
              <a:rPr lang="en-US" smtClean="0"/>
              <a:pPr/>
              <a:t>27/07/2023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762000"/>
            <a:ext cx="10513168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300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Numerical &amp; Statistical Methods</a:t>
            </a:r>
            <a:br>
              <a:rPr lang="en-IN" sz="5300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300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 (BTEE-3604)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="" xmlns:a16="http://schemas.microsoft.com/office/drawing/2014/main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00" y="6365229"/>
            <a:ext cx="41148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="" xmlns:a16="http://schemas.microsoft.com/office/drawing/2014/main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64FE491C-50AE-C347-9BEA-9FF9A5452B72}"/>
              </a:ext>
            </a:extLst>
          </p:cNvPr>
          <p:cNvSpPr/>
          <p:nvPr/>
        </p:nvSpPr>
        <p:spPr>
          <a:xfrm>
            <a:off x="-1295400" y="6330244"/>
            <a:ext cx="8585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7289800" y="4572000"/>
            <a:ext cx="4626154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7100" dirty="0"/>
              <a:t>Prepared by: Sachin Syan</a:t>
            </a:r>
            <a:r>
              <a:rPr lang="en-US" sz="7100" dirty="0"/>
              <a:t/>
            </a:r>
            <a:br>
              <a:rPr lang="en-US" sz="7100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914400" y="33528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>
                <a:solidFill>
                  <a:srgbClr val="7030A0"/>
                </a:solidFill>
                <a:latin typeface="+mn-lt"/>
              </a:rPr>
            </a:br>
            <a:r>
              <a:rPr lang="en-US" sz="12800" dirty="0">
                <a:latin typeface="+mn-lt"/>
              </a:rPr>
              <a:t>Course Name: </a:t>
            </a:r>
            <a:r>
              <a:rPr lang="en-IN" sz="12800" dirty="0" smtClean="0">
                <a:latin typeface="+mn-lt"/>
              </a:rPr>
              <a:t>B.Tech (EE)</a:t>
            </a:r>
            <a:r>
              <a:rPr lang="en-US" sz="12800" dirty="0">
                <a:latin typeface="+mn-lt"/>
              </a:rPr>
              <a:t/>
            </a:r>
            <a:br>
              <a:rPr lang="en-US" sz="12800" dirty="0">
                <a:latin typeface="+mn-lt"/>
              </a:rPr>
            </a:br>
            <a:r>
              <a:rPr lang="en-US" sz="12800" dirty="0">
                <a:latin typeface="+mn-lt"/>
              </a:rPr>
              <a:t>Semester:</a:t>
            </a:r>
            <a:r>
              <a:rPr lang="en-IN" sz="12800" dirty="0">
                <a:latin typeface="+mn-lt"/>
              </a:rPr>
              <a:t> </a:t>
            </a:r>
            <a:r>
              <a:rPr lang="en-IN" sz="12800" dirty="0" smtClean="0">
                <a:latin typeface="+mn-lt"/>
              </a:rPr>
              <a:t>6th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76200"/>
            <a:ext cx="8229600" cy="590550"/>
          </a:xfrm>
        </p:spPr>
        <p:txBody>
          <a:bodyPr>
            <a:noAutofit/>
          </a:bodyPr>
          <a:lstStyle/>
          <a:p>
            <a:r>
              <a:rPr lang="en-US" sz="4000" b="1" dirty="0" smtClean="0"/>
              <a:t>Iteration Method</a:t>
            </a:r>
            <a:r>
              <a:rPr lang="en-US" sz="4000" dirty="0" smtClean="0"/>
              <a:t> </a:t>
            </a:r>
            <a:endParaRPr lang="en-US" sz="4000" b="1" dirty="0" smtClean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9000" contrast="10000"/>
          </a:blip>
          <a:srcRect/>
          <a:stretch>
            <a:fillRect/>
          </a:stretch>
        </p:blipFill>
        <p:spPr bwMode="auto">
          <a:xfrm>
            <a:off x="533400" y="914400"/>
            <a:ext cx="10379971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76200"/>
            <a:ext cx="8229600" cy="590550"/>
          </a:xfrm>
        </p:spPr>
        <p:txBody>
          <a:bodyPr>
            <a:noAutofit/>
          </a:bodyPr>
          <a:lstStyle/>
          <a:p>
            <a:r>
              <a:rPr lang="en-US" sz="4000" b="1" dirty="0" smtClean="0"/>
              <a:t>Iteration Method</a:t>
            </a:r>
            <a:r>
              <a:rPr lang="en-US" sz="4000" dirty="0" smtClean="0"/>
              <a:t> </a:t>
            </a:r>
            <a:endParaRPr lang="en-US" sz="4000" b="1" dirty="0" smtClean="0"/>
          </a:p>
        </p:txBody>
      </p:sp>
      <p:pic>
        <p:nvPicPr>
          <p:cNvPr id="58370" name="Picture 2"/>
          <p:cNvPicPr>
            <a:picLocks noChangeAspect="1" noChangeArrowheads="1"/>
          </p:cNvPicPr>
          <p:nvPr/>
        </p:nvPicPr>
        <p:blipFill>
          <a:blip r:embed="rId3">
            <a:lum bright="-29000" contrast="10000"/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71800" y="1371600"/>
            <a:ext cx="5548313" cy="452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76200"/>
            <a:ext cx="8229600" cy="590550"/>
          </a:xfrm>
        </p:spPr>
        <p:txBody>
          <a:bodyPr>
            <a:noAutofit/>
          </a:bodyPr>
          <a:lstStyle/>
          <a:p>
            <a:r>
              <a:rPr lang="en-US" sz="4000" b="1" dirty="0" smtClean="0"/>
              <a:t>Iteration Method</a:t>
            </a:r>
            <a:r>
              <a:rPr lang="en-US" sz="4000" dirty="0" smtClean="0"/>
              <a:t> </a:t>
            </a:r>
            <a:endParaRPr lang="en-US" sz="4000" b="1" dirty="0" smtClean="0"/>
          </a:p>
        </p:txBody>
      </p:sp>
      <p:sp>
        <p:nvSpPr>
          <p:cNvPr id="9" name="Rectangle 8"/>
          <p:cNvSpPr/>
          <p:nvPr/>
        </p:nvSpPr>
        <p:spPr>
          <a:xfrm>
            <a:off x="457200" y="880170"/>
            <a:ext cx="11430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</a:rPr>
              <a:t>Sufficient condition for convergence of iterations</a:t>
            </a:r>
          </a:p>
          <a:p>
            <a:endParaRPr lang="en-US" sz="2800" b="1" dirty="0" smtClean="0">
              <a:latin typeface="Times New Roman" pitchFamily="18" charset="0"/>
            </a:endParaRPr>
          </a:p>
          <a:p>
            <a:r>
              <a:rPr lang="en-US" sz="3600" i="1" dirty="0" smtClean="0">
                <a:latin typeface="Times New Roman" pitchFamily="18" charset="0"/>
              </a:rPr>
              <a:t>If </a:t>
            </a:r>
            <a:r>
              <a:rPr lang="en-US" sz="3600" dirty="0" smtClean="0">
                <a:latin typeface="Times New Roman" pitchFamily="18" charset="0"/>
              </a:rPr>
              <a:t>(</a:t>
            </a:r>
            <a:r>
              <a:rPr lang="en-US" sz="3600" i="1" dirty="0" smtClean="0">
                <a:latin typeface="Times New Roman" pitchFamily="18" charset="0"/>
              </a:rPr>
              <a:t>i</a:t>
            </a:r>
            <a:r>
              <a:rPr lang="en-US" sz="3600" dirty="0" smtClean="0">
                <a:latin typeface="Times New Roman" pitchFamily="18" charset="0"/>
              </a:rPr>
              <a:t>) </a:t>
            </a:r>
            <a:r>
              <a:rPr lang="el-GR" sz="3600" dirty="0" smtClean="0">
                <a:latin typeface="Times New Roman" pitchFamily="18" charset="0"/>
              </a:rPr>
              <a:t>α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i="1" dirty="0" smtClean="0">
                <a:latin typeface="Times New Roman" pitchFamily="18" charset="0"/>
              </a:rPr>
              <a:t>be a root of f </a:t>
            </a:r>
            <a:r>
              <a:rPr lang="en-US" sz="3600" dirty="0" smtClean="0">
                <a:latin typeface="Times New Roman" pitchFamily="18" charset="0"/>
              </a:rPr>
              <a:t>(</a:t>
            </a:r>
            <a:r>
              <a:rPr lang="en-US" sz="3600" i="1" dirty="0" smtClean="0">
                <a:latin typeface="Times New Roman" pitchFamily="18" charset="0"/>
              </a:rPr>
              <a:t>x</a:t>
            </a:r>
            <a:r>
              <a:rPr lang="en-US" sz="3600" dirty="0" smtClean="0">
                <a:latin typeface="Times New Roman" pitchFamily="18" charset="0"/>
              </a:rPr>
              <a:t>) = </a:t>
            </a:r>
            <a:r>
              <a:rPr lang="en-US" sz="3600" i="1" dirty="0" smtClean="0">
                <a:latin typeface="Times New Roman" pitchFamily="18" charset="0"/>
              </a:rPr>
              <a:t>0 which is equivalent to x =</a:t>
            </a:r>
            <a:r>
              <a:rPr lang="en-US" sz="3600" i="1" dirty="0" smtClean="0">
                <a:latin typeface="Times New Roman" pitchFamily="18" charset="0"/>
                <a:sym typeface="Symbol"/>
              </a:rPr>
              <a:t> </a:t>
            </a:r>
            <a:r>
              <a:rPr lang="en-US" sz="3600" dirty="0" smtClean="0">
                <a:latin typeface="Times New Roman" pitchFamily="18" charset="0"/>
              </a:rPr>
              <a:t>(</a:t>
            </a:r>
            <a:r>
              <a:rPr lang="en-US" sz="3600" i="1" dirty="0" smtClean="0">
                <a:latin typeface="Times New Roman" pitchFamily="18" charset="0"/>
              </a:rPr>
              <a:t>x</a:t>
            </a:r>
            <a:r>
              <a:rPr lang="en-US" sz="3600" dirty="0" smtClean="0">
                <a:latin typeface="Times New Roman" pitchFamily="18" charset="0"/>
              </a:rPr>
              <a:t>),</a:t>
            </a:r>
            <a:br>
              <a:rPr lang="en-US" sz="3600" dirty="0" smtClean="0">
                <a:latin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</a:rPr>
              <a:t>(</a:t>
            </a:r>
            <a:r>
              <a:rPr lang="en-US" sz="3600" i="1" dirty="0" smtClean="0">
                <a:latin typeface="Times New Roman" pitchFamily="18" charset="0"/>
              </a:rPr>
              <a:t>ii</a:t>
            </a:r>
            <a:r>
              <a:rPr lang="en-US" sz="3600" dirty="0" smtClean="0">
                <a:latin typeface="Times New Roman" pitchFamily="18" charset="0"/>
              </a:rPr>
              <a:t>) </a:t>
            </a:r>
            <a:r>
              <a:rPr lang="en-US" sz="3600" i="1" dirty="0" smtClean="0">
                <a:latin typeface="Times New Roman" pitchFamily="18" charset="0"/>
              </a:rPr>
              <a:t>I, be any interval containing the point x = </a:t>
            </a:r>
            <a:r>
              <a:rPr lang="el-GR" sz="3600" dirty="0" smtClean="0">
                <a:latin typeface="Times New Roman" pitchFamily="18" charset="0"/>
              </a:rPr>
              <a:t>α</a:t>
            </a:r>
            <a:r>
              <a:rPr lang="en-US" sz="3600" dirty="0" smtClean="0">
                <a:latin typeface="Times New Roman" pitchFamily="18" charset="0"/>
              </a:rPr>
              <a:t>,</a:t>
            </a:r>
            <a:br>
              <a:rPr lang="en-US" sz="3600" dirty="0" smtClean="0">
                <a:latin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</a:rPr>
              <a:t>(</a:t>
            </a:r>
            <a:r>
              <a:rPr lang="en-US" sz="3600" i="1" dirty="0" smtClean="0">
                <a:latin typeface="Times New Roman" pitchFamily="18" charset="0"/>
              </a:rPr>
              <a:t>iii</a:t>
            </a:r>
            <a:r>
              <a:rPr lang="en-US" sz="3600" dirty="0" smtClean="0">
                <a:latin typeface="Times New Roman" pitchFamily="18" charset="0"/>
              </a:rPr>
              <a:t>) |</a:t>
            </a:r>
            <a:r>
              <a:rPr lang="en-US" sz="3600" dirty="0" smtClean="0">
                <a:latin typeface="Times New Roman" pitchFamily="18" charset="0"/>
                <a:sym typeface="Symbol"/>
              </a:rPr>
              <a:t>’</a:t>
            </a:r>
            <a:r>
              <a:rPr lang="en-US" sz="3600" dirty="0" smtClean="0">
                <a:latin typeface="Times New Roman" pitchFamily="18" charset="0"/>
              </a:rPr>
              <a:t>(</a:t>
            </a:r>
            <a:r>
              <a:rPr lang="en-US" sz="3600" i="1" dirty="0" smtClean="0">
                <a:latin typeface="Times New Roman" pitchFamily="18" charset="0"/>
              </a:rPr>
              <a:t>x</a:t>
            </a:r>
            <a:r>
              <a:rPr lang="en-US" sz="3600" dirty="0" smtClean="0">
                <a:latin typeface="Times New Roman" pitchFamily="18" charset="0"/>
              </a:rPr>
              <a:t>) | &lt; </a:t>
            </a:r>
            <a:r>
              <a:rPr lang="en-US" sz="3600" i="1" dirty="0" smtClean="0">
                <a:latin typeface="Times New Roman" pitchFamily="18" charset="0"/>
              </a:rPr>
              <a:t>1 for all x in I</a:t>
            </a:r>
            <a:r>
              <a:rPr lang="en-US" sz="3600" dirty="0" smtClean="0">
                <a:latin typeface="Times New Roman" pitchFamily="18" charset="0"/>
              </a:rPr>
              <a:t>,</a:t>
            </a:r>
            <a:br>
              <a:rPr lang="en-US" sz="3600" dirty="0" smtClean="0">
                <a:latin typeface="Times New Roman" pitchFamily="18" charset="0"/>
              </a:rPr>
            </a:br>
            <a:r>
              <a:rPr lang="en-US" sz="3600" i="1" dirty="0" smtClean="0">
                <a:latin typeface="Times New Roman" pitchFamily="18" charset="0"/>
              </a:rPr>
              <a:t>then the sequence of approximations x</a:t>
            </a:r>
            <a:r>
              <a:rPr lang="en-US" sz="3600" baseline="-25000" dirty="0" smtClean="0">
                <a:latin typeface="Times New Roman" pitchFamily="18" charset="0"/>
              </a:rPr>
              <a:t>0</a:t>
            </a:r>
            <a:r>
              <a:rPr lang="en-US" sz="3600" i="1" dirty="0" smtClean="0">
                <a:latin typeface="Times New Roman" pitchFamily="18" charset="0"/>
              </a:rPr>
              <a:t>, x</a:t>
            </a:r>
            <a:r>
              <a:rPr lang="en-US" sz="3600" baseline="-25000" dirty="0" smtClean="0">
                <a:latin typeface="Times New Roman" pitchFamily="18" charset="0"/>
              </a:rPr>
              <a:t>1</a:t>
            </a:r>
            <a:r>
              <a:rPr lang="en-US" sz="3600" i="1" dirty="0" smtClean="0">
                <a:latin typeface="Times New Roman" pitchFamily="18" charset="0"/>
              </a:rPr>
              <a:t>, x</a:t>
            </a:r>
            <a:r>
              <a:rPr lang="en-US" sz="3600" baseline="-25000" dirty="0" smtClean="0">
                <a:latin typeface="Times New Roman" pitchFamily="18" charset="0"/>
              </a:rPr>
              <a:t>2</a:t>
            </a:r>
            <a:r>
              <a:rPr lang="en-US" sz="3600" i="1" dirty="0" smtClean="0">
                <a:latin typeface="Times New Roman" pitchFamily="18" charset="0"/>
              </a:rPr>
              <a:t>,..., </a:t>
            </a:r>
            <a:r>
              <a:rPr lang="en-US" sz="3600" i="1" dirty="0" err="1" smtClean="0">
                <a:latin typeface="Times New Roman" pitchFamily="18" charset="0"/>
              </a:rPr>
              <a:t>x</a:t>
            </a:r>
            <a:r>
              <a:rPr lang="en-US" sz="3600" i="1" baseline="-25000" dirty="0" err="1" smtClean="0">
                <a:latin typeface="Times New Roman" pitchFamily="18" charset="0"/>
              </a:rPr>
              <a:t>n</a:t>
            </a:r>
            <a:r>
              <a:rPr lang="en-US" sz="3600" i="1" dirty="0" smtClean="0">
                <a:latin typeface="Times New Roman" pitchFamily="18" charset="0"/>
              </a:rPr>
              <a:t> will converge to the root </a:t>
            </a:r>
            <a:r>
              <a:rPr lang="el-GR" sz="3600" dirty="0" smtClean="0">
                <a:latin typeface="Times New Roman" pitchFamily="18" charset="0"/>
              </a:rPr>
              <a:t>α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i="1" dirty="0" smtClean="0">
                <a:latin typeface="Times New Roman" pitchFamily="18" charset="0"/>
              </a:rPr>
              <a:t>provided the initial approximation x</a:t>
            </a:r>
            <a:r>
              <a:rPr lang="en-US" sz="3600" baseline="-25000" dirty="0" smtClean="0">
                <a:latin typeface="Times New Roman" pitchFamily="18" charset="0"/>
              </a:rPr>
              <a:t>0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i="1" dirty="0" smtClean="0">
                <a:latin typeface="Times New Roman" pitchFamily="18" charset="0"/>
              </a:rPr>
              <a:t>is chosen in I</a:t>
            </a:r>
            <a:r>
              <a:rPr lang="en-US" sz="3600" dirty="0" smtClean="0">
                <a:latin typeface="Times New Roman" pitchFamily="18" charset="0"/>
              </a:rPr>
              <a:t>.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>
                <a:latin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76200"/>
            <a:ext cx="8229600" cy="590550"/>
          </a:xfrm>
        </p:spPr>
        <p:txBody>
          <a:bodyPr>
            <a:noAutofit/>
          </a:bodyPr>
          <a:lstStyle/>
          <a:p>
            <a:r>
              <a:rPr lang="en-US" sz="4000" b="1" dirty="0" smtClean="0"/>
              <a:t>Iteration Method</a:t>
            </a:r>
            <a:r>
              <a:rPr lang="en-US" sz="4000" dirty="0" smtClean="0"/>
              <a:t> </a:t>
            </a:r>
            <a:endParaRPr lang="en-US" sz="4000" b="1" dirty="0" smtClean="0"/>
          </a:p>
        </p:txBody>
      </p:sp>
      <p:sp>
        <p:nvSpPr>
          <p:cNvPr id="9" name="Rectangle 8"/>
          <p:cNvSpPr/>
          <p:nvPr/>
        </p:nvSpPr>
        <p:spPr>
          <a:xfrm>
            <a:off x="457200" y="880170"/>
            <a:ext cx="1143000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/>
              <a:t>EXAMPLE:</a:t>
            </a:r>
            <a:r>
              <a:rPr lang="en-US" sz="4000" dirty="0" smtClean="0"/>
              <a:t> </a:t>
            </a:r>
            <a:r>
              <a:rPr lang="en-US" sz="3600" dirty="0" smtClean="0"/>
              <a:t>Find a real root of the equation cos </a:t>
            </a:r>
            <a:r>
              <a:rPr lang="en-US" sz="3600" i="1" dirty="0" smtClean="0"/>
              <a:t>x =</a:t>
            </a:r>
            <a:r>
              <a:rPr lang="en-US" sz="3600" dirty="0" smtClean="0"/>
              <a:t> </a:t>
            </a:r>
            <a:r>
              <a:rPr lang="en-US" sz="3600" i="1" dirty="0" smtClean="0"/>
              <a:t>3x -</a:t>
            </a:r>
            <a:r>
              <a:rPr lang="en-US" sz="3600" dirty="0" smtClean="0"/>
              <a:t> 1 correct to three decimal places using</a:t>
            </a:r>
            <a:r>
              <a:rPr lang="en-US" sz="4000" dirty="0" smtClean="0"/>
              <a:t> Iteration method </a:t>
            </a:r>
          </a:p>
          <a:p>
            <a:r>
              <a:rPr lang="en-US" sz="4000" b="1" dirty="0" smtClean="0"/>
              <a:t>Solution:</a:t>
            </a:r>
            <a:r>
              <a:rPr lang="en-US" sz="4000" dirty="0" smtClean="0"/>
              <a:t> </a:t>
            </a:r>
            <a:br>
              <a:rPr lang="en-US" sz="4000" dirty="0" smtClean="0"/>
            </a:br>
            <a:r>
              <a:rPr lang="en-US" sz="2800" dirty="0" smtClean="0"/>
              <a:t> 			</a:t>
            </a:r>
            <a:r>
              <a:rPr lang="en-US" sz="3600" dirty="0" smtClean="0"/>
              <a:t>We have </a:t>
            </a:r>
            <a:r>
              <a:rPr lang="en-US" sz="3600" i="1" dirty="0" smtClean="0"/>
              <a:t>f</a:t>
            </a:r>
            <a:r>
              <a:rPr lang="en-US" sz="3600" dirty="0" smtClean="0"/>
              <a:t>(</a:t>
            </a:r>
            <a:r>
              <a:rPr lang="en-US" sz="3600" i="1" dirty="0" smtClean="0"/>
              <a:t>x</a:t>
            </a:r>
            <a:r>
              <a:rPr lang="en-US" sz="3600" dirty="0" smtClean="0"/>
              <a:t>) = cos </a:t>
            </a:r>
            <a:r>
              <a:rPr lang="en-US" sz="3600" i="1" dirty="0" smtClean="0"/>
              <a:t>x -3x +</a:t>
            </a:r>
            <a:r>
              <a:rPr lang="en-US" sz="3600" dirty="0" smtClean="0"/>
              <a:t> 1 </a:t>
            </a:r>
            <a:endParaRPr lang="en-US" sz="2800" dirty="0">
              <a:latin typeface="Times New Roman" pitchFamily="18" charset="0"/>
            </a:endParaRPr>
          </a:p>
        </p:txBody>
      </p:sp>
      <p:pic>
        <p:nvPicPr>
          <p:cNvPr id="5939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9000" contrast="10000"/>
          </a:blip>
          <a:srcRect/>
          <a:stretch>
            <a:fillRect/>
          </a:stretch>
        </p:blipFill>
        <p:spPr bwMode="auto">
          <a:xfrm>
            <a:off x="359125" y="3484078"/>
            <a:ext cx="11147075" cy="2916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76200"/>
            <a:ext cx="8229600" cy="590550"/>
          </a:xfrm>
        </p:spPr>
        <p:txBody>
          <a:bodyPr>
            <a:noAutofit/>
          </a:bodyPr>
          <a:lstStyle/>
          <a:p>
            <a:r>
              <a:rPr lang="en-US" sz="4000" b="1" dirty="0" smtClean="0"/>
              <a:t>Iteration Method</a:t>
            </a:r>
            <a:r>
              <a:rPr lang="en-US" sz="4000" dirty="0" smtClean="0"/>
              <a:t> </a:t>
            </a:r>
            <a:endParaRPr lang="en-US" sz="4000" b="1" dirty="0" smtClean="0"/>
          </a:p>
        </p:txBody>
      </p:sp>
      <p:pic>
        <p:nvPicPr>
          <p:cNvPr id="60418" name="Picture 2"/>
          <p:cNvPicPr>
            <a:picLocks noChangeAspect="1" noChangeArrowheads="1"/>
          </p:cNvPicPr>
          <p:nvPr/>
        </p:nvPicPr>
        <p:blipFill>
          <a:blip r:embed="rId3">
            <a:lum bright="-29000" contrast="10000"/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1219200"/>
            <a:ext cx="9761947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76200"/>
            <a:ext cx="8229600" cy="590550"/>
          </a:xfrm>
        </p:spPr>
        <p:txBody>
          <a:bodyPr>
            <a:noAutofit/>
          </a:bodyPr>
          <a:lstStyle/>
          <a:p>
            <a:r>
              <a:rPr lang="en-US" sz="4000" b="1" dirty="0" smtClean="0"/>
              <a:t>Iteration Method</a:t>
            </a:r>
            <a:r>
              <a:rPr lang="en-US" sz="4000" dirty="0" smtClean="0"/>
              <a:t> </a:t>
            </a:r>
            <a:endParaRPr lang="en-US" sz="4000" b="1" dirty="0" smtClean="0"/>
          </a:p>
        </p:txBody>
      </p:sp>
      <p:pic>
        <p:nvPicPr>
          <p:cNvPr id="61442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9000" contrast="10000"/>
          </a:blip>
          <a:srcRect/>
          <a:stretch>
            <a:fillRect/>
          </a:stretch>
        </p:blipFill>
        <p:spPr bwMode="auto">
          <a:xfrm>
            <a:off x="2133600" y="1295400"/>
            <a:ext cx="6934200" cy="2020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Rectangle 8"/>
          <p:cNvSpPr/>
          <p:nvPr/>
        </p:nvSpPr>
        <p:spPr>
          <a:xfrm>
            <a:off x="457200" y="3655874"/>
            <a:ext cx="11201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/>
              <a:t>Hence </a:t>
            </a:r>
            <a:r>
              <a:rPr lang="en-US" sz="3600" i="1" dirty="0" smtClean="0"/>
              <a:t>x</a:t>
            </a:r>
            <a:r>
              <a:rPr lang="en-US" sz="3600" baseline="-25000" dirty="0" smtClean="0"/>
              <a:t>5</a:t>
            </a:r>
            <a:r>
              <a:rPr lang="en-US" sz="3600" dirty="0" smtClean="0"/>
              <a:t> and </a:t>
            </a:r>
            <a:r>
              <a:rPr lang="en-US" sz="3600" i="1" dirty="0" smtClean="0"/>
              <a:t>x</a:t>
            </a:r>
            <a:r>
              <a:rPr lang="en-US" sz="3600" baseline="-25000" dirty="0" smtClean="0"/>
              <a:t>6</a:t>
            </a:r>
            <a:r>
              <a:rPr lang="en-US" sz="3600" dirty="0" smtClean="0"/>
              <a:t> being almost the same, the root is 0.607 correct to three decimal places. </a:t>
            </a:r>
            <a:br>
              <a:rPr lang="en-US" sz="3600" dirty="0" smtClean="0"/>
            </a:b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76200"/>
            <a:ext cx="8229600" cy="590550"/>
          </a:xfrm>
        </p:spPr>
        <p:txBody>
          <a:bodyPr>
            <a:noAutofit/>
          </a:bodyPr>
          <a:lstStyle/>
          <a:p>
            <a:r>
              <a:rPr lang="en-US" sz="4000" b="1" dirty="0" smtClean="0"/>
              <a:t>Newton-Raphson Method</a:t>
            </a:r>
            <a:r>
              <a:rPr lang="en-US" sz="4000" dirty="0" smtClean="0"/>
              <a:t> </a:t>
            </a:r>
            <a:endParaRPr lang="en-US" sz="4000" b="1" dirty="0" smtClean="0"/>
          </a:p>
        </p:txBody>
      </p:sp>
      <p:pic>
        <p:nvPicPr>
          <p:cNvPr id="62466" name="Picture 2"/>
          <p:cNvPicPr>
            <a:picLocks noChangeAspect="1" noChangeArrowheads="1"/>
          </p:cNvPicPr>
          <p:nvPr/>
        </p:nvPicPr>
        <p:blipFill>
          <a:blip r:embed="rId3">
            <a:lum bright="-29000" contrast="10000"/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914400"/>
            <a:ext cx="10552043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76200"/>
            <a:ext cx="8229600" cy="590550"/>
          </a:xfrm>
        </p:spPr>
        <p:txBody>
          <a:bodyPr>
            <a:noAutofit/>
          </a:bodyPr>
          <a:lstStyle/>
          <a:p>
            <a:r>
              <a:rPr lang="en-US" sz="4000" b="1" dirty="0" smtClean="0"/>
              <a:t>Newton-Raphson Method</a:t>
            </a:r>
            <a:r>
              <a:rPr lang="en-US" sz="4000" dirty="0" smtClean="0"/>
              <a:t> </a:t>
            </a:r>
            <a:endParaRPr lang="en-US" sz="4000" b="1" dirty="0" smtClean="0"/>
          </a:p>
        </p:txBody>
      </p:sp>
      <p:pic>
        <p:nvPicPr>
          <p:cNvPr id="6246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9000" contrast="10000"/>
          </a:blip>
          <a:srcRect/>
          <a:stretch>
            <a:fillRect/>
          </a:stretch>
        </p:blipFill>
        <p:spPr bwMode="auto">
          <a:xfrm>
            <a:off x="838200" y="1295400"/>
            <a:ext cx="10932516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76200"/>
            <a:ext cx="8229600" cy="590550"/>
          </a:xfrm>
        </p:spPr>
        <p:txBody>
          <a:bodyPr>
            <a:noAutofit/>
          </a:bodyPr>
          <a:lstStyle/>
          <a:p>
            <a:r>
              <a:rPr lang="en-US" sz="4000" b="1" dirty="0" smtClean="0"/>
              <a:t>Newton-Raphson Method</a:t>
            </a:r>
            <a:r>
              <a:rPr lang="en-US" sz="4000" dirty="0" smtClean="0"/>
              <a:t> </a:t>
            </a:r>
            <a:endParaRPr lang="en-US" sz="4000" b="1" dirty="0" smtClean="0"/>
          </a:p>
        </p:txBody>
      </p:sp>
      <p:sp>
        <p:nvSpPr>
          <p:cNvPr id="9" name="Rectangle 8"/>
          <p:cNvSpPr/>
          <p:nvPr/>
        </p:nvSpPr>
        <p:spPr>
          <a:xfrm>
            <a:off x="228600" y="685800"/>
            <a:ext cx="11887200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</a:rPr>
              <a:t>EXAMPLE</a:t>
            </a:r>
            <a:r>
              <a:rPr lang="en-US" sz="3600" dirty="0" smtClean="0">
                <a:latin typeface="Times New Roman" pitchFamily="18" charset="0"/>
              </a:rPr>
              <a:t> </a:t>
            </a:r>
          </a:p>
          <a:p>
            <a:r>
              <a:rPr lang="en-US" sz="3600" dirty="0" smtClean="0">
                <a:latin typeface="Times New Roman" pitchFamily="18" charset="0"/>
              </a:rPr>
              <a:t>Find the positive root of </a:t>
            </a:r>
            <a:r>
              <a:rPr lang="en-US" sz="3600" i="1" dirty="0" smtClean="0">
                <a:latin typeface="Times New Roman" pitchFamily="18" charset="0"/>
              </a:rPr>
              <a:t>x</a:t>
            </a:r>
            <a:r>
              <a:rPr lang="en-US" sz="3600" baseline="30000" dirty="0" smtClean="0">
                <a:latin typeface="Times New Roman" pitchFamily="18" charset="0"/>
              </a:rPr>
              <a:t>4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i="1" dirty="0" smtClean="0">
                <a:latin typeface="Times New Roman" pitchFamily="18" charset="0"/>
              </a:rPr>
              <a:t>-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en-US" sz="3600" i="1" dirty="0" smtClean="0">
                <a:latin typeface="Times New Roman" pitchFamily="18" charset="0"/>
              </a:rPr>
              <a:t>x =</a:t>
            </a:r>
            <a:r>
              <a:rPr lang="en-US" sz="3600" dirty="0" smtClean="0">
                <a:latin typeface="Times New Roman" pitchFamily="18" charset="0"/>
              </a:rPr>
              <a:t> 10 correct to three decimal places, using the Newton-Raphson method. </a:t>
            </a:r>
          </a:p>
          <a:p>
            <a:endParaRPr lang="en-US" sz="4000" b="1" dirty="0" smtClean="0"/>
          </a:p>
          <a:p>
            <a:r>
              <a:rPr lang="en-US" sz="4000" b="1" dirty="0" smtClean="0"/>
              <a:t>Solution:</a:t>
            </a:r>
            <a:r>
              <a:rPr lang="en-US" sz="3600" dirty="0" smtClean="0"/>
              <a:t> </a:t>
            </a:r>
            <a:br>
              <a:rPr lang="en-US" sz="3600" dirty="0" smtClean="0"/>
            </a:br>
            <a:r>
              <a:rPr lang="en-US" sz="3600" dirty="0" smtClean="0"/>
              <a:t> 			</a:t>
            </a:r>
            <a:r>
              <a:rPr lang="en-US" sz="3600" dirty="0" smtClean="0">
                <a:latin typeface="Times New Roman" pitchFamily="18" charset="0"/>
              </a:rPr>
              <a:t>Let </a:t>
            </a:r>
            <a:r>
              <a:rPr lang="en-US" sz="3600" i="1" dirty="0" smtClean="0">
                <a:latin typeface="Times New Roman" pitchFamily="18" charset="0"/>
              </a:rPr>
              <a:t>f(x) = x</a:t>
            </a:r>
            <a:r>
              <a:rPr lang="en-US" sz="3600" i="1" baseline="30000" dirty="0" smtClean="0">
                <a:latin typeface="Times New Roman" pitchFamily="18" charset="0"/>
              </a:rPr>
              <a:t>4 </a:t>
            </a:r>
            <a:r>
              <a:rPr lang="en-US" sz="3600" i="1" dirty="0" smtClean="0">
                <a:latin typeface="Times New Roman" pitchFamily="18" charset="0"/>
              </a:rPr>
              <a:t>- x - 10 </a:t>
            </a:r>
            <a:br>
              <a:rPr lang="en-US" sz="3600" i="1" dirty="0" smtClean="0">
                <a:latin typeface="Times New Roman" pitchFamily="18" charset="0"/>
              </a:rPr>
            </a:br>
            <a:r>
              <a:rPr lang="en-US" sz="3600" i="1" dirty="0" smtClean="0">
                <a:latin typeface="Times New Roman" pitchFamily="18" charset="0"/>
              </a:rPr>
              <a:t>	</a:t>
            </a:r>
            <a:r>
              <a:rPr lang="en-US" sz="3600" dirty="0" smtClean="0">
                <a:latin typeface="Times New Roman" pitchFamily="18" charset="0"/>
              </a:rPr>
              <a:t>so that</a:t>
            </a:r>
            <a:r>
              <a:rPr lang="en-US" sz="3600" i="1" dirty="0" smtClean="0">
                <a:latin typeface="Times New Roman" pitchFamily="18" charset="0"/>
              </a:rPr>
              <a:t> f(1) = - 10 = -</a:t>
            </a:r>
            <a:r>
              <a:rPr lang="en-US" sz="3600" i="1" dirty="0" err="1" smtClean="0">
                <a:latin typeface="Times New Roman" pitchFamily="18" charset="0"/>
              </a:rPr>
              <a:t>ve</a:t>
            </a:r>
            <a:r>
              <a:rPr lang="en-US" sz="3600" i="1" dirty="0" smtClean="0">
                <a:latin typeface="Times New Roman" pitchFamily="18" charset="0"/>
              </a:rPr>
              <a:t>, f(2) = 16 - 2 - 10 = 4 = + </a:t>
            </a:r>
            <a:r>
              <a:rPr lang="en-US" sz="3600" i="1" dirty="0" err="1" smtClean="0">
                <a:latin typeface="Times New Roman" pitchFamily="18" charset="0"/>
              </a:rPr>
              <a:t>ve</a:t>
            </a:r>
            <a:r>
              <a:rPr lang="en-US" sz="3600" i="1" dirty="0" smtClean="0">
                <a:latin typeface="Times New Roman" pitchFamily="18" charset="0"/>
              </a:rPr>
              <a:t>.</a:t>
            </a:r>
            <a:br>
              <a:rPr lang="en-US" sz="3600" i="1" dirty="0" smtClean="0">
                <a:latin typeface="Times New Roman" pitchFamily="18" charset="0"/>
              </a:rPr>
            </a:br>
            <a:r>
              <a:rPr lang="en-US" sz="3600" i="1" dirty="0" smtClean="0">
                <a:latin typeface="Times New Roman" pitchFamily="18" charset="0"/>
                <a:sym typeface="Symbol"/>
              </a:rPr>
              <a:t> 		</a:t>
            </a:r>
            <a:r>
              <a:rPr lang="en-US" sz="3600" dirty="0" smtClean="0">
                <a:latin typeface="Times New Roman" pitchFamily="18" charset="0"/>
              </a:rPr>
              <a:t>A root of</a:t>
            </a:r>
            <a:r>
              <a:rPr lang="en-US" sz="3600" i="1" dirty="0" smtClean="0">
                <a:latin typeface="Times New Roman" pitchFamily="18" charset="0"/>
              </a:rPr>
              <a:t> f(x) = 0 </a:t>
            </a:r>
            <a:r>
              <a:rPr lang="en-US" sz="3600" dirty="0" smtClean="0">
                <a:latin typeface="Times New Roman" pitchFamily="18" charset="0"/>
              </a:rPr>
              <a:t>lies between</a:t>
            </a:r>
            <a:r>
              <a:rPr lang="en-US" sz="3600" i="1" dirty="0" smtClean="0">
                <a:latin typeface="Times New Roman" pitchFamily="18" charset="0"/>
              </a:rPr>
              <a:t> 1 </a:t>
            </a:r>
            <a:r>
              <a:rPr lang="en-US" sz="3600" dirty="0" smtClean="0">
                <a:latin typeface="Times New Roman" pitchFamily="18" charset="0"/>
              </a:rPr>
              <a:t>and</a:t>
            </a:r>
            <a:r>
              <a:rPr lang="en-US" sz="3600" i="1" dirty="0" smtClean="0">
                <a:latin typeface="Times New Roman" pitchFamily="18" charset="0"/>
              </a:rPr>
              <a:t> 2. </a:t>
            </a:r>
          </a:p>
          <a:p>
            <a:r>
              <a:rPr lang="en-US" sz="3600" dirty="0" smtClean="0">
                <a:latin typeface="Times New Roman" pitchFamily="18" charset="0"/>
              </a:rPr>
              <a:t>		Let us take</a:t>
            </a:r>
            <a:r>
              <a:rPr lang="en-US" sz="3600" i="1" dirty="0" smtClean="0">
                <a:latin typeface="Times New Roman" pitchFamily="18" charset="0"/>
              </a:rPr>
              <a:t> x</a:t>
            </a:r>
            <a:r>
              <a:rPr lang="en-US" sz="3600" i="1" baseline="-25000" dirty="0" smtClean="0">
                <a:latin typeface="Times New Roman" pitchFamily="18" charset="0"/>
              </a:rPr>
              <a:t>0</a:t>
            </a:r>
            <a:r>
              <a:rPr lang="en-US" sz="3600" i="1" dirty="0" smtClean="0">
                <a:latin typeface="Times New Roman" pitchFamily="18" charset="0"/>
              </a:rPr>
              <a:t> =2</a:t>
            </a:r>
            <a:br>
              <a:rPr lang="en-US" sz="3600" i="1" dirty="0" smtClean="0">
                <a:latin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</a:rPr>
              <a:t>Also</a:t>
            </a:r>
            <a:r>
              <a:rPr lang="en-US" sz="3600" i="1" dirty="0" smtClean="0">
                <a:latin typeface="Times New Roman" pitchFamily="18" charset="0"/>
              </a:rPr>
              <a:t> 			f </a:t>
            </a:r>
            <a:r>
              <a:rPr lang="en-US" sz="3600" i="1" dirty="0" smtClean="0">
                <a:latin typeface="Cambria Math" pitchFamily="18" charset="0"/>
              </a:rPr>
              <a:t>’</a:t>
            </a:r>
            <a:r>
              <a:rPr lang="en-US" sz="3600" i="1" dirty="0" smtClean="0">
                <a:latin typeface="Calibri" pitchFamily="34" charset="0"/>
              </a:rPr>
              <a:t> </a:t>
            </a:r>
            <a:r>
              <a:rPr lang="en-US" sz="3600" i="1" dirty="0" smtClean="0">
                <a:latin typeface="Times New Roman" pitchFamily="18" charset="0"/>
              </a:rPr>
              <a:t>(x) = 4x</a:t>
            </a:r>
            <a:r>
              <a:rPr lang="en-US" sz="3600" i="1" baseline="30000" dirty="0" smtClean="0">
                <a:latin typeface="Times New Roman" pitchFamily="18" charset="0"/>
              </a:rPr>
              <a:t>3</a:t>
            </a:r>
            <a:r>
              <a:rPr lang="en-US" sz="3600" i="1" dirty="0" smtClean="0">
                <a:latin typeface="Times New Roman" pitchFamily="18" charset="0"/>
              </a:rPr>
              <a:t> - 1</a:t>
            </a:r>
            <a:r>
              <a:rPr lang="en-US" sz="3600" dirty="0" smtClean="0">
                <a:latin typeface="Times New Roman" pitchFamily="18" charset="0"/>
              </a:rPr>
              <a:t>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0" name="Picture 2"/>
          <p:cNvPicPr>
            <a:picLocks noChangeAspect="1" noChangeArrowheads="1"/>
          </p:cNvPicPr>
          <p:nvPr/>
        </p:nvPicPr>
        <p:blipFill>
          <a:blip r:embed="rId2">
            <a:lum bright="-29000" contrast="10000"/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32576" y="685800"/>
            <a:ext cx="8135224" cy="5648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76200"/>
            <a:ext cx="8229600" cy="590550"/>
          </a:xfrm>
        </p:spPr>
        <p:txBody>
          <a:bodyPr>
            <a:noAutofit/>
          </a:bodyPr>
          <a:lstStyle/>
          <a:p>
            <a:r>
              <a:rPr lang="en-US" sz="4000" b="1" dirty="0" smtClean="0"/>
              <a:t>Newton-Raphson Method</a:t>
            </a:r>
            <a:r>
              <a:rPr lang="en-US" sz="4000" dirty="0" smtClean="0"/>
              <a:t> </a:t>
            </a:r>
            <a:endParaRPr lang="en-US" sz="4000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/>
              <a:t>Topic Discussed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xmlns="" id="{CC7AE05A-CAD6-9F1B-B287-C9EBF9BBE7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00203"/>
            <a:ext cx="11582400" cy="3428997"/>
          </a:xfrm>
        </p:spPr>
        <p:txBody>
          <a:bodyPr>
            <a:normAutofit/>
          </a:bodyPr>
          <a:lstStyle/>
          <a:p>
            <a:r>
              <a:rPr lang="en-US" sz="4800" dirty="0" smtClean="0"/>
              <a:t>Bisection</a:t>
            </a:r>
          </a:p>
          <a:p>
            <a:r>
              <a:rPr lang="en-US" sz="4800" dirty="0" smtClean="0"/>
              <a:t>Fixed-point iteration and Newton-Raphson Methods</a:t>
            </a:r>
          </a:p>
          <a:p>
            <a:r>
              <a:rPr lang="en-US" sz="4800" dirty="0" smtClean="0"/>
              <a:t>Order of convergence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xmlns="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76200"/>
            <a:ext cx="8229600" cy="590550"/>
          </a:xfrm>
        </p:spPr>
        <p:txBody>
          <a:bodyPr>
            <a:noAutofit/>
          </a:bodyPr>
          <a:lstStyle/>
          <a:p>
            <a:r>
              <a:rPr lang="en-US" sz="4000" b="1" dirty="0" smtClean="0"/>
              <a:t>Newton-Raphson Method</a:t>
            </a:r>
            <a:r>
              <a:rPr lang="en-US" sz="4000" dirty="0" smtClean="0"/>
              <a:t> </a:t>
            </a:r>
            <a:endParaRPr lang="en-US" sz="4000" b="1" dirty="0" smtClean="0"/>
          </a:p>
        </p:txBody>
      </p:sp>
      <p:pic>
        <p:nvPicPr>
          <p:cNvPr id="64514" name="Picture 2"/>
          <p:cNvPicPr>
            <a:picLocks noChangeAspect="1" noChangeArrowheads="1"/>
          </p:cNvPicPr>
          <p:nvPr/>
        </p:nvPicPr>
        <p:blipFill>
          <a:blip r:embed="rId3">
            <a:lum bright="-29000" contrast="10000"/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43200" y="762000"/>
            <a:ext cx="4876800" cy="1917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4515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9000" contrast="10000"/>
          </a:blip>
          <a:srcRect/>
          <a:stretch>
            <a:fillRect/>
          </a:stretch>
        </p:blipFill>
        <p:spPr bwMode="auto">
          <a:xfrm>
            <a:off x="1447800" y="2667000"/>
            <a:ext cx="9187862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Rectangle 8"/>
          <p:cNvSpPr/>
          <p:nvPr/>
        </p:nvSpPr>
        <p:spPr>
          <a:xfrm>
            <a:off x="152400" y="5323582"/>
            <a:ext cx="12192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Times New Roman" pitchFamily="18" charset="0"/>
              </a:rPr>
              <a:t>Here </a:t>
            </a:r>
            <a:r>
              <a:rPr lang="en-US" sz="3200" i="1" dirty="0" smtClean="0">
                <a:latin typeface="Times New Roman" pitchFamily="18" charset="0"/>
              </a:rPr>
              <a:t>x</a:t>
            </a:r>
            <a:r>
              <a:rPr lang="en-US" sz="3200" baseline="-25000" dirty="0" smtClean="0">
                <a:latin typeface="Times New Roman" pitchFamily="18" charset="0"/>
              </a:rPr>
              <a:t>2</a:t>
            </a:r>
            <a:r>
              <a:rPr lang="en-US" sz="3200" dirty="0" smtClean="0">
                <a:latin typeface="Times New Roman" pitchFamily="18" charset="0"/>
              </a:rPr>
              <a:t> = </a:t>
            </a:r>
            <a:r>
              <a:rPr lang="en-US" sz="3200" i="1" dirty="0" smtClean="0">
                <a:latin typeface="Times New Roman" pitchFamily="18" charset="0"/>
              </a:rPr>
              <a:t>x</a:t>
            </a:r>
            <a:r>
              <a:rPr lang="en-US" sz="3200" baseline="-25000" dirty="0" smtClean="0">
                <a:latin typeface="Times New Roman" pitchFamily="18" charset="0"/>
              </a:rPr>
              <a:t>3</a:t>
            </a:r>
            <a:r>
              <a:rPr lang="en-US" sz="3200" dirty="0" smtClean="0">
                <a:latin typeface="Times New Roman" pitchFamily="18" charset="0"/>
              </a:rPr>
              <a:t>. Hence the desired root is 1.856 correct to three decimal places. </a:t>
            </a:r>
            <a:endParaRPr lang="en-US" sz="32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/>
              <a:t>Topics Discussed in Next Lecture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82751"/>
            <a:ext cx="10972800" cy="4525963"/>
          </a:xfrm>
        </p:spPr>
        <p:txBody>
          <a:bodyPr>
            <a:normAutofit/>
          </a:bodyPr>
          <a:lstStyle/>
          <a:p>
            <a:r>
              <a:rPr lang="en-IN" sz="5400" dirty="0" smtClean="0"/>
              <a:t>Gauss Elimination Method</a:t>
            </a:r>
          </a:p>
          <a:p>
            <a:pPr marL="622300" indent="0">
              <a:buFont typeface="Wingdings" pitchFamily="2" charset="2"/>
              <a:buChar char="Ø"/>
            </a:pPr>
            <a:r>
              <a:rPr lang="en-IN" sz="5400" dirty="0" smtClean="0"/>
              <a:t> </a:t>
            </a:r>
            <a:r>
              <a:rPr lang="en-IN" sz="4400" dirty="0" smtClean="0"/>
              <a:t>Partial Pivoting</a:t>
            </a:r>
          </a:p>
          <a:p>
            <a:pPr marL="622300" indent="0">
              <a:buFont typeface="Wingdings" pitchFamily="2" charset="2"/>
              <a:buChar char="Ø"/>
            </a:pPr>
            <a:r>
              <a:rPr lang="en-IN" sz="4400" dirty="0" smtClean="0"/>
              <a:t> Complete Pivoting</a:t>
            </a:r>
          </a:p>
          <a:p>
            <a:r>
              <a:rPr lang="en-IN" sz="5400" dirty="0" smtClean="0">
                <a:latin typeface="Times New Roman"/>
                <a:ea typeface="Times New Roman"/>
              </a:rPr>
              <a:t>Gauss Jordan Method</a:t>
            </a:r>
            <a:endParaRPr lang="en-IN" sz="4800" dirty="0" smtClean="0">
              <a:latin typeface="Times New Roman"/>
              <a:ea typeface="Times New Roman"/>
            </a:endParaRP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6997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76200"/>
            <a:ext cx="8229600" cy="590550"/>
          </a:xfrm>
        </p:spPr>
        <p:txBody>
          <a:bodyPr>
            <a:noAutofit/>
          </a:bodyPr>
          <a:lstStyle/>
          <a:p>
            <a:r>
              <a:rPr lang="en-US" sz="4000" b="1" dirty="0" smtClean="0"/>
              <a:t>Rate of Convergence 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457200" y="914400"/>
            <a:ext cx="11353800" cy="3581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800" dirty="0" smtClean="0">
                <a:latin typeface="Times New Roman" pitchFamily="18" charset="0"/>
              </a:rPr>
              <a:t>Let </a:t>
            </a:r>
            <a:r>
              <a:rPr lang="en-US" sz="2800" i="1" dirty="0" smtClean="0">
                <a:latin typeface="Times New Roman" pitchFamily="18" charset="0"/>
              </a:rPr>
              <a:t>x</a:t>
            </a:r>
            <a:r>
              <a:rPr lang="en-US" sz="2800" i="1" baseline="-25000" dirty="0" smtClean="0">
                <a:latin typeface="Times New Roman" pitchFamily="18" charset="0"/>
              </a:rPr>
              <a:t>0</a:t>
            </a:r>
            <a:r>
              <a:rPr lang="en-US" sz="2800" i="1" dirty="0" smtClean="0">
                <a:latin typeface="Times New Roman" pitchFamily="18" charset="0"/>
              </a:rPr>
              <a:t>, x</a:t>
            </a:r>
            <a:r>
              <a:rPr lang="en-US" sz="2800" i="1" baseline="-25000" dirty="0" smtClean="0">
                <a:latin typeface="Times New Roman" pitchFamily="18" charset="0"/>
              </a:rPr>
              <a:t>1</a:t>
            </a:r>
            <a:r>
              <a:rPr lang="en-US" sz="2800" i="1" dirty="0" smtClean="0">
                <a:latin typeface="Times New Roman" pitchFamily="18" charset="0"/>
              </a:rPr>
              <a:t>, x</a:t>
            </a:r>
            <a:r>
              <a:rPr lang="en-US" sz="2800" i="1" baseline="-25000" dirty="0" smtClean="0">
                <a:latin typeface="Times New Roman" pitchFamily="18" charset="0"/>
              </a:rPr>
              <a:t>2</a:t>
            </a:r>
            <a:r>
              <a:rPr lang="en-US" sz="2800" i="1" dirty="0" smtClean="0">
                <a:latin typeface="Times New Roman" pitchFamily="18" charset="0"/>
              </a:rPr>
              <a:t>, …….</a:t>
            </a:r>
            <a:r>
              <a:rPr lang="en-US" sz="2800" dirty="0" smtClean="0">
                <a:latin typeface="Times New Roman" pitchFamily="18" charset="0"/>
              </a:rPr>
              <a:t> be the values of a root (</a:t>
            </a:r>
            <a:r>
              <a:rPr lang="el-GR" sz="2800" dirty="0" smtClean="0">
                <a:latin typeface="Times New Roman" pitchFamily="18" charset="0"/>
              </a:rPr>
              <a:t>α</a:t>
            </a:r>
            <a:r>
              <a:rPr lang="en-US" sz="2800" dirty="0" smtClean="0">
                <a:latin typeface="Times New Roman" pitchFamily="18" charset="0"/>
              </a:rPr>
              <a:t>) of an equation at the 0th,</a:t>
            </a:r>
            <a:br>
              <a:rPr lang="en-US" sz="2800" dirty="0" smtClean="0">
                <a:latin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</a:rPr>
              <a:t>1st, 2nd ……. iterations while its actual value is 3.5567. The values of this</a:t>
            </a:r>
            <a:br>
              <a:rPr lang="en-US" sz="2800" dirty="0" smtClean="0">
                <a:latin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</a:rPr>
              <a:t>root calculated by three different methods, are as given below: 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 pitchFamily="80" charset="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6000" contrast="29000"/>
          </a:blip>
          <a:srcRect/>
          <a:stretch>
            <a:fillRect/>
          </a:stretch>
        </p:blipFill>
        <p:spPr bwMode="auto">
          <a:xfrm>
            <a:off x="1371843" y="2286000"/>
            <a:ext cx="9296157" cy="3828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76200"/>
            <a:ext cx="8229600" cy="590550"/>
          </a:xfrm>
        </p:spPr>
        <p:txBody>
          <a:bodyPr>
            <a:noAutofit/>
          </a:bodyPr>
          <a:lstStyle/>
          <a:p>
            <a:r>
              <a:rPr lang="en-US" sz="4000" b="1" dirty="0" smtClean="0"/>
              <a:t>Rate of Convergence 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457200" y="914400"/>
            <a:ext cx="11353800" cy="510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800" dirty="0" smtClean="0">
                <a:latin typeface="Times New Roman" pitchFamily="18" charset="0"/>
              </a:rPr>
              <a:t>The values in the 1st method do not converge toward the root 3.5567. In the 2nd and 3rd methods, the values converge to the root after 6th and</a:t>
            </a:r>
            <a:br>
              <a:rPr lang="en-US" sz="2800" dirty="0" smtClean="0">
                <a:latin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</a:rPr>
              <a:t>4th iterations, respectively. Clearly 3rd method converges faster than the</a:t>
            </a:r>
            <a:br>
              <a:rPr lang="en-US" sz="2800" dirty="0" smtClean="0">
                <a:latin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</a:rPr>
              <a:t>2nd method. This fastness of convergence in any method is represented by</a:t>
            </a:r>
            <a:br>
              <a:rPr lang="en-US" sz="2800" dirty="0" smtClean="0">
                <a:latin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</a:rPr>
              <a:t>its rate of convergence. </a:t>
            </a:r>
          </a:p>
          <a:p>
            <a:pPr lvl="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800" dirty="0" smtClean="0">
                <a:latin typeface="Times New Roman" pitchFamily="18" charset="0"/>
              </a:rPr>
              <a:t/>
            </a:r>
            <a:br>
              <a:rPr lang="en-US" sz="2800" dirty="0" smtClean="0">
                <a:latin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</a:rPr>
              <a:t>If e be the error then </a:t>
            </a:r>
            <a:r>
              <a:rPr lang="en-US" sz="2800" i="1" dirty="0" err="1" smtClean="0">
                <a:latin typeface="Times New Roman" pitchFamily="18" charset="0"/>
              </a:rPr>
              <a:t>e</a:t>
            </a:r>
            <a:r>
              <a:rPr lang="en-US" sz="2800" i="1" baseline="-25000" dirty="0" err="1" smtClean="0">
                <a:latin typeface="Times New Roman" pitchFamily="18" charset="0"/>
              </a:rPr>
              <a:t>i</a:t>
            </a:r>
            <a:r>
              <a:rPr lang="en-US" sz="2800" i="1" dirty="0" smtClean="0">
                <a:latin typeface="Times New Roman" pitchFamily="18" charset="0"/>
              </a:rPr>
              <a:t> = </a:t>
            </a:r>
            <a:r>
              <a:rPr lang="el-GR" sz="2800" i="1" dirty="0" smtClean="0">
                <a:latin typeface="Times New Roman" pitchFamily="18" charset="0"/>
              </a:rPr>
              <a:t>α</a:t>
            </a:r>
            <a:r>
              <a:rPr lang="en-US" sz="2800" i="1" dirty="0" smtClean="0">
                <a:latin typeface="Times New Roman" pitchFamily="18" charset="0"/>
              </a:rPr>
              <a:t>-x</a:t>
            </a:r>
            <a:r>
              <a:rPr lang="en-US" sz="2800" i="1" baseline="-25000" dirty="0" smtClean="0">
                <a:latin typeface="Times New Roman" pitchFamily="18" charset="0"/>
              </a:rPr>
              <a:t>i</a:t>
            </a:r>
            <a:r>
              <a:rPr lang="el-GR" sz="2800" i="1" dirty="0" smtClean="0">
                <a:latin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</a:rPr>
              <a:t>= x</a:t>
            </a:r>
            <a:r>
              <a:rPr lang="en-US" sz="2800" i="1" baseline="-25000" dirty="0" smtClean="0">
                <a:latin typeface="Times New Roman" pitchFamily="18" charset="0"/>
              </a:rPr>
              <a:t>i+1</a:t>
            </a:r>
            <a:r>
              <a:rPr lang="en-US" sz="2800" i="1" dirty="0" smtClean="0">
                <a:latin typeface="Times New Roman" pitchFamily="18" charset="0"/>
              </a:rPr>
              <a:t> -x</a:t>
            </a:r>
            <a:r>
              <a:rPr lang="en-US" sz="2800" i="1" baseline="-25000" dirty="0" smtClean="0">
                <a:latin typeface="Times New Roman" pitchFamily="18" charset="0"/>
              </a:rPr>
              <a:t>i</a:t>
            </a:r>
            <a:r>
              <a:rPr lang="en-US" sz="2800" i="1" dirty="0" smtClean="0">
                <a:latin typeface="Times New Roman" pitchFamily="18" charset="0"/>
              </a:rPr>
              <a:t> </a:t>
            </a:r>
            <a:br>
              <a:rPr lang="en-US" sz="2800" i="1" dirty="0" smtClean="0">
                <a:latin typeface="Times New Roman" pitchFamily="18" charset="0"/>
              </a:rPr>
            </a:br>
            <a:endParaRPr lang="en-US" sz="2800" i="1" dirty="0" smtClean="0">
              <a:latin typeface="Times New Roman" pitchFamily="18" charset="0"/>
            </a:endParaRPr>
          </a:p>
          <a:p>
            <a:pPr lvl="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800" i="1" dirty="0" smtClean="0">
                <a:latin typeface="Times New Roman" pitchFamily="18" charset="0"/>
              </a:rPr>
              <a:t>If e</a:t>
            </a:r>
            <a:r>
              <a:rPr lang="en-US" sz="2800" i="1" baseline="-25000" dirty="0" smtClean="0">
                <a:latin typeface="Times New Roman" pitchFamily="18" charset="0"/>
              </a:rPr>
              <a:t>i+1</a:t>
            </a:r>
            <a:r>
              <a:rPr lang="en-US" sz="2800" i="1" dirty="0" smtClean="0">
                <a:latin typeface="Times New Roman" pitchFamily="18" charset="0"/>
              </a:rPr>
              <a:t>/</a:t>
            </a:r>
            <a:r>
              <a:rPr lang="en-US" sz="2800" i="1" dirty="0" err="1" smtClean="0">
                <a:latin typeface="Times New Roman" pitchFamily="18" charset="0"/>
              </a:rPr>
              <a:t>e</a:t>
            </a:r>
            <a:r>
              <a:rPr lang="en-US" sz="2800" i="1" baseline="-25000" dirty="0" err="1" smtClean="0">
                <a:latin typeface="Times New Roman" pitchFamily="18" charset="0"/>
              </a:rPr>
              <a:t>i</a:t>
            </a:r>
            <a:r>
              <a:rPr lang="en-US" sz="2800" i="1" dirty="0" smtClean="0">
                <a:latin typeface="Times New Roman" pitchFamily="18" charset="0"/>
              </a:rPr>
              <a:t> is almost constant, convergence is said to be linear, i.e., slow.</a:t>
            </a:r>
            <a:br>
              <a:rPr lang="en-US" sz="2800" i="1" dirty="0" smtClean="0">
                <a:latin typeface="Times New Roman" pitchFamily="18" charset="0"/>
              </a:rPr>
            </a:br>
            <a:endParaRPr lang="en-US" sz="2800" i="1" dirty="0" smtClean="0">
              <a:latin typeface="Times New Roman" pitchFamily="18" charset="0"/>
            </a:endParaRPr>
          </a:p>
          <a:p>
            <a:pPr lvl="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800" i="1" dirty="0" smtClean="0">
                <a:latin typeface="Times New Roman" pitchFamily="18" charset="0"/>
              </a:rPr>
              <a:t>If e</a:t>
            </a:r>
            <a:r>
              <a:rPr lang="en-US" sz="2800" i="1" baseline="-25000" dirty="0" smtClean="0">
                <a:latin typeface="Times New Roman" pitchFamily="18" charset="0"/>
              </a:rPr>
              <a:t>i+1</a:t>
            </a:r>
            <a:r>
              <a:rPr lang="en-US" sz="2800" i="1" dirty="0" smtClean="0">
                <a:latin typeface="Times New Roman" pitchFamily="18" charset="0"/>
              </a:rPr>
              <a:t>/</a:t>
            </a:r>
            <a:r>
              <a:rPr lang="en-US" sz="2800" i="1" dirty="0" err="1" smtClean="0">
                <a:latin typeface="Times New Roman" pitchFamily="18" charset="0"/>
              </a:rPr>
              <a:t>e</a:t>
            </a:r>
            <a:r>
              <a:rPr lang="en-US" sz="2800" i="1" baseline="-25000" dirty="0" err="1" smtClean="0">
                <a:latin typeface="Times New Roman" pitchFamily="18" charset="0"/>
              </a:rPr>
              <a:t>i</a:t>
            </a:r>
            <a:r>
              <a:rPr lang="en-US" sz="2800" i="1" dirty="0" smtClean="0">
                <a:latin typeface="Times New Roman" pitchFamily="18" charset="0"/>
              </a:rPr>
              <a:t> is nearly constant, convergence is said to be of order p, i.e.,</a:t>
            </a:r>
            <a:br>
              <a:rPr lang="en-US" sz="2800" i="1" dirty="0" smtClean="0">
                <a:latin typeface="Times New Roman" pitchFamily="18" charset="0"/>
              </a:rPr>
            </a:br>
            <a:r>
              <a:rPr lang="en-US" sz="2800" i="1" dirty="0" smtClean="0">
                <a:latin typeface="Times New Roman" pitchFamily="18" charset="0"/>
              </a:rPr>
              <a:t>faster</a:t>
            </a:r>
            <a:r>
              <a:rPr lang="en-US" sz="2800" dirty="0" smtClean="0">
                <a:latin typeface="Times New Roman" pitchFamily="18" charset="0"/>
              </a:rPr>
              <a:t>. 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76200"/>
            <a:ext cx="8229600" cy="590550"/>
          </a:xfrm>
        </p:spPr>
        <p:txBody>
          <a:bodyPr>
            <a:noAutofit/>
          </a:bodyPr>
          <a:lstStyle/>
          <a:p>
            <a:r>
              <a:rPr lang="en-US" sz="4000" b="1" dirty="0" smtClean="0"/>
              <a:t>Bisection Method</a:t>
            </a:r>
            <a:r>
              <a:rPr lang="en-US" sz="4000" dirty="0" smtClean="0"/>
              <a:t> </a:t>
            </a:r>
            <a:endParaRPr lang="en-US" sz="4000" b="1" dirty="0" smtClean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457200" y="990600"/>
            <a:ext cx="11353800" cy="510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4000" dirty="0" smtClean="0">
                <a:latin typeface="Times New Roman" pitchFamily="18" charset="0"/>
              </a:rPr>
              <a:t>This method is based on the repeated application of the intermediate value property. Let the function </a:t>
            </a:r>
            <a:r>
              <a:rPr lang="en-US" sz="4000" i="1" dirty="0" smtClean="0">
                <a:latin typeface="Times New Roman" pitchFamily="18" charset="0"/>
              </a:rPr>
              <a:t>f(x)</a:t>
            </a:r>
            <a:r>
              <a:rPr lang="en-US" sz="4000" dirty="0" smtClean="0">
                <a:latin typeface="Times New Roman" pitchFamily="18" charset="0"/>
              </a:rPr>
              <a:t> be continuous between a and b. For definiteness, let </a:t>
            </a:r>
            <a:r>
              <a:rPr lang="en-US" sz="4000" i="1" dirty="0" smtClean="0">
                <a:latin typeface="Times New Roman" pitchFamily="18" charset="0"/>
              </a:rPr>
              <a:t>f(a)</a:t>
            </a:r>
            <a:r>
              <a:rPr lang="en-US" sz="4000" dirty="0" smtClean="0">
                <a:latin typeface="Times New Roman" pitchFamily="18" charset="0"/>
              </a:rPr>
              <a:t> be negative and </a:t>
            </a:r>
            <a:r>
              <a:rPr lang="en-US" sz="4000" i="1" dirty="0" smtClean="0">
                <a:latin typeface="Times New Roman" pitchFamily="18" charset="0"/>
              </a:rPr>
              <a:t>f (b) </a:t>
            </a:r>
            <a:r>
              <a:rPr lang="en-US" sz="4000" dirty="0" smtClean="0">
                <a:latin typeface="Times New Roman" pitchFamily="18" charset="0"/>
              </a:rPr>
              <a:t>be positive. Then the first approximation to the root is </a:t>
            </a:r>
            <a:br>
              <a:rPr lang="en-US" sz="4000" dirty="0" smtClean="0">
                <a:latin typeface="Times New Roman" pitchFamily="18" charset="0"/>
              </a:rPr>
            </a:br>
            <a:r>
              <a:rPr lang="en-US" sz="4000" dirty="0" smtClean="0">
                <a:latin typeface="Times New Roman" pitchFamily="18" charset="0"/>
              </a:rPr>
              <a:t> </a:t>
            </a:r>
            <a:br>
              <a:rPr lang="en-US" sz="4000" dirty="0" smtClean="0">
                <a:latin typeface="Times New Roman" pitchFamily="18" charset="0"/>
              </a:rPr>
            </a:b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4000" contrast="40000"/>
          </a:blip>
          <a:srcRect/>
          <a:stretch>
            <a:fillRect/>
          </a:stretch>
        </p:blipFill>
        <p:spPr bwMode="auto">
          <a:xfrm>
            <a:off x="4190999" y="3886200"/>
            <a:ext cx="3038323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76200"/>
            <a:ext cx="8229600" cy="590550"/>
          </a:xfrm>
        </p:spPr>
        <p:txBody>
          <a:bodyPr>
            <a:noAutofit/>
          </a:bodyPr>
          <a:lstStyle/>
          <a:p>
            <a:r>
              <a:rPr lang="en-US" sz="4000" b="1" dirty="0" smtClean="0"/>
              <a:t>Bisection Method</a:t>
            </a:r>
            <a:r>
              <a:rPr lang="en-US" sz="4000" dirty="0" smtClean="0"/>
              <a:t> </a:t>
            </a:r>
            <a:endParaRPr lang="en-US" sz="4000" b="1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lum bright="-44000" contrast="40000"/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62200" y="731606"/>
            <a:ext cx="7391400" cy="53397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76200"/>
            <a:ext cx="8229600" cy="590550"/>
          </a:xfrm>
        </p:spPr>
        <p:txBody>
          <a:bodyPr>
            <a:noAutofit/>
          </a:bodyPr>
          <a:lstStyle/>
          <a:p>
            <a:r>
              <a:rPr lang="en-US" sz="4000" b="1" dirty="0" smtClean="0"/>
              <a:t>Bisection Method</a:t>
            </a:r>
            <a:r>
              <a:rPr lang="en-US" sz="4000" dirty="0" smtClean="0"/>
              <a:t> </a:t>
            </a:r>
            <a:endParaRPr lang="en-US" sz="4000" b="1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4000" contrast="40000"/>
          </a:blip>
          <a:srcRect/>
          <a:stretch>
            <a:fillRect/>
          </a:stretch>
        </p:blipFill>
        <p:spPr bwMode="auto">
          <a:xfrm>
            <a:off x="216776" y="1143000"/>
            <a:ext cx="11562475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762000"/>
            <a:ext cx="118872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</a:rPr>
              <a:t>EXAMPLE:</a:t>
            </a:r>
            <a:r>
              <a:rPr lang="en-US" sz="2800" dirty="0" smtClean="0">
                <a:latin typeface="Times New Roman" pitchFamily="18" charset="0"/>
              </a:rPr>
              <a:t> Find a root of the equation </a:t>
            </a:r>
            <a:r>
              <a:rPr lang="en-US" sz="2800" i="1" dirty="0" smtClean="0">
                <a:latin typeface="Times New Roman" pitchFamily="18" charset="0"/>
              </a:rPr>
              <a:t>x</a:t>
            </a:r>
            <a:r>
              <a:rPr lang="en-US" sz="2800" baseline="30000" dirty="0" smtClean="0">
                <a:latin typeface="Times New Roman" pitchFamily="18" charset="0"/>
              </a:rPr>
              <a:t>3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</a:rPr>
              <a:t>- </a:t>
            </a:r>
            <a:r>
              <a:rPr lang="en-US" sz="2800" dirty="0" smtClean="0">
                <a:latin typeface="Times New Roman" pitchFamily="18" charset="0"/>
              </a:rPr>
              <a:t>4</a:t>
            </a:r>
            <a:r>
              <a:rPr lang="en-US" sz="2800" i="1" dirty="0" smtClean="0">
                <a:latin typeface="Times New Roman" pitchFamily="18" charset="0"/>
              </a:rPr>
              <a:t>x - </a:t>
            </a:r>
            <a:r>
              <a:rPr lang="en-US" sz="2800" dirty="0" smtClean="0">
                <a:latin typeface="Times New Roman" pitchFamily="18" charset="0"/>
              </a:rPr>
              <a:t>9 =0, using the bisection method correct to three decimal places. </a:t>
            </a:r>
          </a:p>
          <a:p>
            <a:r>
              <a:rPr lang="en-US" sz="2800" b="1" dirty="0" smtClean="0">
                <a:latin typeface="Times New Roman" pitchFamily="18" charset="0"/>
              </a:rPr>
              <a:t>Sol  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Let </a:t>
            </a:r>
            <a:r>
              <a:rPr 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(</a:t>
            </a:r>
            <a:r>
              <a:rPr 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x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) = </a:t>
            </a:r>
            <a:r>
              <a:rPr 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x</a:t>
            </a:r>
            <a:r>
              <a:rPr lang="en-US" sz="2800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3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- 4</a:t>
            </a:r>
            <a:r>
              <a:rPr 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x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- 9</a:t>
            </a:r>
            <a:b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</a:b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      Since </a:t>
            </a:r>
            <a:r>
              <a:rPr 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(2) is -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ve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and </a:t>
            </a:r>
            <a:r>
              <a:rPr 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(3) is +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ve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a root lies between 2 and 3.</a:t>
            </a:r>
            <a:b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</a:b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       Therefore  First approximation to the root is 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76200"/>
            <a:ext cx="8229600" cy="590550"/>
          </a:xfrm>
        </p:spPr>
        <p:txBody>
          <a:bodyPr>
            <a:noAutofit/>
          </a:bodyPr>
          <a:lstStyle/>
          <a:p>
            <a:r>
              <a:rPr lang="en-US" sz="4000" b="1" dirty="0" smtClean="0"/>
              <a:t>Bisection Method</a:t>
            </a:r>
            <a:r>
              <a:rPr lang="en-US" sz="4000" dirty="0" smtClean="0"/>
              <a:t> </a:t>
            </a:r>
            <a:endParaRPr lang="en-US" sz="4000" b="1" dirty="0" smtClean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4000" contrast="-15000"/>
          </a:blip>
          <a:srcRect/>
          <a:stretch>
            <a:fillRect/>
          </a:stretch>
        </p:blipFill>
        <p:spPr bwMode="auto">
          <a:xfrm>
            <a:off x="914400" y="2895600"/>
            <a:ext cx="10218938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lum bright="-64000" contrast="-15000"/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" y="4267200"/>
            <a:ext cx="117856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76200"/>
            <a:ext cx="8229600" cy="590550"/>
          </a:xfrm>
        </p:spPr>
        <p:txBody>
          <a:bodyPr>
            <a:noAutofit/>
          </a:bodyPr>
          <a:lstStyle/>
          <a:p>
            <a:r>
              <a:rPr lang="en-US" sz="4000" b="1" dirty="0" smtClean="0"/>
              <a:t>Bisection Method</a:t>
            </a:r>
            <a:r>
              <a:rPr lang="en-US" sz="4000" dirty="0" smtClean="0"/>
              <a:t> </a:t>
            </a:r>
            <a:endParaRPr lang="en-US" sz="4000" b="1" dirty="0" smtClean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4000" contrast="-15000"/>
          </a:blip>
          <a:srcRect/>
          <a:stretch>
            <a:fillRect/>
          </a:stretch>
        </p:blipFill>
        <p:spPr bwMode="auto">
          <a:xfrm>
            <a:off x="152400" y="685800"/>
            <a:ext cx="10210800" cy="5871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919</TotalTime>
  <Words>493</Words>
  <Application>Microsoft Office PowerPoint</Application>
  <PresentationFormat>Custom</PresentationFormat>
  <Paragraphs>94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   Numerical &amp; Statistical Methods  (BTEE-3604)    </vt:lpstr>
      <vt:lpstr>Topic Discussed</vt:lpstr>
      <vt:lpstr>Rate of Convergence </vt:lpstr>
      <vt:lpstr>Rate of Convergence </vt:lpstr>
      <vt:lpstr>Bisection Method </vt:lpstr>
      <vt:lpstr>Bisection Method </vt:lpstr>
      <vt:lpstr>Bisection Method </vt:lpstr>
      <vt:lpstr>Bisection Method </vt:lpstr>
      <vt:lpstr>Bisection Method </vt:lpstr>
      <vt:lpstr>Iteration Method </vt:lpstr>
      <vt:lpstr>Iteration Method </vt:lpstr>
      <vt:lpstr>Iteration Method </vt:lpstr>
      <vt:lpstr>Iteration Method </vt:lpstr>
      <vt:lpstr>Iteration Method </vt:lpstr>
      <vt:lpstr>Iteration Method </vt:lpstr>
      <vt:lpstr>Newton-Raphson Method </vt:lpstr>
      <vt:lpstr>Newton-Raphson Method </vt:lpstr>
      <vt:lpstr>Newton-Raphson Method </vt:lpstr>
      <vt:lpstr>Newton-Raphson Method </vt:lpstr>
      <vt:lpstr>Newton-Raphson Method </vt:lpstr>
      <vt:lpstr>Topics Discussed in Next Lecture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FINANCIAL MANAGEMENT</dc:title>
  <dc:creator>DELL</dc:creator>
  <cp:lastModifiedBy>Admin</cp:lastModifiedBy>
  <cp:revision>159</cp:revision>
  <dcterms:created xsi:type="dcterms:W3CDTF">2020-11-12T04:35:12Z</dcterms:created>
  <dcterms:modified xsi:type="dcterms:W3CDTF">2023-07-27T10:07:15Z</dcterms:modified>
</cp:coreProperties>
</file>