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2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4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9741" autoAdjust="0"/>
    <p:restoredTop sz="94729"/>
  </p:normalViewPr>
  <p:slideViewPr>
    <p:cSldViewPr>
      <p:cViewPr>
        <p:scale>
          <a:sx n="70" d="100"/>
          <a:sy n="70" d="100"/>
        </p:scale>
        <p:origin x="-876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 (BMAT-1111)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Sachin Syan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51054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smtClean="0">
                <a:latin typeface="+mn-lt"/>
              </a:rPr>
              <a:t>B.Tech (CSE)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Ist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95208" y="1000108"/>
            <a:ext cx="11923814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2688795" y="714356"/>
            <a:ext cx="6550477" cy="2249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/>
          <a:stretch>
            <a:fillRect/>
          </a:stretch>
        </p:blipFill>
        <p:spPr bwMode="auto">
          <a:xfrm>
            <a:off x="2686070" y="2928934"/>
            <a:ext cx="626745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1381092" y="642918"/>
            <a:ext cx="6898301" cy="2133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/>
          <a:stretch>
            <a:fillRect/>
          </a:stretch>
        </p:blipFill>
        <p:spPr bwMode="auto">
          <a:xfrm>
            <a:off x="1166778" y="2714620"/>
            <a:ext cx="9096547" cy="354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666712" y="785794"/>
            <a:ext cx="10791232" cy="55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2238348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</a:t>
            </a:r>
            <a:endParaRPr lang="en-IN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2238348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1625556" y="1571612"/>
            <a:ext cx="7737303" cy="3214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Clairaut’s Equation</a:t>
            </a:r>
            <a:endParaRPr lang="en-IN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2238348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6712" y="903257"/>
            <a:ext cx="97155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An equation of the form </a:t>
            </a:r>
            <a:r>
              <a:rPr lang="en-IN" sz="2800" i="1" dirty="0" smtClean="0">
                <a:solidFill>
                  <a:srgbClr val="000000"/>
                </a:solidFill>
                <a:latin typeface="Times New Roman" pitchFamily="18" charset="0"/>
              </a:rPr>
              <a:t>y </a:t>
            </a:r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= </a:t>
            </a:r>
            <a:r>
              <a:rPr lang="en-IN" sz="2800" i="1" dirty="0" smtClean="0">
                <a:solidFill>
                  <a:srgbClr val="000000"/>
                </a:solidFill>
                <a:latin typeface="Times New Roman" pitchFamily="18" charset="0"/>
              </a:rPr>
              <a:t>px </a:t>
            </a:r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+ </a:t>
            </a:r>
            <a:r>
              <a:rPr lang="en-IN" sz="2800" i="1" dirty="0" smtClean="0">
                <a:solidFill>
                  <a:srgbClr val="000000"/>
                </a:solidFill>
                <a:latin typeface="Times New Roman" pitchFamily="18" charset="0"/>
              </a:rPr>
              <a:t>f </a:t>
            </a:r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(</a:t>
            </a:r>
            <a:r>
              <a:rPr lang="en-IN" sz="2800" i="1" dirty="0" smtClean="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) is known as Clairaut’s equation</a:t>
            </a:r>
            <a:endParaRPr lang="en-IN" sz="2800" dirty="0">
              <a:latin typeface="Times New Roman" pitchFamily="18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lum bright="-19000" contrast="61000"/>
          </a:blip>
          <a:srcRect/>
          <a:stretch>
            <a:fillRect/>
          </a:stretch>
        </p:blipFill>
        <p:spPr bwMode="auto">
          <a:xfrm>
            <a:off x="502640" y="2071678"/>
            <a:ext cx="11481107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lum bright="-39000" contrast="57000"/>
          </a:blip>
          <a:srcRect/>
          <a:stretch>
            <a:fillRect/>
          </a:stretch>
        </p:blipFill>
        <p:spPr bwMode="auto">
          <a:xfrm>
            <a:off x="2809852" y="857232"/>
            <a:ext cx="443667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Clairaut’s Equation</a:t>
            </a:r>
            <a:endParaRPr lang="en-IN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2238348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6712" y="903257"/>
            <a:ext cx="1057282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000000"/>
                </a:solidFill>
                <a:latin typeface="Times New Roman" pitchFamily="18" charset="0"/>
              </a:rPr>
              <a:t>Example:</a:t>
            </a:r>
            <a:r>
              <a:rPr lang="en-IN" sz="2800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IN" sz="2400" dirty="0" smtClean="0">
                <a:solidFill>
                  <a:srgbClr val="000000"/>
                </a:solidFill>
                <a:latin typeface="Times New Roman" pitchFamily="18" charset="0"/>
              </a:rPr>
              <a:t>Solve</a:t>
            </a:r>
          </a:p>
          <a:p>
            <a:r>
              <a:rPr lang="en-IN" sz="2400" b="1" dirty="0" smtClean="0">
                <a:solidFill>
                  <a:srgbClr val="000000"/>
                </a:solidFill>
                <a:latin typeface="Times New Roman" pitchFamily="18" charset="0"/>
              </a:rPr>
              <a:t>Sol. </a:t>
            </a:r>
            <a:r>
              <a:rPr lang="en-IN" sz="2400" b="1" i="1" dirty="0" smtClean="0">
                <a:latin typeface="Times New Roman" pitchFamily="18" charset="0"/>
              </a:rPr>
              <a:t>p = log (px – y)</a:t>
            </a:r>
          </a:p>
          <a:p>
            <a:r>
              <a:rPr lang="en-IN" sz="2400" b="1" dirty="0" smtClean="0">
                <a:solidFill>
                  <a:srgbClr val="000000"/>
                </a:solidFill>
                <a:latin typeface="Times New Roman" pitchFamily="18" charset="0"/>
              </a:rPr>
              <a:t>or 	</a:t>
            </a:r>
            <a:r>
              <a:rPr lang="en-IN" sz="2400" b="1" i="1" dirty="0" err="1" smtClean="0">
                <a:solidFill>
                  <a:srgbClr val="000000"/>
                </a:solidFill>
                <a:latin typeface="Times New Roman" pitchFamily="18" charset="0"/>
              </a:rPr>
              <a:t>e</a:t>
            </a:r>
            <a:r>
              <a:rPr lang="en-IN" sz="2400" b="1" i="1" baseline="30000" dirty="0" err="1" smtClean="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IN" sz="2400" b="1" i="1" dirty="0" smtClean="0">
                <a:solidFill>
                  <a:srgbClr val="000000"/>
                </a:solidFill>
                <a:latin typeface="Times New Roman" pitchFamily="18" charset="0"/>
              </a:rPr>
              <a:t> = px – y or y = px – e </a:t>
            </a:r>
            <a:r>
              <a:rPr lang="en-IN" sz="2400" b="1" i="1" baseline="30000" dirty="0" smtClean="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IN" sz="2400" b="1" i="1" dirty="0" smtClean="0">
                <a:solidFill>
                  <a:srgbClr val="000000"/>
                </a:solidFill>
                <a:latin typeface="Times New Roman" pitchFamily="18" charset="0"/>
              </a:rPr>
              <a:t>,</a:t>
            </a:r>
            <a:r>
              <a:rPr lang="en-IN" sz="2400" b="1" dirty="0" smtClean="0">
                <a:solidFill>
                  <a:srgbClr val="000000"/>
                </a:solidFill>
                <a:latin typeface="Times New Roman" pitchFamily="18" charset="0"/>
              </a:rPr>
              <a:t> which is Clairaut’s equation where </a:t>
            </a:r>
            <a:r>
              <a:rPr lang="en-IN" sz="2400" b="1" i="1" dirty="0" smtClean="0">
                <a:solidFill>
                  <a:srgbClr val="000000"/>
                </a:solidFill>
                <a:latin typeface="Times New Roman" pitchFamily="18" charset="0"/>
              </a:rPr>
              <a:t>f (p) = – e </a:t>
            </a:r>
            <a:r>
              <a:rPr lang="en-IN" sz="2400" b="1" i="1" baseline="30000" dirty="0" smtClean="0">
                <a:solidFill>
                  <a:srgbClr val="000000"/>
                </a:solidFill>
                <a:latin typeface="Times New Roman" pitchFamily="18" charset="0"/>
              </a:rPr>
              <a:t>p</a:t>
            </a:r>
            <a:r>
              <a:rPr lang="en-IN" sz="24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IN" sz="2800" b="1" dirty="0">
              <a:latin typeface="Times New Roman" pitchFamily="18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/>
          <a:stretch>
            <a:fillRect/>
          </a:stretch>
        </p:blipFill>
        <p:spPr bwMode="auto">
          <a:xfrm>
            <a:off x="666712" y="2214554"/>
            <a:ext cx="8929750" cy="316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Clairaut’s Equation</a:t>
            </a:r>
            <a:endParaRPr lang="en-IN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2238348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122529" y="1071546"/>
            <a:ext cx="11902825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1881158" y="1142984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>
            <a:lum bright="-39000" contrast="57000"/>
          </a:blip>
          <a:srcRect/>
          <a:stretch>
            <a:fillRect/>
          </a:stretch>
        </p:blipFill>
        <p:spPr bwMode="auto">
          <a:xfrm>
            <a:off x="809588" y="701325"/>
            <a:ext cx="9115465" cy="565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Clairaut’s Equation</a:t>
            </a:r>
            <a:endParaRPr lang="en-IN" sz="3200" b="1" dirty="0"/>
          </a:p>
        </p:txBody>
      </p:sp>
      <p:sp>
        <p:nvSpPr>
          <p:cNvPr id="10" name="Rectangle 9"/>
          <p:cNvSpPr/>
          <p:nvPr/>
        </p:nvSpPr>
        <p:spPr>
          <a:xfrm>
            <a:off x="1738282" y="1071546"/>
            <a:ext cx="285752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/>
          <p:cNvSpPr/>
          <p:nvPr/>
        </p:nvSpPr>
        <p:spPr>
          <a:xfrm>
            <a:off x="8024826" y="1000108"/>
            <a:ext cx="3857652" cy="35719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3809984" y="785794"/>
            <a:ext cx="285752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Rectangle 12"/>
          <p:cNvSpPr/>
          <p:nvPr/>
        </p:nvSpPr>
        <p:spPr>
          <a:xfrm>
            <a:off x="2381224" y="857232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Rectangle 13"/>
          <p:cNvSpPr/>
          <p:nvPr/>
        </p:nvSpPr>
        <p:spPr>
          <a:xfrm>
            <a:off x="2309786" y="714356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881158" y="1142984"/>
            <a:ext cx="214314" cy="2143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6" name="Rectangle 15"/>
          <p:cNvSpPr/>
          <p:nvPr/>
        </p:nvSpPr>
        <p:spPr>
          <a:xfrm>
            <a:off x="8524892" y="714356"/>
            <a:ext cx="1428760" cy="28575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Equation </a:t>
            </a:r>
            <a:r>
              <a:rPr lang="en-IN" dirty="0" smtClean="0"/>
              <a:t>Solvable for p</a:t>
            </a:r>
          </a:p>
          <a:p>
            <a:r>
              <a:rPr lang="en-IN" dirty="0" smtClean="0"/>
              <a:t>Equation Solvable for x</a:t>
            </a:r>
          </a:p>
          <a:p>
            <a:r>
              <a:rPr lang="en-IN" dirty="0" smtClean="0"/>
              <a:t>Equation Solvable for y</a:t>
            </a:r>
          </a:p>
          <a:p>
            <a:r>
              <a:rPr lang="en-IN" dirty="0" smtClean="0"/>
              <a:t>Linear Leibnitz Equation</a:t>
            </a:r>
          </a:p>
          <a:p>
            <a:r>
              <a:rPr lang="en-IN" smtClean="0"/>
              <a:t>Bernoulli’s </a:t>
            </a:r>
            <a:r>
              <a:rPr lang="en-IN" smtClean="0"/>
              <a:t>Equation</a:t>
            </a:r>
            <a:endParaRPr lang="en-IN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Examples of Exact Differential Equations</a:t>
            </a:r>
          </a:p>
          <a:p>
            <a:r>
              <a:rPr lang="en-IN" dirty="0" smtClean="0"/>
              <a:t>Equation Reducible to Exact Equations</a:t>
            </a:r>
          </a:p>
          <a:p>
            <a:r>
              <a:rPr lang="en-IN" dirty="0" smtClean="0"/>
              <a:t>Integrating Factor by Inspection Method</a:t>
            </a:r>
          </a:p>
          <a:p>
            <a:r>
              <a:rPr lang="en-IN" dirty="0" smtClean="0"/>
              <a:t>Rules for Find Integrating Factors</a:t>
            </a:r>
          </a:p>
          <a:p>
            <a:r>
              <a:rPr lang="en-IN" dirty="0" smtClean="0"/>
              <a:t>Clairaut’s Equation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9522" y="1071546"/>
            <a:ext cx="10653035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881026" y="2000240"/>
            <a:ext cx="110728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/>
              <a:t>Example </a:t>
            </a:r>
          </a:p>
          <a:p>
            <a:r>
              <a:rPr lang="es-ES" b="1" dirty="0" smtClean="0"/>
              <a:t>	Solve the initial value problem</a:t>
            </a:r>
            <a:r>
              <a:rPr lang="es-ES" dirty="0" smtClean="0"/>
              <a:t> e</a:t>
            </a:r>
            <a:r>
              <a:rPr lang="es-ES" i="1" baseline="30000" dirty="0" smtClean="0">
                <a:latin typeface="Times New Roman" pitchFamily="18" charset="0"/>
              </a:rPr>
              <a:t>x</a:t>
            </a:r>
            <a:r>
              <a:rPr lang="es-ES" dirty="0" smtClean="0"/>
              <a:t> (</a:t>
            </a:r>
            <a:r>
              <a:rPr lang="es-ES" i="1" dirty="0" smtClean="0">
                <a:latin typeface="Times New Roman" pitchFamily="18" charset="0"/>
              </a:rPr>
              <a:t>cos y </a:t>
            </a:r>
            <a:r>
              <a:rPr lang="es-ES" i="1" dirty="0" err="1" smtClean="0">
                <a:latin typeface="Times New Roman" pitchFamily="18" charset="0"/>
              </a:rPr>
              <a:t>dx</a:t>
            </a:r>
            <a:r>
              <a:rPr lang="es-ES" i="1" dirty="0" smtClean="0">
                <a:latin typeface="Times New Roman" pitchFamily="18" charset="0"/>
              </a:rPr>
              <a:t> – sin y dy</a:t>
            </a:r>
            <a:r>
              <a:rPr lang="es-ES" dirty="0" smtClean="0"/>
              <a:t>) </a:t>
            </a:r>
            <a:r>
              <a:rPr lang="es-ES" i="1" dirty="0" smtClean="0">
                <a:latin typeface="Times New Roman" pitchFamily="18" charset="0"/>
              </a:rPr>
              <a:t>= 0 ; y (0) = 0 </a:t>
            </a:r>
            <a:br>
              <a:rPr lang="es-ES" i="1" dirty="0" smtClean="0">
                <a:latin typeface="Times New Roman" pitchFamily="18" charset="0"/>
              </a:rPr>
            </a:br>
            <a:endParaRPr lang="en-IN" i="1" dirty="0" smtClean="0">
              <a:latin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 b="3030"/>
          <a:stretch>
            <a:fillRect/>
          </a:stretch>
        </p:blipFill>
        <p:spPr bwMode="auto">
          <a:xfrm>
            <a:off x="1064469" y="2928934"/>
            <a:ext cx="8031927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lum bright="-39000" contrast="57000"/>
          </a:blip>
          <a:srcRect/>
          <a:stretch>
            <a:fillRect/>
          </a:stretch>
        </p:blipFill>
        <p:spPr bwMode="auto">
          <a:xfrm>
            <a:off x="738150" y="5286388"/>
            <a:ext cx="10551744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Exact Equation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2166910" y="1319380"/>
            <a:ext cx="5786478" cy="2756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Exact Equation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738150" y="714357"/>
            <a:ext cx="2071702" cy="359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/>
          <a:stretch>
            <a:fillRect/>
          </a:stretch>
        </p:blipFill>
        <p:spPr bwMode="auto">
          <a:xfrm>
            <a:off x="881025" y="1357298"/>
            <a:ext cx="1011415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lum bright="-39000" contrast="57000"/>
          </a:blip>
          <a:srcRect/>
          <a:stretch>
            <a:fillRect/>
          </a:stretch>
        </p:blipFill>
        <p:spPr bwMode="auto">
          <a:xfrm>
            <a:off x="1095340" y="3429000"/>
            <a:ext cx="969825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Equation Reducible to Exact Equations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 by Inspection Method</a:t>
            </a:r>
            <a:endParaRPr lang="en-IN" sz="32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405807" y="1285860"/>
            <a:ext cx="11001038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 by Inspection Method</a:t>
            </a:r>
            <a:endParaRPr lang="en-IN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2095472" y="857232"/>
            <a:ext cx="79296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 smtClean="0">
                <a:latin typeface="Times New Roman" pitchFamily="18" charset="0"/>
              </a:rPr>
              <a:t>Example  </a:t>
            </a:r>
            <a:r>
              <a:rPr lang="es-ES" sz="2800" dirty="0" smtClean="0">
                <a:latin typeface="Times New Roman" pitchFamily="18" charset="0"/>
              </a:rPr>
              <a:t>Solve: </a:t>
            </a:r>
            <a:r>
              <a:rPr lang="es-ES" sz="2800" i="1" dirty="0" smtClean="0">
                <a:latin typeface="Times New Roman" pitchFamily="18" charset="0"/>
              </a:rPr>
              <a:t>y(2xy + e</a:t>
            </a:r>
            <a:r>
              <a:rPr lang="es-ES" sz="2800" i="1" baseline="30000" dirty="0" smtClean="0">
                <a:latin typeface="Times New Roman" pitchFamily="18" charset="0"/>
              </a:rPr>
              <a:t>x</a:t>
            </a:r>
            <a:r>
              <a:rPr lang="es-ES" sz="2800" i="1" dirty="0" smtClean="0">
                <a:latin typeface="Times New Roman" pitchFamily="18" charset="0"/>
              </a:rPr>
              <a:t>)</a:t>
            </a:r>
            <a:r>
              <a:rPr lang="es-ES" sz="2800" i="1" dirty="0" err="1" smtClean="0">
                <a:latin typeface="Times New Roman" pitchFamily="18" charset="0"/>
              </a:rPr>
              <a:t>dx</a:t>
            </a:r>
            <a:r>
              <a:rPr lang="es-ES" sz="2800" i="1" dirty="0" smtClean="0">
                <a:latin typeface="Times New Roman" pitchFamily="18" charset="0"/>
              </a:rPr>
              <a:t> – </a:t>
            </a:r>
            <a:r>
              <a:rPr lang="es-ES" sz="2800" i="1" dirty="0" err="1" smtClean="0">
                <a:latin typeface="Times New Roman" pitchFamily="18" charset="0"/>
              </a:rPr>
              <a:t>e</a:t>
            </a:r>
            <a:r>
              <a:rPr lang="es-ES" sz="2800" i="1" baseline="30000" dirty="0" err="1" smtClean="0">
                <a:latin typeface="Times New Roman" pitchFamily="18" charset="0"/>
              </a:rPr>
              <a:t>x</a:t>
            </a:r>
            <a:r>
              <a:rPr lang="es-ES" sz="2800" i="1" dirty="0" err="1" smtClean="0">
                <a:latin typeface="Times New Roman" pitchFamily="18" charset="0"/>
              </a:rPr>
              <a:t>dy</a:t>
            </a:r>
            <a:r>
              <a:rPr lang="es-ES" sz="2800" i="1" dirty="0" smtClean="0">
                <a:latin typeface="Times New Roman" pitchFamily="18" charset="0"/>
              </a:rPr>
              <a:t> = 0</a:t>
            </a:r>
            <a:r>
              <a:rPr lang="es-ES" sz="2800" dirty="0" smtClean="0">
                <a:latin typeface="Times New Roman" pitchFamily="18" charset="0"/>
              </a:rPr>
              <a:t>. </a:t>
            </a:r>
            <a:br>
              <a:rPr lang="es-ES" sz="2800" dirty="0" smtClean="0">
                <a:latin typeface="Times New Roman" pitchFamily="18" charset="0"/>
              </a:rPr>
            </a:br>
            <a:endParaRPr lang="en-IN" sz="2800" dirty="0">
              <a:latin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 b="32973"/>
          <a:stretch>
            <a:fillRect/>
          </a:stretch>
        </p:blipFill>
        <p:spPr bwMode="auto">
          <a:xfrm>
            <a:off x="2524100" y="1643050"/>
            <a:ext cx="7078315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Integrating Factor by Inspection Method</a:t>
            </a:r>
            <a:endParaRPr lang="en-IN" sz="3200" b="1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1346294" y="1071547"/>
            <a:ext cx="8393043" cy="4165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09600" y="-21433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 smtClean="0"/>
              <a:t>Rules for finding Integrating Factor</a:t>
            </a:r>
            <a:endParaRPr lang="en-IN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15918" y="1214423"/>
            <a:ext cx="14366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/>
              <a:t>Rules 1: </a:t>
            </a:r>
            <a:r>
              <a:rPr lang="en-IN" sz="2400" dirty="0" smtClean="0"/>
              <a:t/>
            </a:r>
            <a:br>
              <a:rPr lang="en-IN" sz="2400" dirty="0" smtClean="0"/>
            </a:br>
            <a:endParaRPr lang="en-IN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lum bright="-39000" contrast="57000"/>
          </a:blip>
          <a:srcRect/>
          <a:stretch>
            <a:fillRect/>
          </a:stretch>
        </p:blipFill>
        <p:spPr bwMode="auto">
          <a:xfrm>
            <a:off x="1095340" y="1142984"/>
            <a:ext cx="10925087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Rectangle 9"/>
          <p:cNvSpPr/>
          <p:nvPr/>
        </p:nvSpPr>
        <p:spPr>
          <a:xfrm>
            <a:off x="23770" y="2000240"/>
            <a:ext cx="1186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 smtClean="0"/>
              <a:t>Rules 2:</a:t>
            </a:r>
            <a:endParaRPr lang="en-IN" sz="2400" dirty="0"/>
          </a:p>
        </p:txBody>
      </p:sp>
      <p:sp>
        <p:nvSpPr>
          <p:cNvPr id="11" name="Rectangle 10"/>
          <p:cNvSpPr/>
          <p:nvPr/>
        </p:nvSpPr>
        <p:spPr>
          <a:xfrm>
            <a:off x="1104864" y="2028758"/>
            <a:ext cx="114205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>
                <a:latin typeface="Times New Roman" pitchFamily="18" charset="0"/>
              </a:rPr>
              <a:t>If the equation </a:t>
            </a:r>
            <a:r>
              <a:rPr lang="en-IN" sz="2000" b="1" i="1" dirty="0" smtClean="0">
                <a:latin typeface="Times New Roman" pitchFamily="18" charset="0"/>
              </a:rPr>
              <a:t>M dx +N dy = 0</a:t>
            </a:r>
            <a:r>
              <a:rPr lang="en-IN" sz="2000" b="1" dirty="0" smtClean="0">
                <a:latin typeface="Times New Roman" pitchFamily="18" charset="0"/>
              </a:rPr>
              <a:t> is of the form  </a:t>
            </a:r>
            <a:r>
              <a:rPr lang="en-IN" sz="2000" b="1" i="1" dirty="0" smtClean="0">
                <a:latin typeface="Times New Roman" pitchFamily="18" charset="0"/>
              </a:rPr>
              <a:t>y f</a:t>
            </a:r>
            <a:r>
              <a:rPr lang="en-IN" sz="2000" b="1" i="1" baseline="-25000" dirty="0" smtClean="0">
                <a:latin typeface="Times New Roman" pitchFamily="18" charset="0"/>
              </a:rPr>
              <a:t>1</a:t>
            </a:r>
            <a:r>
              <a:rPr lang="en-IN" sz="2000" b="1" i="1" dirty="0" smtClean="0">
                <a:latin typeface="Times New Roman" pitchFamily="18" charset="0"/>
              </a:rPr>
              <a:t>(</a:t>
            </a:r>
            <a:r>
              <a:rPr lang="en-IN" sz="2000" b="1" i="1" dirty="0" err="1" smtClean="0">
                <a:latin typeface="Times New Roman" pitchFamily="18" charset="0"/>
              </a:rPr>
              <a:t>xy</a:t>
            </a:r>
            <a:r>
              <a:rPr lang="en-IN" sz="2000" b="1" i="1" dirty="0" smtClean="0">
                <a:latin typeface="Times New Roman" pitchFamily="18" charset="0"/>
              </a:rPr>
              <a:t>) dx + x f</a:t>
            </a:r>
            <a:r>
              <a:rPr lang="en-IN" sz="2000" b="1" i="1" baseline="-25000" dirty="0" smtClean="0">
                <a:latin typeface="Times New Roman" pitchFamily="18" charset="0"/>
              </a:rPr>
              <a:t>2</a:t>
            </a:r>
            <a:r>
              <a:rPr lang="en-IN" sz="2000" b="1" i="1" dirty="0" smtClean="0">
                <a:latin typeface="Times New Roman" pitchFamily="18" charset="0"/>
              </a:rPr>
              <a:t> (</a:t>
            </a:r>
            <a:r>
              <a:rPr lang="en-IN" sz="2000" b="1" i="1" dirty="0" err="1" smtClean="0">
                <a:latin typeface="Times New Roman" pitchFamily="18" charset="0"/>
              </a:rPr>
              <a:t>xy</a:t>
            </a:r>
            <a:r>
              <a:rPr lang="en-IN" sz="2000" b="1" i="1" dirty="0" smtClean="0">
                <a:latin typeface="Times New Roman" pitchFamily="18" charset="0"/>
              </a:rPr>
              <a:t>) dy = 0</a:t>
            </a:r>
            <a:r>
              <a:rPr lang="en-IN" sz="2000" b="1" dirty="0" smtClean="0">
                <a:latin typeface="Times New Roman" pitchFamily="18" charset="0"/>
              </a:rPr>
              <a:t>, then                     is an I.F. </a:t>
            </a:r>
            <a:endParaRPr lang="en-IN" sz="2000" dirty="0">
              <a:latin typeface="Times New Roman" pitchFamily="18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lum bright="-39000" contrast="57000"/>
          </a:blip>
          <a:srcRect/>
          <a:stretch>
            <a:fillRect/>
          </a:stretch>
        </p:blipFill>
        <p:spPr bwMode="auto">
          <a:xfrm>
            <a:off x="9667900" y="1872615"/>
            <a:ext cx="1143008" cy="770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lum bright="-39000" contrast="57000"/>
          </a:blip>
          <a:srcRect/>
          <a:stretch>
            <a:fillRect/>
          </a:stretch>
        </p:blipFill>
        <p:spPr bwMode="auto">
          <a:xfrm>
            <a:off x="1080326" y="2614613"/>
            <a:ext cx="8801888" cy="2134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-19765" y="3071810"/>
            <a:ext cx="1186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 smtClean="0"/>
              <a:t>Rules 3:</a:t>
            </a:r>
            <a:endParaRPr lang="en-IN" sz="2400" dirty="0"/>
          </a:p>
        </p:txBody>
      </p:sp>
      <p:sp>
        <p:nvSpPr>
          <p:cNvPr id="16" name="Rectangle 15"/>
          <p:cNvSpPr/>
          <p:nvPr/>
        </p:nvSpPr>
        <p:spPr>
          <a:xfrm>
            <a:off x="-19765" y="4786322"/>
            <a:ext cx="11865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400" b="1" dirty="0" smtClean="0"/>
              <a:t>Rules 4:</a:t>
            </a:r>
            <a:endParaRPr lang="en-IN" sz="2400" dirty="0"/>
          </a:p>
        </p:txBody>
      </p:sp>
      <p:sp>
        <p:nvSpPr>
          <p:cNvPr id="17" name="Rectangle 16"/>
          <p:cNvSpPr/>
          <p:nvPr/>
        </p:nvSpPr>
        <p:spPr>
          <a:xfrm>
            <a:off x="1023902" y="4814840"/>
            <a:ext cx="114205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>
                <a:latin typeface="Times New Roman" pitchFamily="18" charset="0"/>
              </a:rPr>
              <a:t>If the equation </a:t>
            </a:r>
            <a:r>
              <a:rPr lang="en-IN" sz="2000" b="1" i="1" dirty="0" smtClean="0">
                <a:latin typeface="Times New Roman" pitchFamily="18" charset="0"/>
              </a:rPr>
              <a:t>M dx +N dy = 0</a:t>
            </a:r>
            <a:r>
              <a:rPr lang="en-IN" sz="2000" b="1" dirty="0" smtClean="0">
                <a:latin typeface="Times New Roman" pitchFamily="18" charset="0"/>
              </a:rPr>
              <a:t> is of the form </a:t>
            </a:r>
            <a:r>
              <a:rPr lang="en-IN" sz="2000" b="1" i="1" dirty="0" smtClean="0">
                <a:latin typeface="Times New Roman" pitchFamily="18" charset="0"/>
              </a:rPr>
              <a:t>x</a:t>
            </a:r>
            <a:r>
              <a:rPr lang="en-IN" sz="2000" b="1" i="1" baseline="30000" dirty="0" smtClean="0">
                <a:latin typeface="Times New Roman" pitchFamily="18" charset="0"/>
              </a:rPr>
              <a:t>a</a:t>
            </a:r>
            <a:r>
              <a:rPr lang="en-IN" sz="2000" b="1" i="1" dirty="0" smtClean="0">
                <a:latin typeface="Times New Roman" pitchFamily="18" charset="0"/>
              </a:rPr>
              <a:t> y</a:t>
            </a:r>
            <a:r>
              <a:rPr lang="en-IN" sz="2000" b="1" i="1" baseline="30000" dirty="0" smtClean="0">
                <a:latin typeface="Times New Roman" pitchFamily="18" charset="0"/>
              </a:rPr>
              <a:t>b</a:t>
            </a:r>
            <a:r>
              <a:rPr lang="en-IN" sz="2000" b="1" i="1" dirty="0" smtClean="0">
                <a:latin typeface="Times New Roman" pitchFamily="18" charset="0"/>
              </a:rPr>
              <a:t> (m y dx + n x dy) + x</a:t>
            </a:r>
            <a:r>
              <a:rPr lang="en-IN" sz="2000" b="1" i="1" baseline="30000" dirty="0" smtClean="0">
                <a:latin typeface="Times New Roman" pitchFamily="18" charset="0"/>
              </a:rPr>
              <a:t>c</a:t>
            </a:r>
            <a:r>
              <a:rPr lang="en-IN" sz="2000" b="1" i="1" dirty="0" smtClean="0">
                <a:latin typeface="Times New Roman" pitchFamily="18" charset="0"/>
              </a:rPr>
              <a:t> y</a:t>
            </a:r>
            <a:r>
              <a:rPr lang="en-IN" sz="2000" b="1" i="1" baseline="30000" dirty="0" smtClean="0">
                <a:latin typeface="Times New Roman" pitchFamily="18" charset="0"/>
              </a:rPr>
              <a:t>d</a:t>
            </a:r>
            <a:r>
              <a:rPr lang="en-IN" sz="2000" b="1" i="1" dirty="0" smtClean="0">
                <a:latin typeface="Times New Roman" pitchFamily="18" charset="0"/>
              </a:rPr>
              <a:t> (p y dx + q x dy)</a:t>
            </a:r>
            <a:r>
              <a:rPr lang="en-IN" sz="2000" b="1" dirty="0" smtClean="0">
                <a:latin typeface="Times New Roman" pitchFamily="18" charset="0"/>
              </a:rPr>
              <a:t> </a:t>
            </a:r>
          </a:p>
          <a:p>
            <a:r>
              <a:rPr lang="en-IN" sz="2000" b="1" dirty="0" smtClean="0">
                <a:latin typeface="Times New Roman" pitchFamily="18" charset="0"/>
              </a:rPr>
              <a:t>it has an I.F. of the form </a:t>
            </a:r>
            <a:r>
              <a:rPr lang="en-IN" sz="2000" b="1" i="1" dirty="0" smtClean="0">
                <a:latin typeface="Times New Roman" pitchFamily="18" charset="0"/>
              </a:rPr>
              <a:t>x</a:t>
            </a:r>
            <a:r>
              <a:rPr lang="en-IN" sz="2000" b="1" i="1" baseline="30000" dirty="0" smtClean="0">
                <a:latin typeface="Times New Roman" pitchFamily="18" charset="0"/>
              </a:rPr>
              <a:t>h</a:t>
            </a:r>
            <a:r>
              <a:rPr lang="en-IN" sz="2000" b="1" i="1" dirty="0" smtClean="0">
                <a:latin typeface="Times New Roman" pitchFamily="18" charset="0"/>
              </a:rPr>
              <a:t> y</a:t>
            </a:r>
            <a:r>
              <a:rPr lang="en-IN" sz="2000" b="1" i="1" baseline="30000" dirty="0" smtClean="0">
                <a:latin typeface="Times New Roman" pitchFamily="18" charset="0"/>
              </a:rPr>
              <a:t>k</a:t>
            </a:r>
            <a:r>
              <a:rPr lang="en-IN" sz="2000" b="1" i="1" dirty="0" smtClean="0">
                <a:latin typeface="Times New Roman" pitchFamily="18" charset="0"/>
              </a:rPr>
              <a:t>. </a:t>
            </a:r>
            <a:r>
              <a:rPr lang="en-IN" sz="2000" b="1" dirty="0" smtClean="0">
                <a:latin typeface="Times New Roman" pitchFamily="18" charset="0"/>
              </a:rPr>
              <a:t>where the values of </a:t>
            </a:r>
            <a:r>
              <a:rPr lang="en-IN" sz="2000" b="1" i="1" dirty="0" smtClean="0">
                <a:latin typeface="Times New Roman" pitchFamily="18" charset="0"/>
              </a:rPr>
              <a:t>h </a:t>
            </a:r>
            <a:r>
              <a:rPr lang="en-IN" sz="2000" b="1" dirty="0" smtClean="0">
                <a:latin typeface="Times New Roman" pitchFamily="18" charset="0"/>
              </a:rPr>
              <a:t>and </a:t>
            </a:r>
            <a:r>
              <a:rPr lang="en-IN" sz="2000" b="1" i="1" dirty="0" smtClean="0">
                <a:latin typeface="Times New Roman" pitchFamily="18" charset="0"/>
              </a:rPr>
              <a:t>k </a:t>
            </a:r>
            <a:r>
              <a:rPr lang="en-IN" sz="2000" b="1" dirty="0" smtClean="0">
                <a:latin typeface="Times New Roman" pitchFamily="18" charset="0"/>
              </a:rPr>
              <a:t>can also be determined from the relations </a:t>
            </a:r>
            <a:br>
              <a:rPr lang="en-IN" sz="2000" b="1" dirty="0" smtClean="0">
                <a:latin typeface="Times New Roman" pitchFamily="18" charset="0"/>
              </a:rPr>
            </a:br>
            <a:r>
              <a:rPr lang="en-IN" sz="2000" dirty="0" smtClean="0"/>
              <a:t> </a:t>
            </a:r>
            <a:br>
              <a:rPr lang="en-IN" sz="2000" dirty="0" smtClean="0"/>
            </a:br>
            <a:endParaRPr lang="en-IN" sz="2000" dirty="0">
              <a:latin typeface="Times New Roman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lum bright="-39000" contrast="57000"/>
          </a:blip>
          <a:srcRect/>
          <a:stretch>
            <a:fillRect/>
          </a:stretch>
        </p:blipFill>
        <p:spPr bwMode="auto">
          <a:xfrm>
            <a:off x="1881158" y="5572139"/>
            <a:ext cx="4714908" cy="64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437</Words>
  <Application>Microsoft Office PowerPoint</Application>
  <PresentationFormat>Custom</PresentationFormat>
  <Paragraphs>89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  Engineering Mathematics-III (BMAT-1111)    </vt:lpstr>
      <vt:lpstr>Topic Discussed</vt:lpstr>
      <vt:lpstr>Exact Equation</vt:lpstr>
      <vt:lpstr>Exact Equation</vt:lpstr>
      <vt:lpstr>Equation Reducible to Exact Equations</vt:lpstr>
      <vt:lpstr>Integrating Factor by Inspection Method</vt:lpstr>
      <vt:lpstr>Integrating Factor by Inspection Method</vt:lpstr>
      <vt:lpstr>Integrating Factor by Inspection Method</vt:lpstr>
      <vt:lpstr>Rules for finding Integrating Factor</vt:lpstr>
      <vt:lpstr>Integrating Factor</vt:lpstr>
      <vt:lpstr>Integrating Factor</vt:lpstr>
      <vt:lpstr>Integrating Factor</vt:lpstr>
      <vt:lpstr>Integrating Factor</vt:lpstr>
      <vt:lpstr>Integrating Factor</vt:lpstr>
      <vt:lpstr>Clairaut’s Equation</vt:lpstr>
      <vt:lpstr>Clairaut’s Equation</vt:lpstr>
      <vt:lpstr>Clairaut’s Equation</vt:lpstr>
      <vt:lpstr>Clairaut’s Equation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116</cp:revision>
  <dcterms:created xsi:type="dcterms:W3CDTF">2020-11-12T04:35:12Z</dcterms:created>
  <dcterms:modified xsi:type="dcterms:W3CDTF">2023-07-26T18:52:40Z</dcterms:modified>
</cp:coreProperties>
</file>