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347" r:id="rId2"/>
    <p:sldId id="353" r:id="rId3"/>
    <p:sldId id="354" r:id="rId4"/>
    <p:sldId id="355" r:id="rId5"/>
    <p:sldId id="356" r:id="rId6"/>
    <p:sldId id="357" r:id="rId7"/>
    <p:sldId id="358" r:id="rId8"/>
    <p:sldId id="359" r:id="rId9"/>
    <p:sldId id="360" r:id="rId10"/>
    <p:sldId id="361" r:id="rId11"/>
    <p:sldId id="362" r:id="rId12"/>
    <p:sldId id="363" r:id="rId13"/>
    <p:sldId id="364" r:id="rId14"/>
    <p:sldId id="365" r:id="rId15"/>
    <p:sldId id="366" r:id="rId16"/>
    <p:sldId id="367" r:id="rId17"/>
    <p:sldId id="368" r:id="rId18"/>
    <p:sldId id="369" r:id="rId19"/>
    <p:sldId id="370" r:id="rId20"/>
    <p:sldId id="371" r:id="rId21"/>
    <p:sldId id="372" r:id="rId22"/>
    <p:sldId id="373" r:id="rId23"/>
    <p:sldId id="37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72" d="100"/>
          <a:sy n="72" d="100"/>
        </p:scale>
        <p:origin x="-552" y="6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01-Aug-23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01-Aug-23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01-Aug-23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01-Aug-23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01-Aug-23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01-Aug-23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01-Aug-23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01-Aug-23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AIDED DESIGN AND MANUFACTURING (BTME-3502)</a:t>
            </a:r>
            <a:r>
              <a:rPr lang="en-IN" sz="3600" b="1" dirty="0" smtClean="0"/>
              <a:t/>
            </a:r>
            <a:br>
              <a:rPr lang="en-IN" sz="3600" b="1" dirty="0" smtClean="0"/>
            </a:b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dirty="0" smtClean="0"/>
              <a:t>Deepak </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63246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smtClean="0"/>
              <a:t>B.Tech (Mechanical Engineering)</a:t>
            </a:r>
            <a:r>
              <a:rPr lang="en-US" sz="9600" dirty="0" smtClean="0">
                <a:latin typeface="+mn-lt"/>
              </a:rPr>
              <a:t> </a:t>
            </a:r>
            <a:r>
              <a:rPr lang="en-US" sz="9600" dirty="0">
                <a:latin typeface="+mn-lt"/>
              </a:rPr>
              <a:t/>
            </a:r>
            <a:br>
              <a:rPr lang="en-US" sz="9600" dirty="0">
                <a:latin typeface="+mn-lt"/>
              </a:rPr>
            </a:br>
            <a:r>
              <a:rPr lang="en-US" sz="9600" dirty="0">
                <a:latin typeface="+mn-lt"/>
              </a:rPr>
              <a:t>Semester</a:t>
            </a:r>
            <a:r>
              <a:rPr lang="en-US" sz="9600" dirty="0" smtClean="0">
                <a:latin typeface="+mn-lt"/>
              </a:rPr>
              <a:t>: 5th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a:t>
            </a:r>
            <a:endParaRPr lang="en-IN" b="1" dirty="0"/>
          </a:p>
        </p:txBody>
      </p:sp>
      <p:sp>
        <p:nvSpPr>
          <p:cNvPr id="3" name="Content Placeholder 2"/>
          <p:cNvSpPr>
            <a:spLocks noGrp="1"/>
          </p:cNvSpPr>
          <p:nvPr>
            <p:ph idx="1"/>
          </p:nvPr>
        </p:nvSpPr>
        <p:spPr/>
        <p:txBody>
          <a:bodyPr>
            <a:normAutofit fontScale="25000" lnSpcReduction="20000"/>
          </a:bodyPr>
          <a:lstStyle/>
          <a:p>
            <a:pPr algn="just" fontAlgn="auto">
              <a:spcBef>
                <a:spcPct val="50000"/>
              </a:spcBef>
              <a:spcAft>
                <a:spcPts val="0"/>
              </a:spcAft>
              <a:buNone/>
              <a:defRPr/>
            </a:pPr>
            <a:r>
              <a:rPr lang="en-GB" sz="11200" dirty="0" smtClean="0"/>
              <a:t>	A PC  contains a hard drive which is used for storage of work and removable-disk drives which have their advantages:-</a:t>
            </a:r>
          </a:p>
          <a:p>
            <a:pPr algn="just" fontAlgn="auto">
              <a:spcBef>
                <a:spcPct val="50000"/>
              </a:spcBef>
              <a:spcAft>
                <a:spcPts val="0"/>
              </a:spcAft>
              <a:buFont typeface="Wingdings" pitchFamily="2" charset="2"/>
              <a:buChar char="Ø"/>
              <a:defRPr/>
            </a:pPr>
            <a:r>
              <a:rPr lang="en-GB" sz="11200" dirty="0" smtClean="0"/>
              <a:t>	</a:t>
            </a:r>
            <a:r>
              <a:rPr lang="en-GB" sz="11200" b="1" dirty="0" smtClean="0"/>
              <a:t>Copying/moving files </a:t>
            </a:r>
            <a:r>
              <a:rPr lang="en-GB" sz="11200" dirty="0" smtClean="0"/>
              <a:t>– The easiest way to transfer files from one computer to another is by copying the file onto a removable disk which can be opened on another computer.</a:t>
            </a:r>
          </a:p>
          <a:p>
            <a:pPr algn="just" fontAlgn="auto">
              <a:spcBef>
                <a:spcPct val="50000"/>
              </a:spcBef>
              <a:spcAft>
                <a:spcPts val="0"/>
              </a:spcAft>
              <a:buFont typeface="Wingdings" pitchFamily="2" charset="2"/>
              <a:buChar char="Ø"/>
              <a:defRPr/>
            </a:pPr>
            <a:r>
              <a:rPr lang="en-GB" sz="11200" dirty="0" smtClean="0"/>
              <a:t>	</a:t>
            </a:r>
            <a:r>
              <a:rPr lang="en-GB" sz="11200" b="1" dirty="0" smtClean="0"/>
              <a:t>Backing up files </a:t>
            </a:r>
            <a:r>
              <a:rPr lang="en-GB" sz="11200" dirty="0" smtClean="0"/>
              <a:t>– Back up copies of important files can be taken as insurance in case of original files are corrupted or accidentally deleted </a:t>
            </a:r>
          </a:p>
          <a:p>
            <a:pPr algn="just" fontAlgn="auto">
              <a:spcBef>
                <a:spcPct val="50000"/>
              </a:spcBef>
              <a:spcAft>
                <a:spcPts val="0"/>
              </a:spcAft>
              <a:buFont typeface="Wingdings" pitchFamily="2" charset="2"/>
              <a:buChar char="Ø"/>
              <a:defRPr/>
            </a:pPr>
            <a:r>
              <a:rPr lang="en-GB" sz="11200" dirty="0" smtClean="0"/>
              <a:t>	</a:t>
            </a:r>
            <a:r>
              <a:rPr lang="en-GB" sz="11200" b="1" dirty="0" smtClean="0"/>
              <a:t>Archiving file </a:t>
            </a:r>
            <a:r>
              <a:rPr lang="en-GB" sz="11200" dirty="0" smtClean="0"/>
              <a:t>– When files are no longer needed, they can be stored on a removable disc and removed from the computers internal hard drive. This frees up valuable storage space on the hard drive.</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Various Storage devices</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4" name="Picture 2"/>
          <p:cNvPicPr>
            <a:picLocks noGrp="1" noChangeAspect="1" noChangeArrowheads="1"/>
          </p:cNvPicPr>
          <p:nvPr>
            <p:ph idx="1"/>
          </p:nvPr>
        </p:nvPicPr>
        <p:blipFill>
          <a:blip r:embed="rId3"/>
          <a:srcRect/>
          <a:stretch>
            <a:fillRect/>
          </a:stretch>
        </p:blipFill>
        <p:spPr bwMode="auto">
          <a:xfrm>
            <a:off x="1371599" y="1371600"/>
            <a:ext cx="9296401" cy="4571999"/>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CAD/CAM systems work?</a:t>
            </a:r>
            <a:endParaRPr lang="en-IN" b="1" dirty="0"/>
          </a:p>
        </p:txBody>
      </p:sp>
      <p:sp>
        <p:nvSpPr>
          <p:cNvPr id="3" name="Content Placeholder 2"/>
          <p:cNvSpPr>
            <a:spLocks noGrp="1"/>
          </p:cNvSpPr>
          <p:nvPr>
            <p:ph idx="1"/>
          </p:nvPr>
        </p:nvSpPr>
        <p:spPr/>
        <p:txBody>
          <a:bodyPr>
            <a:normAutofit fontScale="62500" lnSpcReduction="20000"/>
          </a:bodyPr>
          <a:lstStyle/>
          <a:p>
            <a:pPr>
              <a:spcBef>
                <a:spcPct val="50000"/>
              </a:spcBef>
              <a:buFontTx/>
              <a:buChar char="•"/>
            </a:pPr>
            <a:r>
              <a:rPr lang="en-US" sz="4000" dirty="0" smtClean="0"/>
              <a:t>Developing NC code requires an understanding of:</a:t>
            </a:r>
          </a:p>
          <a:p>
            <a:pPr marL="800100" lvl="1" indent="-342900">
              <a:spcBef>
                <a:spcPct val="50000"/>
              </a:spcBef>
              <a:buFontTx/>
              <a:buAutoNum type="arabicPeriod"/>
            </a:pPr>
            <a:r>
              <a:rPr lang="en-US" sz="4000" dirty="0" smtClean="0"/>
              <a:t>Part geometry</a:t>
            </a:r>
          </a:p>
          <a:p>
            <a:pPr marL="800100" lvl="1" indent="-342900">
              <a:spcBef>
                <a:spcPct val="50000"/>
              </a:spcBef>
              <a:buFontTx/>
              <a:buAutoNum type="arabicPeriod"/>
            </a:pPr>
            <a:r>
              <a:rPr lang="en-US" sz="4000" dirty="0" smtClean="0"/>
              <a:t>Tooling</a:t>
            </a:r>
          </a:p>
          <a:p>
            <a:pPr marL="800100" lvl="1" indent="-342900">
              <a:spcBef>
                <a:spcPct val="50000"/>
              </a:spcBef>
              <a:buFontTx/>
              <a:buAutoNum type="arabicPeriod"/>
            </a:pPr>
            <a:r>
              <a:rPr lang="en-US" sz="4000" dirty="0" smtClean="0"/>
              <a:t>Process plans</a:t>
            </a:r>
          </a:p>
          <a:p>
            <a:pPr marL="800100" lvl="1" indent="-342900">
              <a:spcBef>
                <a:spcPct val="50000"/>
              </a:spcBef>
              <a:buFontTx/>
              <a:buAutoNum type="arabicPeriod"/>
            </a:pPr>
            <a:r>
              <a:rPr lang="en-US" sz="4000" dirty="0" smtClean="0"/>
              <a:t>Tolerances</a:t>
            </a:r>
          </a:p>
          <a:p>
            <a:pPr marL="800100" lvl="1" indent="-342900">
              <a:spcBef>
                <a:spcPct val="50000"/>
              </a:spcBef>
              <a:buFontTx/>
              <a:buAutoNum type="arabicPeriod"/>
            </a:pPr>
            <a:r>
              <a:rPr lang="en-US" sz="4000" dirty="0" smtClean="0"/>
              <a:t>Fixturing</a:t>
            </a:r>
          </a:p>
          <a:p>
            <a:pPr>
              <a:spcBef>
                <a:spcPct val="50000"/>
              </a:spcBef>
              <a:buFontTx/>
              <a:buChar char="•"/>
            </a:pPr>
            <a:r>
              <a:rPr lang="en-US" sz="4000" dirty="0" smtClean="0"/>
              <a:t>Most CAD/CAM systems provide access to:</a:t>
            </a:r>
          </a:p>
          <a:p>
            <a:pPr marL="800100" lvl="1" indent="-342900">
              <a:spcBef>
                <a:spcPct val="50000"/>
              </a:spcBef>
              <a:buFontTx/>
              <a:buAutoNum type="arabicPeriod"/>
            </a:pPr>
            <a:r>
              <a:rPr lang="en-US" sz="4000" dirty="0" smtClean="0"/>
              <a:t>Part geometry</a:t>
            </a:r>
          </a:p>
          <a:p>
            <a:pPr marL="800100" lvl="1" indent="-342900">
              <a:spcBef>
                <a:spcPct val="50000"/>
              </a:spcBef>
              <a:buFontTx/>
              <a:buAutoNum type="arabicPeriod"/>
            </a:pPr>
            <a:r>
              <a:rPr lang="en-US" sz="4000" dirty="0" smtClean="0"/>
              <a:t>Tooling</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rPr>
              <a:t>The Design Process</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3"/>
          <p:cNvPicPr>
            <a:picLocks noGrp="1" noChangeAspect="1" noChangeArrowheads="1"/>
          </p:cNvPicPr>
          <p:nvPr>
            <p:ph idx="1"/>
          </p:nvPr>
        </p:nvPicPr>
        <p:blipFill>
          <a:blip r:embed="rId3"/>
          <a:srcRect/>
          <a:stretch>
            <a:fillRect/>
          </a:stretch>
        </p:blipFill>
        <p:spPr bwMode="auto">
          <a:xfrm>
            <a:off x="3810000" y="1371600"/>
            <a:ext cx="1642365" cy="4525963"/>
          </a:xfrm>
          <a:prstGeom prst="rect">
            <a:avLst/>
          </a:prstGeom>
          <a:noFill/>
        </p:spPr>
      </p:pic>
      <p:pic>
        <p:nvPicPr>
          <p:cNvPr id="9" name="Picture 5"/>
          <p:cNvPicPr>
            <a:picLocks noChangeAspect="1" noChangeArrowheads="1"/>
          </p:cNvPicPr>
          <p:nvPr/>
        </p:nvPicPr>
        <p:blipFill>
          <a:blip r:embed="rId4"/>
          <a:srcRect/>
          <a:stretch>
            <a:fillRect/>
          </a:stretch>
        </p:blipFill>
        <p:spPr bwMode="auto">
          <a:xfrm>
            <a:off x="5410200" y="3048000"/>
            <a:ext cx="1333500" cy="2819400"/>
          </a:xfrm>
          <a:prstGeom prst="rect">
            <a:avLst/>
          </a:prstGeom>
          <a:noFill/>
        </p:spPr>
      </p:pic>
      <p:sp>
        <p:nvSpPr>
          <p:cNvPr id="10" name="TextBox 9"/>
          <p:cNvSpPr txBox="1"/>
          <p:nvPr/>
        </p:nvSpPr>
        <p:spPr>
          <a:xfrm>
            <a:off x="4191000" y="5867400"/>
            <a:ext cx="1447800" cy="369332"/>
          </a:xfrm>
          <a:prstGeom prst="rect">
            <a:avLst/>
          </a:prstGeom>
          <a:noFill/>
        </p:spPr>
        <p:txBody>
          <a:bodyPr wrap="square" rtlCol="0">
            <a:spAutoFit/>
          </a:bodyPr>
          <a:lstStyle/>
          <a:p>
            <a:pPr>
              <a:spcBef>
                <a:spcPct val="50000"/>
              </a:spcBef>
            </a:pPr>
            <a:r>
              <a:rPr lang="en-US" b="1" dirty="0" smtClean="0"/>
              <a:t>Before CAD</a:t>
            </a:r>
            <a:endParaRPr lang="en-US" b="1" dirty="0"/>
          </a:p>
        </p:txBody>
      </p:sp>
      <p:sp>
        <p:nvSpPr>
          <p:cNvPr id="11" name="TextBox 10"/>
          <p:cNvSpPr txBox="1"/>
          <p:nvPr/>
        </p:nvSpPr>
        <p:spPr>
          <a:xfrm>
            <a:off x="5562600" y="5867400"/>
            <a:ext cx="1752600" cy="369332"/>
          </a:xfrm>
          <a:prstGeom prst="rect">
            <a:avLst/>
          </a:prstGeom>
          <a:noFill/>
        </p:spPr>
        <p:txBody>
          <a:bodyPr wrap="square" rtlCol="0">
            <a:spAutoFit/>
          </a:bodyPr>
          <a:lstStyle/>
          <a:p>
            <a:r>
              <a:rPr lang="en-US" b="1" dirty="0" smtClean="0"/>
              <a:t>After CAD</a:t>
            </a: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Cad Library </a:t>
            </a:r>
            <a:endParaRPr lang="en-IN" b="1" dirty="0"/>
          </a:p>
        </p:txBody>
      </p:sp>
      <p:sp>
        <p:nvSpPr>
          <p:cNvPr id="3" name="Content Placeholder 2"/>
          <p:cNvSpPr>
            <a:spLocks noGrp="1"/>
          </p:cNvSpPr>
          <p:nvPr>
            <p:ph idx="1"/>
          </p:nvPr>
        </p:nvSpPr>
        <p:spPr/>
        <p:txBody>
          <a:bodyPr>
            <a:normAutofit fontScale="77500" lnSpcReduction="20000"/>
          </a:bodyPr>
          <a:lstStyle/>
          <a:p>
            <a:pPr algn="just">
              <a:spcBef>
                <a:spcPct val="0"/>
              </a:spcBef>
              <a:buNone/>
            </a:pPr>
            <a:r>
              <a:rPr lang="en-GB" sz="4100" dirty="0" smtClean="0"/>
              <a:t>A Library is a useful tool which allows you to store common parts that can be added to drawings as often as required.       </a:t>
            </a:r>
          </a:p>
          <a:p>
            <a:pPr lvl="1">
              <a:spcBef>
                <a:spcPct val="50000"/>
              </a:spcBef>
              <a:buNone/>
              <a:defRPr/>
            </a:pPr>
            <a:r>
              <a:rPr lang="en-GB" sz="3800" b="1" dirty="0" smtClean="0"/>
              <a:t>Advantages:</a:t>
            </a:r>
          </a:p>
          <a:p>
            <a:pPr fontAlgn="auto">
              <a:spcBef>
                <a:spcPct val="50000"/>
              </a:spcBef>
              <a:spcAft>
                <a:spcPts val="0"/>
              </a:spcAft>
              <a:buFont typeface="Wingdings" pitchFamily="2" charset="2"/>
              <a:buChar char="Ø"/>
              <a:defRPr/>
            </a:pPr>
            <a:r>
              <a:rPr lang="en-GB" sz="3800" dirty="0" smtClean="0"/>
              <a:t>  No need to draw items more than once </a:t>
            </a:r>
          </a:p>
          <a:p>
            <a:pPr fontAlgn="auto">
              <a:spcBef>
                <a:spcPct val="50000"/>
              </a:spcBef>
              <a:spcAft>
                <a:spcPts val="0"/>
              </a:spcAft>
              <a:buFont typeface="Wingdings" pitchFamily="2" charset="2"/>
              <a:buChar char="Ø"/>
              <a:defRPr/>
            </a:pPr>
            <a:r>
              <a:rPr lang="en-GB" sz="3800" dirty="0" smtClean="0"/>
              <a:t> Drawings can be produced much quicker</a:t>
            </a:r>
          </a:p>
          <a:p>
            <a:pPr fontAlgn="auto">
              <a:spcBef>
                <a:spcPct val="50000"/>
              </a:spcBef>
              <a:spcAft>
                <a:spcPts val="0"/>
              </a:spcAft>
              <a:buFont typeface="Wingdings" pitchFamily="2" charset="2"/>
              <a:buChar char="Ø"/>
              <a:defRPr/>
            </a:pPr>
            <a:r>
              <a:rPr lang="en-GB" sz="3800" dirty="0" smtClean="0"/>
              <a:t>Drawing are standardised		</a:t>
            </a:r>
          </a:p>
          <a:p>
            <a:pPr fontAlgn="auto">
              <a:spcBef>
                <a:spcPct val="50000"/>
              </a:spcBef>
              <a:spcAft>
                <a:spcPts val="0"/>
              </a:spcAft>
              <a:buFont typeface="Wingdings" pitchFamily="2" charset="2"/>
              <a:buChar char="Ø"/>
              <a:defRPr/>
            </a:pPr>
            <a:r>
              <a:rPr lang="en-GB" sz="3800" dirty="0" smtClean="0"/>
              <a:t>They can hold thousands of items</a:t>
            </a:r>
          </a:p>
          <a:p>
            <a:pPr fontAlgn="auto">
              <a:spcBef>
                <a:spcPct val="50000"/>
              </a:spcBef>
              <a:spcAft>
                <a:spcPts val="0"/>
              </a:spcAft>
              <a:buFont typeface="Wingdings" pitchFamily="2" charset="2"/>
              <a:buChar char="Ø"/>
              <a:defRPr/>
            </a:pPr>
            <a:r>
              <a:rPr lang="en-GB" sz="3800" dirty="0" smtClean="0"/>
              <a:t>Additional items can be  added </a:t>
            </a:r>
            <a:endParaRPr lang="en-US" sz="3800" dirty="0" smtClean="0"/>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Layers</a:t>
            </a:r>
            <a:endParaRPr lang="en-IN" b="1" dirty="0"/>
          </a:p>
        </p:txBody>
      </p:sp>
      <p:sp>
        <p:nvSpPr>
          <p:cNvPr id="3" name="Content Placeholder 2"/>
          <p:cNvSpPr>
            <a:spLocks noGrp="1"/>
          </p:cNvSpPr>
          <p:nvPr>
            <p:ph idx="1"/>
          </p:nvPr>
        </p:nvSpPr>
        <p:spPr/>
        <p:txBody>
          <a:bodyPr>
            <a:normAutofit/>
          </a:bodyPr>
          <a:lstStyle/>
          <a:p>
            <a:pPr algn="just">
              <a:spcBef>
                <a:spcPct val="0"/>
              </a:spcBef>
              <a:buNone/>
            </a:pPr>
            <a:r>
              <a:rPr lang="en-GB" sz="2800" b="1" dirty="0" smtClean="0"/>
              <a:t>	</a:t>
            </a:r>
            <a:r>
              <a:rPr lang="en-GB" dirty="0" smtClean="0"/>
              <a:t>Layers are extremely useful when helping to organize your drawings.</a:t>
            </a:r>
          </a:p>
          <a:p>
            <a:pPr algn="just">
              <a:spcBef>
                <a:spcPct val="0"/>
              </a:spcBef>
              <a:buNone/>
            </a:pPr>
            <a:r>
              <a:rPr lang="en-GB" b="1" dirty="0" smtClean="0"/>
              <a:t>	For example </a:t>
            </a:r>
            <a:r>
              <a:rPr lang="en-GB" dirty="0" smtClean="0"/>
              <a:t>to cross the language </a:t>
            </a:r>
          </a:p>
          <a:p>
            <a:pPr algn="just">
              <a:spcBef>
                <a:spcPct val="0"/>
              </a:spcBef>
              <a:buNone/>
            </a:pPr>
            <a:r>
              <a:rPr lang="en-GB" dirty="0" smtClean="0"/>
              <a:t>	barrier. By having a drawing on one</a:t>
            </a:r>
          </a:p>
          <a:p>
            <a:pPr algn="just">
              <a:spcBef>
                <a:spcPct val="0"/>
              </a:spcBef>
              <a:buNone/>
            </a:pPr>
            <a:r>
              <a:rPr lang="en-GB" dirty="0" smtClean="0"/>
              <a:t>	 layer, then creating a range of layers </a:t>
            </a:r>
          </a:p>
          <a:p>
            <a:pPr algn="just">
              <a:spcBef>
                <a:spcPct val="0"/>
              </a:spcBef>
              <a:buNone/>
            </a:pPr>
            <a:r>
              <a:rPr lang="en-GB" dirty="0" smtClean="0"/>
              <a:t>	for text and dimensions in different</a:t>
            </a:r>
          </a:p>
          <a:p>
            <a:pPr algn="just">
              <a:spcBef>
                <a:spcPct val="0"/>
              </a:spcBef>
              <a:buNone/>
            </a:pPr>
            <a:r>
              <a:rPr lang="en-GB" dirty="0" smtClean="0"/>
              <a:t>	 languages saves a great deal of time </a:t>
            </a:r>
          </a:p>
          <a:p>
            <a:pPr algn="just">
              <a:spcBef>
                <a:spcPct val="0"/>
              </a:spcBef>
              <a:buNone/>
            </a:pPr>
            <a:r>
              <a:rPr lang="en-GB" dirty="0" smtClean="0"/>
              <a:t>	and effort as the same drawing doesn’t need to be repeated.</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2" descr="http://www.kxcad.net/progesoft/ProgeSOFT_IntelliCAD/Art/ca_layers1.gif"/>
          <p:cNvPicPr>
            <a:picLocks noChangeAspect="1" noChangeArrowheads="1"/>
          </p:cNvPicPr>
          <p:nvPr/>
        </p:nvPicPr>
        <p:blipFill>
          <a:blip r:embed="rId3"/>
          <a:srcRect/>
          <a:stretch>
            <a:fillRect/>
          </a:stretch>
        </p:blipFill>
        <p:spPr bwMode="auto">
          <a:xfrm>
            <a:off x="7162800" y="2133600"/>
            <a:ext cx="3352800" cy="2438400"/>
          </a:xfrm>
          <a:prstGeom prst="rect">
            <a:avLst/>
          </a:prstGeom>
          <a:noFill/>
          <a:ln w="9525">
            <a:noFill/>
            <a:miter lim="800000"/>
            <a:headEnd/>
            <a:tailEnd/>
          </a:ln>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Cad Commands (Grid)</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5122" name="Picture 2"/>
          <p:cNvPicPr>
            <a:picLocks noGrp="1" noChangeAspect="1" noChangeArrowheads="1"/>
          </p:cNvPicPr>
          <p:nvPr>
            <p:ph idx="1"/>
          </p:nvPr>
        </p:nvPicPr>
        <p:blipFill>
          <a:blip r:embed="rId3"/>
          <a:srcRect/>
          <a:stretch>
            <a:fillRect/>
          </a:stretch>
        </p:blipFill>
        <p:spPr bwMode="auto">
          <a:xfrm>
            <a:off x="1295400" y="1295400"/>
            <a:ext cx="9829800" cy="46482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Cad Commands (Shapes)</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2"/>
          <p:cNvPicPr>
            <a:picLocks noGrp="1" noChangeAspect="1" noChangeArrowheads="1"/>
          </p:cNvPicPr>
          <p:nvPr>
            <p:ph idx="1"/>
          </p:nvPr>
        </p:nvPicPr>
        <p:blipFill>
          <a:blip r:embed="rId3"/>
          <a:srcRect/>
          <a:stretch>
            <a:fillRect/>
          </a:stretch>
        </p:blipFill>
        <p:spPr bwMode="auto">
          <a:xfrm>
            <a:off x="1524000" y="1219200"/>
            <a:ext cx="9525000" cy="49530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Cad Commands (Modify Tools)</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2"/>
          <p:cNvPicPr>
            <a:picLocks noGrp="1" noChangeAspect="1" noChangeArrowheads="1"/>
          </p:cNvPicPr>
          <p:nvPr>
            <p:ph idx="1"/>
          </p:nvPr>
        </p:nvPicPr>
        <p:blipFill>
          <a:blip r:embed="rId3"/>
          <a:srcRect/>
          <a:stretch>
            <a:fillRect/>
          </a:stretch>
        </p:blipFill>
        <p:spPr bwMode="auto">
          <a:xfrm>
            <a:off x="1447800" y="1219200"/>
            <a:ext cx="9372600" cy="4543425"/>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Cad Commands (Modify Tools)</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2"/>
          <p:cNvPicPr>
            <a:picLocks noGrp="1" noChangeAspect="1" noChangeArrowheads="1"/>
          </p:cNvPicPr>
          <p:nvPr>
            <p:ph idx="1"/>
          </p:nvPr>
        </p:nvPicPr>
        <p:blipFill>
          <a:blip r:embed="rId3"/>
          <a:srcRect/>
          <a:stretch>
            <a:fillRect/>
          </a:stretch>
        </p:blipFill>
        <p:spPr bwMode="auto">
          <a:xfrm>
            <a:off x="1676400" y="1371600"/>
            <a:ext cx="8762999" cy="47244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a:xfrm>
            <a:off x="533400" y="1219200"/>
            <a:ext cx="10972800" cy="4525963"/>
          </a:xfrm>
        </p:spPr>
        <p:txBody>
          <a:bodyPr>
            <a:normAutofit fontScale="92500" lnSpcReduction="20000"/>
          </a:bodyPr>
          <a:lstStyle/>
          <a:p>
            <a:pPr>
              <a:buFont typeface="Wingdings" pitchFamily="2" charset="2"/>
              <a:buChar char="Ø"/>
            </a:pPr>
            <a:r>
              <a:rPr lang="en-IN" sz="2800" dirty="0" smtClean="0"/>
              <a:t>Introduction</a:t>
            </a:r>
          </a:p>
          <a:p>
            <a:pPr>
              <a:buFont typeface="Wingdings" pitchFamily="2" charset="2"/>
              <a:buChar char="Ø"/>
            </a:pPr>
            <a:r>
              <a:rPr lang="en-IN" sz="2800" dirty="0" smtClean="0"/>
              <a:t>Use of CAD/CAM </a:t>
            </a:r>
          </a:p>
          <a:p>
            <a:pPr>
              <a:buFont typeface="Wingdings" pitchFamily="2" charset="2"/>
              <a:buChar char="Ø"/>
            </a:pPr>
            <a:r>
              <a:rPr lang="en-IN" sz="2800" dirty="0" smtClean="0"/>
              <a:t>Advantages of CAD/CAM</a:t>
            </a:r>
          </a:p>
          <a:p>
            <a:pPr>
              <a:buFont typeface="Wingdings" pitchFamily="2" charset="2"/>
              <a:buChar char="Ø"/>
            </a:pPr>
            <a:r>
              <a:rPr lang="en-US" sz="2800" dirty="0" smtClean="0"/>
              <a:t>Hardware &amp; Software </a:t>
            </a:r>
          </a:p>
          <a:p>
            <a:pPr>
              <a:buFont typeface="Wingdings" pitchFamily="2" charset="2"/>
              <a:buChar char="Ø"/>
            </a:pPr>
            <a:r>
              <a:rPr lang="en-US" sz="2800" dirty="0" smtClean="0"/>
              <a:t>Storage</a:t>
            </a:r>
          </a:p>
          <a:p>
            <a:pPr>
              <a:buFont typeface="Wingdings" pitchFamily="2" charset="2"/>
              <a:buChar char="Ø"/>
            </a:pPr>
            <a:r>
              <a:rPr lang="en-US" sz="2800" dirty="0" smtClean="0"/>
              <a:t>How do CAD/CAM systems work?</a:t>
            </a:r>
          </a:p>
          <a:p>
            <a:pPr>
              <a:buFont typeface="Wingdings" pitchFamily="2" charset="2"/>
              <a:buChar char="Ø"/>
            </a:pPr>
            <a:r>
              <a:rPr lang="en-US" sz="2800" dirty="0" smtClean="0">
                <a:latin typeface="Times New Roman" pitchFamily="18" charset="0"/>
              </a:rPr>
              <a:t>The Design Process</a:t>
            </a:r>
          </a:p>
          <a:p>
            <a:pPr>
              <a:buFont typeface="Wingdings" pitchFamily="2" charset="2"/>
              <a:buChar char="Ø"/>
            </a:pPr>
            <a:r>
              <a:rPr lang="en-US" sz="2800" dirty="0" smtClean="0"/>
              <a:t>Cad Library </a:t>
            </a:r>
          </a:p>
          <a:p>
            <a:pPr>
              <a:buFont typeface="Wingdings" pitchFamily="2" charset="2"/>
              <a:buChar char="Ø"/>
            </a:pPr>
            <a:r>
              <a:rPr lang="en-GB" sz="2800" dirty="0" smtClean="0"/>
              <a:t>Layers</a:t>
            </a:r>
          </a:p>
          <a:p>
            <a:pPr>
              <a:buFont typeface="Wingdings" pitchFamily="2" charset="2"/>
              <a:buChar char="Ø"/>
            </a:pPr>
            <a:r>
              <a:rPr lang="en-US" sz="2800" dirty="0" smtClean="0"/>
              <a:t>Cad Commands</a:t>
            </a:r>
          </a:p>
          <a:p>
            <a:pPr>
              <a:buFont typeface="Wingdings" pitchFamily="2" charset="2"/>
              <a:buChar char="Ø"/>
            </a:pPr>
            <a:r>
              <a:rPr lang="en-US" sz="2800" dirty="0" smtClean="0"/>
              <a:t>Computer Models Vs Hand/Machine Made Models</a:t>
            </a:r>
            <a:endParaRPr lang="en-GB" sz="2800" dirty="0" smtClean="0"/>
          </a:p>
          <a:p>
            <a:pPr>
              <a:buFont typeface="Wingdings" pitchFamily="2" charset="2"/>
              <a:buChar char="Ø"/>
            </a:pPr>
            <a:endParaRPr lang="en-US" sz="2800" dirty="0" smtClean="0">
              <a:latin typeface="Times New Roman" pitchFamily="18" charset="0"/>
            </a:endParaRPr>
          </a:p>
          <a:p>
            <a:pPr>
              <a:buFont typeface="Wingdings" pitchFamily="2" charset="2"/>
              <a:buChar char="Ø"/>
            </a:pPr>
            <a:endParaRPr lang="en-US" dirty="0" smtClean="0"/>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Cad Commands (View Tools)</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2"/>
          <p:cNvPicPr>
            <a:picLocks noGrp="1" noChangeAspect="1" noChangeArrowheads="1"/>
          </p:cNvPicPr>
          <p:nvPr>
            <p:ph idx="1"/>
          </p:nvPr>
        </p:nvPicPr>
        <p:blipFill>
          <a:blip r:embed="rId3"/>
          <a:srcRect/>
          <a:stretch>
            <a:fillRect/>
          </a:stretch>
        </p:blipFill>
        <p:spPr bwMode="auto">
          <a:xfrm>
            <a:off x="1219200" y="1295400"/>
            <a:ext cx="9144000" cy="49530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448800" cy="1143000"/>
          </a:xfrm>
        </p:spPr>
        <p:txBody>
          <a:bodyPr>
            <a:normAutofit fontScale="90000"/>
          </a:bodyPr>
          <a:lstStyle/>
          <a:p>
            <a:r>
              <a:rPr lang="en-US" dirty="0" smtClean="0"/>
              <a:t>Computer Models Vs Hand/Machine  Made Models</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p:txBody>
          <a:bodyPr>
            <a:normAutofit fontScale="25000" lnSpcReduction="20000"/>
          </a:bodyPr>
          <a:lstStyle/>
          <a:p>
            <a:pPr>
              <a:buNone/>
            </a:pPr>
            <a:r>
              <a:rPr lang="en-US" sz="9600" b="1" dirty="0" smtClean="0"/>
              <a:t>	</a:t>
            </a:r>
            <a:r>
              <a:rPr lang="en-US" sz="11200" b="1" dirty="0" smtClean="0"/>
              <a:t>Hand/Machine Made Models</a:t>
            </a:r>
          </a:p>
          <a:p>
            <a:pPr algn="just">
              <a:buNone/>
            </a:pPr>
            <a:r>
              <a:rPr lang="en-US" sz="11200" dirty="0" smtClean="0"/>
              <a:t>	These models are very useful for designers when determining how a design may look or feel before moving to the next stage of design. 3D printers produce accurate real life models. Although this gives the benefit of being able to touch and  hold. It can also be quite time consuming to produce these models</a:t>
            </a:r>
          </a:p>
          <a:p>
            <a:pPr>
              <a:buNone/>
            </a:pPr>
            <a:r>
              <a:rPr lang="en-US" sz="11200" dirty="0" smtClean="0"/>
              <a:t>	</a:t>
            </a:r>
            <a:r>
              <a:rPr lang="en-US" sz="11200" b="1" dirty="0" smtClean="0"/>
              <a:t>Computer Generated Models</a:t>
            </a:r>
          </a:p>
          <a:p>
            <a:pPr algn="just">
              <a:buNone/>
            </a:pPr>
            <a:r>
              <a:rPr lang="en-US" sz="11200" dirty="0" smtClean="0"/>
              <a:t>	These models are much quicker and easier to create and edit.  Modifications can be done at the click of a button. They can also be seen to function in any given environment. They obviously take up less physical space as they are stored electronically and designs can be sent instantly over the internet to clients. they cannot be physically touched </a:t>
            </a:r>
          </a:p>
          <a:p>
            <a:endParaRPr lang="en-US"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Summary</a:t>
            </a:r>
            <a:endParaRPr lang="en-IN" b="1" dirty="0"/>
          </a:p>
        </p:txBody>
      </p:sp>
      <p:sp>
        <p:nvSpPr>
          <p:cNvPr id="3" name="Content Placeholder 2"/>
          <p:cNvSpPr>
            <a:spLocks noGrp="1"/>
          </p:cNvSpPr>
          <p:nvPr>
            <p:ph idx="1"/>
          </p:nvPr>
        </p:nvSpPr>
        <p:spPr>
          <a:xfrm>
            <a:off x="609600" y="1447801"/>
            <a:ext cx="10972800" cy="4678366"/>
          </a:xfrm>
        </p:spPr>
        <p:txBody>
          <a:bodyPr>
            <a:normAutofit/>
          </a:bodyPr>
          <a:lstStyle/>
          <a:p>
            <a:pPr algn="just">
              <a:buNone/>
            </a:pPr>
            <a:r>
              <a:rPr lang="en-US" dirty="0" smtClean="0"/>
              <a:t>	The chapter on "Fundamentals of CAD" introduces core principles and concepts of Computer-Aided Design (CAD). It covers the advantages of CAD, essential components of a CAD system, basic geometric entities, and the importance of accuracy and precision. This chapter serves as a comprehensive introduction to CAD basics.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Topics Discussed in Next Lecture</a:t>
            </a:r>
            <a:endParaRPr lang="en-IN" b="1" dirty="0"/>
          </a:p>
        </p:txBody>
      </p:sp>
      <p:sp>
        <p:nvSpPr>
          <p:cNvPr id="3" name="Content Placeholder 2"/>
          <p:cNvSpPr>
            <a:spLocks noGrp="1"/>
          </p:cNvSpPr>
          <p:nvPr>
            <p:ph idx="1"/>
          </p:nvPr>
        </p:nvSpPr>
        <p:spPr>
          <a:xfrm>
            <a:off x="533400" y="1295400"/>
            <a:ext cx="10972800" cy="4525963"/>
          </a:xfrm>
        </p:spPr>
        <p:txBody>
          <a:bodyPr>
            <a:noAutofit/>
          </a:bodyPr>
          <a:lstStyle/>
          <a:p>
            <a:pPr>
              <a:buFont typeface="Wingdings" pitchFamily="2" charset="2"/>
              <a:buChar char="Ø"/>
            </a:pPr>
            <a:r>
              <a:rPr lang="en-US" sz="2800" dirty="0" smtClean="0"/>
              <a:t>Representation of curves and surfaces</a:t>
            </a:r>
          </a:p>
          <a:p>
            <a:pPr>
              <a:buFont typeface="Wingdings" pitchFamily="2" charset="2"/>
              <a:buChar char="Ø"/>
            </a:pPr>
            <a:r>
              <a:rPr lang="en-US" sz="2800" dirty="0" smtClean="0"/>
              <a:t>Parametric Representation</a:t>
            </a:r>
          </a:p>
          <a:p>
            <a:pPr>
              <a:buFont typeface="Wingdings" pitchFamily="2" charset="2"/>
              <a:buChar char="Ø"/>
            </a:pPr>
            <a:r>
              <a:rPr lang="en-US" sz="2800" dirty="0" smtClean="0"/>
              <a:t>Representation of Line, Circle, Ellipse, Parabola, Hyperbola</a:t>
            </a:r>
          </a:p>
          <a:p>
            <a:pPr>
              <a:buFont typeface="Wingdings" pitchFamily="2" charset="2"/>
              <a:buChar char="Ø"/>
            </a:pPr>
            <a:r>
              <a:rPr lang="en-US" sz="2800" dirty="0" smtClean="0"/>
              <a:t>Parametric Representation of Synthetic Curves</a:t>
            </a:r>
          </a:p>
          <a:p>
            <a:pPr>
              <a:buFont typeface="Wingdings" pitchFamily="2" charset="2"/>
              <a:buChar char="Ø"/>
            </a:pPr>
            <a:r>
              <a:rPr lang="en-US" sz="2800" dirty="0" smtClean="0"/>
              <a:t>The Order of Continuity</a:t>
            </a:r>
          </a:p>
          <a:p>
            <a:pPr>
              <a:buFont typeface="Wingdings" pitchFamily="2" charset="2"/>
              <a:buChar char="Ø"/>
            </a:pPr>
            <a:r>
              <a:rPr lang="en-US" sz="2800" dirty="0" smtClean="0"/>
              <a:t>Splines – Ideal Order</a:t>
            </a:r>
          </a:p>
          <a:p>
            <a:pPr>
              <a:buFont typeface="Wingdings" pitchFamily="2" charset="2"/>
              <a:buChar char="Ø"/>
            </a:pPr>
            <a:r>
              <a:rPr lang="en-US" sz="2800" dirty="0" smtClean="0"/>
              <a:t>Hermite Cubic Splines</a:t>
            </a:r>
          </a:p>
          <a:p>
            <a:pPr>
              <a:buFont typeface="Wingdings" pitchFamily="2" charset="2"/>
              <a:buChar char="Ø"/>
            </a:pPr>
            <a:r>
              <a:rPr lang="en-US" sz="2800" dirty="0" smtClean="0"/>
              <a:t> Hermite Cubic Splines Equation</a:t>
            </a:r>
          </a:p>
          <a:p>
            <a:pPr>
              <a:buFont typeface="Wingdings" pitchFamily="2" charset="2"/>
              <a:buChar char="Ø"/>
            </a:pPr>
            <a:r>
              <a:rPr lang="en-US" sz="2800" dirty="0" smtClean="0"/>
              <a:t>Bezier Curve</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endParaRPr lang="en-IN" sz="2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Fundamentals of CAD</a:t>
            </a:r>
            <a:br>
              <a:rPr lang="en-IN" dirty="0" smtClean="0"/>
            </a:br>
            <a:r>
              <a:rPr lang="en-IN" dirty="0" smtClean="0"/>
              <a:t>Introduction</a:t>
            </a:r>
            <a:endParaRPr lang="en-IN" b="1" dirty="0"/>
          </a:p>
        </p:txBody>
      </p:sp>
      <p:sp>
        <p:nvSpPr>
          <p:cNvPr id="3" name="Content Placeholder 2"/>
          <p:cNvSpPr>
            <a:spLocks noGrp="1"/>
          </p:cNvSpPr>
          <p:nvPr>
            <p:ph idx="1"/>
          </p:nvPr>
        </p:nvSpPr>
        <p:spPr/>
        <p:txBody>
          <a:bodyPr>
            <a:normAutofit fontScale="32500" lnSpcReduction="20000"/>
          </a:bodyPr>
          <a:lstStyle/>
          <a:p>
            <a:pPr algn="just">
              <a:spcBef>
                <a:spcPct val="0"/>
              </a:spcBef>
              <a:buFont typeface="Wingdings" pitchFamily="2" charset="2"/>
              <a:buChar char="Ø"/>
            </a:pPr>
            <a:r>
              <a:rPr lang="en-GB" sz="9600" b="1" dirty="0" smtClean="0"/>
              <a:t> </a:t>
            </a:r>
            <a:r>
              <a:rPr lang="en-GB" sz="9600" dirty="0" smtClean="0"/>
              <a:t>Computer Aided Design/ Drafting is the use of computer systems to assist in the creation, modification, analysis, or optimization of a design. </a:t>
            </a:r>
          </a:p>
          <a:p>
            <a:pPr algn="just">
              <a:spcBef>
                <a:spcPct val="0"/>
              </a:spcBef>
              <a:buFont typeface="Wingdings" pitchFamily="2" charset="2"/>
              <a:buChar char="Ø"/>
            </a:pPr>
            <a:r>
              <a:rPr lang="en-GB" sz="9600" dirty="0" smtClean="0"/>
              <a:t>	Computer-aided drafting describes the process of creating a technical drawing with the use of computer software. </a:t>
            </a:r>
          </a:p>
          <a:p>
            <a:pPr algn="just">
              <a:spcBef>
                <a:spcPct val="0"/>
              </a:spcBef>
              <a:buFont typeface="Wingdings" pitchFamily="2" charset="2"/>
              <a:buChar char="Ø"/>
            </a:pPr>
            <a:r>
              <a:rPr lang="en-GB" sz="9600" dirty="0" smtClean="0"/>
              <a:t>	CAD software is used to increase the productivity of the designer, improve the quality of design, improve communications through documentation, and to create a database for manufacturing. </a:t>
            </a:r>
          </a:p>
          <a:p>
            <a:pPr algn="just">
              <a:spcBef>
                <a:spcPct val="0"/>
              </a:spcBef>
              <a:buFont typeface="Wingdings" pitchFamily="2" charset="2"/>
              <a:buChar char="Ø"/>
            </a:pPr>
            <a:r>
              <a:rPr lang="en-GB" sz="9600" dirty="0" smtClean="0"/>
              <a:t>	The output of CAD could convey information, such as materials, processes, dimensions, and tolerances.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Use of CAD/CAM </a:t>
            </a:r>
            <a:endParaRPr lang="en-IN" b="1" dirty="0"/>
          </a:p>
        </p:txBody>
      </p:sp>
      <p:sp>
        <p:nvSpPr>
          <p:cNvPr id="3" name="Content Placeholder 2"/>
          <p:cNvSpPr>
            <a:spLocks noGrp="1"/>
          </p:cNvSpPr>
          <p:nvPr>
            <p:ph idx="1"/>
          </p:nvPr>
        </p:nvSpPr>
        <p:spPr/>
        <p:txBody>
          <a:bodyPr>
            <a:normAutofit/>
          </a:bodyPr>
          <a:lstStyle/>
          <a:p>
            <a:pPr algn="just">
              <a:spcBef>
                <a:spcPct val="0"/>
              </a:spcBef>
              <a:buNone/>
            </a:pPr>
            <a:r>
              <a:rPr lang="en-GB" dirty="0" smtClean="0"/>
              <a:t>CAD is extensively used in many applications such as</a:t>
            </a:r>
          </a:p>
          <a:p>
            <a:pPr>
              <a:spcBef>
                <a:spcPct val="0"/>
              </a:spcBef>
              <a:buFont typeface="Wingdings" pitchFamily="2" charset="2"/>
              <a:buChar char="Ø"/>
            </a:pPr>
            <a:r>
              <a:rPr lang="en-GB" dirty="0" smtClean="0"/>
              <a:t>   			</a:t>
            </a:r>
            <a:r>
              <a:rPr lang="en-GB" b="1" i="1" dirty="0" smtClean="0"/>
              <a:t> Automotive </a:t>
            </a:r>
          </a:p>
          <a:p>
            <a:pPr>
              <a:spcBef>
                <a:spcPct val="0"/>
              </a:spcBef>
              <a:buFont typeface="Wingdings" pitchFamily="2" charset="2"/>
              <a:buChar char="Ø"/>
            </a:pPr>
            <a:r>
              <a:rPr lang="en-GB" b="1" i="1" dirty="0" smtClean="0"/>
              <a:t> 			 Shipbuilding</a:t>
            </a:r>
          </a:p>
          <a:p>
            <a:pPr>
              <a:spcBef>
                <a:spcPct val="0"/>
              </a:spcBef>
              <a:buFont typeface="Wingdings" pitchFamily="2" charset="2"/>
              <a:buChar char="Ø"/>
            </a:pPr>
            <a:r>
              <a:rPr lang="en-GB" b="1" i="1" dirty="0" smtClean="0"/>
              <a:t>			 Aerospace industries</a:t>
            </a:r>
          </a:p>
          <a:p>
            <a:pPr>
              <a:spcBef>
                <a:spcPct val="0"/>
              </a:spcBef>
              <a:buFont typeface="Wingdings" pitchFamily="2" charset="2"/>
              <a:buChar char="Ø"/>
            </a:pPr>
            <a:r>
              <a:rPr lang="en-GB" b="1" i="1" dirty="0" smtClean="0"/>
              <a:t>			 Industrial and architectural design</a:t>
            </a:r>
          </a:p>
          <a:p>
            <a:pPr>
              <a:spcBef>
                <a:spcPct val="0"/>
              </a:spcBef>
              <a:buFont typeface="Wingdings" pitchFamily="2" charset="2"/>
              <a:buChar char="Ø"/>
            </a:pPr>
            <a:r>
              <a:rPr lang="en-GB" b="1" i="1" dirty="0" smtClean="0"/>
              <a:t>			Prosthetics etc.</a:t>
            </a:r>
          </a:p>
          <a:p>
            <a:pPr algn="just">
              <a:spcBef>
                <a:spcPct val="0"/>
              </a:spcBef>
              <a:buNone/>
            </a:pPr>
            <a:r>
              <a:rPr lang="en-GB" dirty="0" smtClean="0"/>
              <a:t>	CAD is also widely used to produce computer animation for special effects in movies, advertising and technical manuals</a:t>
            </a:r>
            <a:r>
              <a:rPr lang="en-IN" dirty="0" smtClean="0"/>
              <a:t>.</a:t>
            </a:r>
            <a:endParaRPr lang="en-US"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Advantages of CAD/CAM</a:t>
            </a:r>
            <a:endParaRPr lang="en-IN" b="1" dirty="0"/>
          </a:p>
        </p:txBody>
      </p:sp>
      <p:sp>
        <p:nvSpPr>
          <p:cNvPr id="3" name="Content Placeholder 2"/>
          <p:cNvSpPr>
            <a:spLocks noGrp="1"/>
          </p:cNvSpPr>
          <p:nvPr>
            <p:ph idx="1"/>
          </p:nvPr>
        </p:nvSpPr>
        <p:spPr/>
        <p:txBody>
          <a:bodyPr>
            <a:normAutofit/>
          </a:bodyPr>
          <a:lstStyle/>
          <a:p>
            <a:pPr algn="just" fontAlgn="auto">
              <a:spcBef>
                <a:spcPct val="0"/>
              </a:spcBef>
              <a:spcAft>
                <a:spcPts val="0"/>
              </a:spcAft>
              <a:buFont typeface="Wingdings" pitchFamily="2" charset="2"/>
              <a:buChar char="Ø"/>
              <a:defRPr/>
            </a:pPr>
            <a:r>
              <a:rPr lang="en-GB" sz="2600" b="1" dirty="0" smtClean="0"/>
              <a:t>Drawing speed</a:t>
            </a:r>
          </a:p>
          <a:p>
            <a:pPr algn="just" fontAlgn="auto">
              <a:spcBef>
                <a:spcPct val="0"/>
              </a:spcBef>
              <a:spcAft>
                <a:spcPts val="0"/>
              </a:spcAft>
              <a:buNone/>
              <a:defRPr/>
            </a:pPr>
            <a:r>
              <a:rPr lang="en-GB" sz="2600" dirty="0" smtClean="0"/>
              <a:t>	It will save time in the long term as drawing production  is more accurate much faster using CADD software opposed to traditional methods. </a:t>
            </a:r>
          </a:p>
          <a:p>
            <a:pPr algn="just" fontAlgn="auto">
              <a:spcBef>
                <a:spcPct val="0"/>
              </a:spcBef>
              <a:spcAft>
                <a:spcPts val="0"/>
              </a:spcAft>
              <a:buFont typeface="Wingdings" pitchFamily="2" charset="2"/>
              <a:buChar char="Ø"/>
              <a:defRPr/>
            </a:pPr>
            <a:r>
              <a:rPr lang="en-GB" sz="2600" b="1" dirty="0" smtClean="0"/>
              <a:t>Ease of modification</a:t>
            </a:r>
          </a:p>
          <a:p>
            <a:pPr algn="just" fontAlgn="auto">
              <a:spcBef>
                <a:spcPct val="0"/>
              </a:spcBef>
              <a:spcAft>
                <a:spcPts val="0"/>
              </a:spcAft>
              <a:buNone/>
              <a:defRPr/>
            </a:pPr>
            <a:r>
              <a:rPr lang="en-GB" sz="2600" dirty="0" smtClean="0"/>
              <a:t>	The ease and speed with which modifications can be made reduce time and costs, which in turn increases productivity.</a:t>
            </a:r>
          </a:p>
          <a:p>
            <a:pPr algn="just" fontAlgn="auto">
              <a:spcBef>
                <a:spcPct val="0"/>
              </a:spcBef>
              <a:spcAft>
                <a:spcPts val="0"/>
              </a:spcAft>
              <a:buFont typeface="Wingdings" pitchFamily="2" charset="2"/>
              <a:buChar char="Ø"/>
              <a:defRPr/>
            </a:pPr>
            <a:r>
              <a:rPr lang="en-GB" sz="2600" b="1" dirty="0" smtClean="0"/>
              <a:t>Flexibility</a:t>
            </a:r>
          </a:p>
          <a:p>
            <a:pPr algn="just" fontAlgn="auto">
              <a:spcBef>
                <a:spcPct val="0"/>
              </a:spcBef>
              <a:spcAft>
                <a:spcPts val="0"/>
              </a:spcAft>
              <a:buNone/>
              <a:defRPr/>
            </a:pPr>
            <a:r>
              <a:rPr lang="en-GB" sz="2600" dirty="0" smtClean="0"/>
              <a:t>	Extremely fine, detailed work can be produced using commands such as ZOOM. Positive location tools such as GRID, GRID SNAP and ATTACH enable accuracy to be maintained even in the smallest details</a:t>
            </a:r>
            <a:endParaRPr lang="en-US" sz="2600"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Advantages of CAD/CAM</a:t>
            </a:r>
            <a:endParaRPr lang="en-IN" b="1" dirty="0"/>
          </a:p>
        </p:txBody>
      </p:sp>
      <p:sp>
        <p:nvSpPr>
          <p:cNvPr id="3" name="Content Placeholder 2"/>
          <p:cNvSpPr>
            <a:spLocks noGrp="1"/>
          </p:cNvSpPr>
          <p:nvPr>
            <p:ph idx="1"/>
          </p:nvPr>
        </p:nvSpPr>
        <p:spPr/>
        <p:txBody>
          <a:bodyPr>
            <a:normAutofit fontScale="92500"/>
          </a:bodyPr>
          <a:lstStyle/>
          <a:p>
            <a:pPr lvl="0">
              <a:spcBef>
                <a:spcPct val="0"/>
              </a:spcBef>
              <a:buNone/>
              <a:defRPr/>
            </a:pPr>
            <a:r>
              <a:rPr lang="en-GB" sz="2800" b="1" dirty="0" smtClean="0">
                <a:solidFill>
                  <a:prstClr val="black"/>
                </a:solidFill>
              </a:rPr>
              <a:t>Repetitive elements (library)</a:t>
            </a:r>
          </a:p>
          <a:p>
            <a:pPr lvl="0">
              <a:spcBef>
                <a:spcPct val="0"/>
              </a:spcBef>
              <a:buNone/>
              <a:defRPr/>
            </a:pPr>
            <a:r>
              <a:rPr lang="en-GB" sz="2800" dirty="0" smtClean="0">
                <a:solidFill>
                  <a:prstClr val="black"/>
                </a:solidFill>
              </a:rPr>
              <a:t>	Items that you design need only be drawn once, saved to a library file, then retrieved and positioned each time they are required on a drawing. This saves time and effort, which increases productivity. </a:t>
            </a:r>
          </a:p>
          <a:p>
            <a:pPr lvl="0">
              <a:spcBef>
                <a:spcPct val="0"/>
              </a:spcBef>
              <a:buNone/>
              <a:defRPr/>
            </a:pPr>
            <a:r>
              <a:rPr lang="en-GB" sz="2800" b="1" dirty="0" smtClean="0">
                <a:solidFill>
                  <a:prstClr val="black"/>
                </a:solidFill>
              </a:rPr>
              <a:t>Storage and retrieval</a:t>
            </a:r>
          </a:p>
          <a:p>
            <a:pPr lvl="0">
              <a:spcBef>
                <a:spcPct val="0"/>
              </a:spcBef>
              <a:buNone/>
              <a:defRPr/>
            </a:pPr>
            <a:r>
              <a:rPr lang="en-GB" sz="2800" dirty="0" smtClean="0">
                <a:solidFill>
                  <a:prstClr val="black"/>
                </a:solidFill>
              </a:rPr>
              <a:t>	A completed drawing or series of drawings can be stored on a hard drive, removable USB storage device or CD-R and can then be printed as many times as required with no deterioration in quality.</a:t>
            </a:r>
            <a:endParaRPr lang="en-GB" sz="2800" b="1" dirty="0" smtClean="0">
              <a:solidFill>
                <a:prstClr val="black"/>
              </a:solidFill>
            </a:endParaRPr>
          </a:p>
          <a:p>
            <a:pPr lvl="0">
              <a:spcBef>
                <a:spcPct val="0"/>
              </a:spcBef>
              <a:buNone/>
              <a:defRPr/>
            </a:pPr>
            <a:r>
              <a:rPr lang="en-GB" sz="2800" b="1" dirty="0" smtClean="0">
                <a:solidFill>
                  <a:prstClr val="black"/>
                </a:solidFill>
              </a:rPr>
              <a:t>Standardisation of drawings</a:t>
            </a:r>
          </a:p>
          <a:p>
            <a:pPr lvl="0" algn="just">
              <a:spcBef>
                <a:spcPct val="0"/>
              </a:spcBef>
              <a:buNone/>
              <a:defRPr/>
            </a:pPr>
            <a:r>
              <a:rPr lang="en-GB" sz="2800" dirty="0" smtClean="0">
                <a:solidFill>
                  <a:prstClr val="black"/>
                </a:solidFill>
              </a:rPr>
              <a:t> 	Standardisation of drawing layouts and styles can easily be created in the 'in-house' or corporate style adopted by the operator or the company.</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&amp; Software </a:t>
            </a:r>
            <a:endParaRPr lang="en-IN" b="1" dirty="0"/>
          </a:p>
        </p:txBody>
      </p:sp>
      <p:sp>
        <p:nvSpPr>
          <p:cNvPr id="3" name="Content Placeholder 2"/>
          <p:cNvSpPr>
            <a:spLocks noGrp="1"/>
          </p:cNvSpPr>
          <p:nvPr>
            <p:ph idx="1"/>
          </p:nvPr>
        </p:nvSpPr>
        <p:spPr/>
        <p:txBody>
          <a:bodyPr>
            <a:normAutofit/>
          </a:bodyPr>
          <a:lstStyle/>
          <a:p>
            <a:pPr algn="just">
              <a:buNone/>
            </a:pPr>
            <a:r>
              <a:rPr lang="en-GB" dirty="0" smtClean="0"/>
              <a:t>	Computer systems use a combination of hardware and software to perform tasks.</a:t>
            </a:r>
          </a:p>
          <a:p>
            <a:pPr algn="just">
              <a:buNone/>
            </a:pPr>
            <a:r>
              <a:rPr lang="en-GB" dirty="0" smtClean="0"/>
              <a:t> 	</a:t>
            </a:r>
            <a:r>
              <a:rPr lang="en-GB" b="1" dirty="0" smtClean="0"/>
              <a:t>Hardware </a:t>
            </a:r>
            <a:r>
              <a:rPr lang="en-GB" dirty="0" smtClean="0"/>
              <a:t>is the name given to the physical part of the system, both internal (CPU, RAM etc) and external (keyboard, monitor etc). </a:t>
            </a:r>
          </a:p>
          <a:p>
            <a:pPr algn="just">
              <a:buNone/>
            </a:pPr>
            <a:r>
              <a:rPr lang="en-GB" dirty="0" smtClean="0"/>
              <a:t>	</a:t>
            </a:r>
            <a:r>
              <a:rPr lang="en-GB" b="1" dirty="0" smtClean="0"/>
              <a:t>Software</a:t>
            </a:r>
            <a:r>
              <a:rPr lang="en-GB" dirty="0" smtClean="0"/>
              <a:t> is the name given to the programs which interact with the hardware, enabling the computer to perform tasks, </a:t>
            </a:r>
            <a:r>
              <a:rPr lang="en-GB" dirty="0" err="1" smtClean="0"/>
              <a:t>eg</a:t>
            </a:r>
            <a:r>
              <a:rPr lang="en-GB" dirty="0" smtClean="0"/>
              <a:t>, Autodesk Inventor</a:t>
            </a:r>
            <a:r>
              <a:rPr lang="en-GB" dirty="0" smtClean="0">
                <a:solidFill>
                  <a:schemeClr val="accent6">
                    <a:lumMod val="75000"/>
                  </a:schemeClr>
                </a:solidFill>
                <a:latin typeface="Comic Sans MS" pitchFamily="66" charset="0"/>
                <a:cs typeface="Courier New" pitchFamily="49" charset="0"/>
              </a:rPr>
              <a:t>.</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7" name="Picture 3"/>
          <p:cNvPicPr>
            <a:picLocks noGrp="1" noChangeAspect="1" noChangeArrowheads="1"/>
          </p:cNvPicPr>
          <p:nvPr>
            <p:ph idx="1"/>
          </p:nvPr>
        </p:nvPicPr>
        <p:blipFill>
          <a:blip r:embed="rId3"/>
          <a:srcRect/>
          <a:stretch>
            <a:fillRect/>
          </a:stretch>
        </p:blipFill>
        <p:spPr bwMode="auto">
          <a:xfrm>
            <a:off x="914400" y="1143000"/>
            <a:ext cx="10134599" cy="52578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smtClean="0"/>
              <a:t>Software</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idx="1"/>
          </p:nvPr>
        </p:nvPicPr>
        <p:blipFill>
          <a:blip r:embed="rId3"/>
          <a:srcRect/>
          <a:stretch>
            <a:fillRect/>
          </a:stretch>
        </p:blipFill>
        <p:spPr bwMode="auto">
          <a:xfrm>
            <a:off x="1371600" y="1219200"/>
            <a:ext cx="9601200" cy="48768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474</TotalTime>
  <Words>455</Words>
  <Application>Microsoft Office PowerPoint</Application>
  <PresentationFormat>Custom</PresentationFormat>
  <Paragraphs>154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    COMPUTER AIDED DESIGN AND MANUFACTURING (BTME-3502)     </vt:lpstr>
      <vt:lpstr>Topic Discussed</vt:lpstr>
      <vt:lpstr>Fundamentals of CAD Introduction</vt:lpstr>
      <vt:lpstr>Use of CAD/CAM </vt:lpstr>
      <vt:lpstr>Advantages of CAD/CAM</vt:lpstr>
      <vt:lpstr>Advantages of CAD/CAM</vt:lpstr>
      <vt:lpstr>Hardware &amp; Software </vt:lpstr>
      <vt:lpstr>Hardware</vt:lpstr>
      <vt:lpstr>Software</vt:lpstr>
      <vt:lpstr>Storage</vt:lpstr>
      <vt:lpstr>Various Storage devices</vt:lpstr>
      <vt:lpstr>How do CAD/CAM systems work?</vt:lpstr>
      <vt:lpstr>The Design Process</vt:lpstr>
      <vt:lpstr>Cad Library </vt:lpstr>
      <vt:lpstr>Layers</vt:lpstr>
      <vt:lpstr>Cad Commands (Grid)</vt:lpstr>
      <vt:lpstr>Cad Commands (Shapes)</vt:lpstr>
      <vt:lpstr>Cad Commands (Modify Tools)</vt:lpstr>
      <vt:lpstr>Cad Commands (Modify Tools)</vt:lpstr>
      <vt:lpstr>Cad Commands (View Tools)</vt:lpstr>
      <vt:lpstr>Computer Models Vs Hand/Machine  Made Models</vt:lpstr>
      <vt:lpstr>Summary</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81</cp:revision>
  <dcterms:created xsi:type="dcterms:W3CDTF">2020-11-12T04:35:12Z</dcterms:created>
  <dcterms:modified xsi:type="dcterms:W3CDTF">2023-08-01T07:53:50Z</dcterms:modified>
</cp:coreProperties>
</file>