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348" r:id="rId2"/>
    <p:sldId id="282" r:id="rId3"/>
    <p:sldId id="346" r:id="rId4"/>
    <p:sldId id="347" r:id="rId5"/>
    <p:sldId id="345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7541"/>
    <p:restoredTop sz="94729"/>
  </p:normalViewPr>
  <p:slideViewPr>
    <p:cSldViewPr>
      <p:cViewPr>
        <p:scale>
          <a:sx n="72" d="100"/>
          <a:sy n="72" d="100"/>
        </p:scale>
        <p:origin x="54" y="4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5E0460-E654-42CE-A030-2BB41F913000}" type="datetimeFigureOut">
              <a:rPr lang="en-US" smtClean="0"/>
              <a:pPr/>
              <a:t>7/31/2023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093022-06E1-473B-909F-B1570F9712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035623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7/31/2023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7/31/2023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7/31/2023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DB4388-F365-43A6-8496-C4CC9C5DDCA0}" type="datetimeFigureOut">
              <a:rPr lang="en-US" smtClean="0"/>
              <a:pPr/>
              <a:t>7/31/2023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762000"/>
            <a:ext cx="10513168" cy="2286000"/>
          </a:xfrm>
        </p:spPr>
        <p:txBody>
          <a:bodyPr>
            <a:normAutofit fontScale="90000"/>
          </a:bodyPr>
          <a:lstStyle/>
          <a:p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Electromagnetic Field Theory BTEE-3504</a:t>
            </a:r>
            <a:r>
              <a:rPr lang="en-IN" b="1" dirty="0" smtClean="0"/>
              <a:t/>
            </a:r>
            <a:br>
              <a:rPr lang="en-IN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xmlns="" id="{9DF95F34-A162-CA4C-889B-0891699B6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75000" y="6365229"/>
            <a:ext cx="4114800" cy="365125"/>
          </a:xfrm>
        </p:spPr>
        <p:txBody>
          <a:bodyPr/>
          <a:lstStyle/>
          <a:p>
            <a:r>
              <a:rPr lang="en-US" b="1" dirty="0" err="1">
                <a:solidFill>
                  <a:schemeClr val="bg1"/>
                </a:solidFill>
              </a:rPr>
              <a:t>Dr.Nitin</a:t>
            </a:r>
            <a:r>
              <a:rPr lang="en-US" b="1">
                <a:solidFill>
                  <a:schemeClr val="bg1"/>
                </a:solidFill>
              </a:rPr>
              <a:t> Thapar_SOMC_ITFM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xmlns="" id="{C3EF51EB-3DA5-4842-B82C-4F75593C5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4074E40B-79F9-F74D-8D9E-1BC4B8F861E8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64FE491C-50AE-C347-9BEA-9FF9A5452B72}"/>
              </a:ext>
            </a:extLst>
          </p:cNvPr>
          <p:cNvSpPr/>
          <p:nvPr/>
        </p:nvSpPr>
        <p:spPr>
          <a:xfrm>
            <a:off x="-1295400" y="6330244"/>
            <a:ext cx="8585200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2000" b="1" cap="none" spc="0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</a:t>
            </a:r>
            <a:r>
              <a:rPr lang="en-GB" b="1" cap="none" spc="0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www.rimt.ac.in</a:t>
            </a:r>
            <a:endParaRPr lang="en-GB" sz="2400" b="1" cap="none" spc="0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1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7289800" y="4038600"/>
            <a:ext cx="4626154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 </a:t>
            </a:r>
            <a:r>
              <a:rPr lang="en-IN" sz="4000" dirty="0" err="1" smtClean="0"/>
              <a:t>Pragya</a:t>
            </a:r>
            <a:r>
              <a:rPr lang="en-IN" sz="4000" dirty="0" smtClean="0"/>
              <a:t> </a:t>
            </a:r>
            <a:r>
              <a:rPr lang="en-IN" sz="4000" dirty="0" err="1" smtClean="0"/>
              <a:t>Dhingra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533400" y="2590800"/>
            <a:ext cx="5410200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</a:t>
            </a:r>
            <a:r>
              <a:rPr lang="en-US" sz="9600" dirty="0" err="1" smtClean="0">
                <a:latin typeface="+mn-lt"/>
              </a:rPr>
              <a:t>B.Tech</a:t>
            </a:r>
            <a:r>
              <a:rPr lang="en-US" sz="9600" dirty="0" smtClean="0">
                <a:latin typeface="+mn-lt"/>
              </a:rPr>
              <a:t>. Electrical Engineering 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>
                <a:latin typeface="+mn-lt"/>
              </a:rPr>
              <a:t>Semester</a:t>
            </a:r>
            <a:r>
              <a:rPr lang="en-US" sz="9600" dirty="0" smtClean="0">
                <a:latin typeface="+mn-lt"/>
              </a:rPr>
              <a:t>: 5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IN" b="1" dirty="0" smtClean="0"/>
              <a:t>Cartesian, Cylindrical and spherical coordinates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vector </a:t>
            </a:r>
            <a:r>
              <a:rPr lang="en-US" b="1" dirty="0" smtClean="0"/>
              <a:t>A </a:t>
            </a:r>
            <a:r>
              <a:rPr lang="en-US" dirty="0" smtClean="0"/>
              <a:t>in Cartesian (otherwise known as rectangular) coordinates can be written as </a:t>
            </a:r>
          </a:p>
          <a:p>
            <a:pPr>
              <a:buNone/>
            </a:pPr>
            <a:r>
              <a:rPr lang="en-US" dirty="0" smtClean="0"/>
              <a:t>                                    </a:t>
            </a:r>
            <a:r>
              <a:rPr lang="en-US" b="1" dirty="0" smtClean="0"/>
              <a:t>A</a:t>
            </a:r>
            <a:r>
              <a:rPr lang="en-US" dirty="0" smtClean="0"/>
              <a:t>=A</a:t>
            </a:r>
            <a:r>
              <a:rPr lang="en-US" sz="2800" dirty="0" smtClean="0"/>
              <a:t>x </a:t>
            </a:r>
            <a:r>
              <a:rPr lang="en-US" sz="2800" b="1" i="1" dirty="0" smtClean="0"/>
              <a:t>i</a:t>
            </a:r>
            <a:r>
              <a:rPr lang="en-US" b="1" i="1" dirty="0" smtClean="0"/>
              <a:t> </a:t>
            </a:r>
            <a:r>
              <a:rPr lang="en-US" dirty="0" smtClean="0"/>
              <a:t>+ A</a:t>
            </a:r>
            <a:r>
              <a:rPr lang="en-US" sz="2800" dirty="0" smtClean="0"/>
              <a:t>y </a:t>
            </a:r>
            <a:r>
              <a:rPr lang="en-US" b="1" i="1" dirty="0" smtClean="0"/>
              <a:t>j </a:t>
            </a:r>
            <a:r>
              <a:rPr lang="en-US" dirty="0" smtClean="0"/>
              <a:t>+ A</a:t>
            </a:r>
            <a:r>
              <a:rPr lang="en-US" sz="2800" dirty="0" smtClean="0"/>
              <a:t>z </a:t>
            </a:r>
            <a:r>
              <a:rPr lang="en-US" b="1" i="1" dirty="0" smtClean="0"/>
              <a:t>k</a:t>
            </a:r>
          </a:p>
          <a:p>
            <a:pPr>
              <a:buNone/>
            </a:pPr>
            <a:r>
              <a:rPr lang="en-US" dirty="0" smtClean="0"/>
              <a:t> where </a:t>
            </a:r>
            <a:r>
              <a:rPr lang="en-US" b="1" i="1" dirty="0" smtClean="0"/>
              <a:t>i</a:t>
            </a:r>
            <a:r>
              <a:rPr lang="en-US" dirty="0" smtClean="0"/>
              <a:t>,</a:t>
            </a:r>
            <a:r>
              <a:rPr lang="en-US" b="1" i="1" dirty="0" smtClean="0"/>
              <a:t> j </a:t>
            </a:r>
            <a:r>
              <a:rPr lang="en-US" dirty="0" smtClean="0"/>
              <a:t>and </a:t>
            </a:r>
            <a:r>
              <a:rPr lang="en-US" b="1" i="1" dirty="0" smtClean="0"/>
              <a:t>k </a:t>
            </a:r>
            <a:r>
              <a:rPr lang="en-US" dirty="0" smtClean="0"/>
              <a:t>are unit vectors along the x-, y-, and z-directions </a:t>
            </a:r>
            <a:endParaRPr lang="en-IN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204194" y="9525"/>
            <a:ext cx="1748203" cy="600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24400" y="4038600"/>
            <a:ext cx="25908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212877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IN" b="1" dirty="0" smtClean="0"/>
              <a:t>Cartesian, Cylindrical and spherical coordinates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b="1" dirty="0" smtClean="0"/>
              <a:t>Cylindrical Coordinate system</a:t>
            </a:r>
            <a:r>
              <a:rPr lang="en-US" sz="1800" dirty="0" smtClean="0"/>
              <a:t>:                                                                     </a:t>
            </a:r>
          </a:p>
          <a:p>
            <a:r>
              <a:rPr lang="en-US" sz="1800" dirty="0" smtClean="0"/>
              <a:t>A point P in cylindrical coordinates is represented as (</a:t>
            </a:r>
            <a:r>
              <a:rPr lang="en-US" sz="1800" i="1" dirty="0" smtClean="0"/>
              <a:t>ρ</a:t>
            </a:r>
            <a:r>
              <a:rPr lang="en-US" sz="1800" dirty="0" smtClean="0"/>
              <a:t>, </a:t>
            </a:r>
            <a:r>
              <a:rPr lang="en-US" sz="1800" i="1" dirty="0" smtClean="0"/>
              <a:t>φ</a:t>
            </a:r>
            <a:r>
              <a:rPr lang="en-US" sz="1800" dirty="0" smtClean="0"/>
              <a:t>, </a:t>
            </a:r>
            <a:r>
              <a:rPr lang="en-US" sz="1800" i="1" dirty="0" smtClean="0"/>
              <a:t>z</a:t>
            </a:r>
            <a:r>
              <a:rPr lang="en-US" sz="1800" dirty="0" smtClean="0"/>
              <a:t>)</a:t>
            </a:r>
            <a:endParaRPr lang="en-US" sz="1800" dirty="0" smtClean="0">
              <a:latin typeface="Times New Roman"/>
              <a:cs typeface="Times New Roman"/>
            </a:endParaRPr>
          </a:p>
          <a:p>
            <a:r>
              <a:rPr lang="en-US" sz="1800" dirty="0" smtClean="0"/>
              <a:t>The three coordinates (</a:t>
            </a:r>
            <a:r>
              <a:rPr lang="en-US" sz="1800" i="1" dirty="0" smtClean="0"/>
              <a:t>ρ</a:t>
            </a:r>
            <a:r>
              <a:rPr lang="en-US" sz="1800" dirty="0" smtClean="0"/>
              <a:t>, </a:t>
            </a:r>
            <a:r>
              <a:rPr lang="en-US" sz="1800" i="1" dirty="0" smtClean="0"/>
              <a:t>φ</a:t>
            </a:r>
            <a:r>
              <a:rPr lang="en-US" sz="1800" dirty="0" smtClean="0"/>
              <a:t>, </a:t>
            </a:r>
            <a:r>
              <a:rPr lang="en-US" sz="1800" i="1" dirty="0" smtClean="0"/>
              <a:t>z</a:t>
            </a:r>
            <a:r>
              <a:rPr lang="en-US" sz="1800" dirty="0" smtClean="0"/>
              <a:t>) of a point </a:t>
            </a:r>
            <a:r>
              <a:rPr lang="en-US" sz="1800" i="1" dirty="0" smtClean="0"/>
              <a:t>P</a:t>
            </a:r>
            <a:r>
              <a:rPr lang="en-US" sz="1800" dirty="0" smtClean="0"/>
              <a:t> are defined as:</a:t>
            </a:r>
          </a:p>
          <a:p>
            <a:r>
              <a:rPr lang="en-US" sz="1800" dirty="0" smtClean="0"/>
              <a:t>The axial distance or radial distance ρ is the</a:t>
            </a:r>
          </a:p>
          <a:p>
            <a:r>
              <a:rPr lang="en-US" sz="1800" dirty="0" smtClean="0"/>
              <a:t> Euclidean distance from the z-axis to the point P.</a:t>
            </a:r>
          </a:p>
          <a:p>
            <a:r>
              <a:rPr lang="en-US" sz="1800" dirty="0" smtClean="0"/>
              <a:t>The azimuth φ is the angle between the reference direction on the chosen plane and the line from the origin to the projection of P on the plane.</a:t>
            </a:r>
          </a:p>
          <a:p>
            <a:r>
              <a:rPr lang="en-US" sz="1800" dirty="0" smtClean="0"/>
              <a:t>The axial coordinate or height z is the signed distance from the chosen plane to the point P.</a:t>
            </a:r>
            <a:r>
              <a:rPr lang="en-US" sz="2000" dirty="0" smtClean="0"/>
              <a:t>                                                                </a:t>
            </a:r>
          </a:p>
          <a:p>
            <a:endParaRPr lang="en-US" sz="2000" dirty="0" smtClean="0"/>
          </a:p>
          <a:p>
            <a:endParaRPr lang="en-IN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181714" y="9525"/>
            <a:ext cx="1770683" cy="676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991600" y="1524001"/>
            <a:ext cx="2047875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95600" y="4495800"/>
            <a:ext cx="23622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212877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IN" b="1" dirty="0" smtClean="0"/>
              <a:t>Cartesian, Cylindrical and spherical coordinates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/>
              <a:t>  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Spherical coordinate system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 is a coordinate system for thee dimensional space where the position of a point is specified by three numbers: the radial distance of that point from a fixed origin r; its polar angle measured from a fixed polar axis or zenith direction 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ϴ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; and the azimuthal angle 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ϕ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i="1" dirty="0" smtClean="0">
              <a:latin typeface="Times New Roman"/>
              <a:cs typeface="Times New Roman"/>
            </a:endParaRPr>
          </a:p>
          <a:p>
            <a:pPr>
              <a:buNone/>
            </a:pPr>
            <a:endParaRPr lang="en-US" i="1" dirty="0" smtClean="0">
              <a:latin typeface="Times New Roman"/>
              <a:cs typeface="Times New Roman"/>
            </a:endParaRPr>
          </a:p>
          <a:p>
            <a:pPr>
              <a:buNone/>
            </a:pPr>
            <a:endParaRPr lang="en-US" i="1" dirty="0" smtClean="0">
              <a:latin typeface="Times New Roman"/>
              <a:cs typeface="Times New Roman"/>
            </a:endParaRPr>
          </a:p>
          <a:p>
            <a:pPr>
              <a:buNone/>
            </a:pPr>
            <a:endParaRPr lang="en-US" i="1" dirty="0" smtClean="0">
              <a:latin typeface="Times New Roman"/>
              <a:cs typeface="Times New Roman"/>
            </a:endParaRPr>
          </a:p>
          <a:p>
            <a:pPr>
              <a:buNone/>
            </a:pPr>
            <a:endParaRPr lang="en-IN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210800" y="9525"/>
            <a:ext cx="1741597" cy="676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81200" y="4267200"/>
            <a:ext cx="2743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839200" y="3581400"/>
            <a:ext cx="25908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212877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en-US" dirty="0" smtClean="0"/>
              <a:t>    </a:t>
            </a:r>
            <a:r>
              <a:rPr lang="en-US" sz="2800" dirty="0" smtClean="0"/>
              <a:t>We did a review of Cartesian, cylindrical and spherical</a:t>
            </a:r>
          </a:p>
          <a:p>
            <a:pPr algn="just">
              <a:buNone/>
            </a:pPr>
            <a:r>
              <a:rPr lang="en-US" sz="2800" dirty="0" smtClean="0"/>
              <a:t>    co-ordinate syste.ms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869976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495</TotalTime>
  <Words>149</Words>
  <Application>Microsoft Office PowerPoint</Application>
  <PresentationFormat>Custom</PresentationFormat>
  <Paragraphs>35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   Electromagnetic Field Theory BTEE-3504    </vt:lpstr>
      <vt:lpstr>Cartesian, Cylindrical and spherical coordinates</vt:lpstr>
      <vt:lpstr>Cartesian, Cylindrical and spherical coordinates</vt:lpstr>
      <vt:lpstr>Cartesian, Cylindrical and spherical coordinates</vt:lpstr>
      <vt:lpstr>Summary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FINANCIAL MANAGEMENT</dc:title>
  <dc:creator>DELL</dc:creator>
  <cp:lastModifiedBy>neha</cp:lastModifiedBy>
  <cp:revision>86</cp:revision>
  <dcterms:created xsi:type="dcterms:W3CDTF">2020-11-12T04:35:12Z</dcterms:created>
  <dcterms:modified xsi:type="dcterms:W3CDTF">2023-07-31T08:57:57Z</dcterms:modified>
</cp:coreProperties>
</file>