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4ECD1-889A-4C1D-9521-1056708C09A6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A4712-C675-460D-98D8-3B178ADF2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F057-7782-43CC-9C52-D33451D633F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610B-C945-4F4E-95E1-B30E0DC5612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3920-8B04-4A3F-9213-115178AFE22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ADB1B-2F08-4320-80CB-886EF8AF2A3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0E284-3C2A-423F-9FE9-1F9C3C817EDD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DA36-D2E0-4EDC-A1CD-4543E0723B53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3E52B-1D9E-4A06-A6D9-8BB8CEEEE7AC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39F7-F81D-4C8D-A955-D2556075F4B7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A9CA-EE22-4528-A3BD-7B2D76E5523C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3A64-EFE5-4C96-A170-90153377B059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CE00-C0DE-4B4B-81DE-13F99267B22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37B40-2624-4AE9-8A1A-1B07CAE5001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533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 dirty="0"/>
              <a:t>Communication between the base station and mobiles is defined by the standard </a:t>
            </a:r>
            <a:r>
              <a:rPr kumimoji="1" lang="en-US" altLang="zh-TW" sz="2000" dirty="0">
                <a:solidFill>
                  <a:srgbClr val="0000FF"/>
                </a:solidFill>
              </a:rPr>
              <a:t>common air interface (CAI)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2000" dirty="0"/>
              <a:t>forward voice channel (FVC): voice transmission from base station to mobile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2000" dirty="0"/>
              <a:t>reverse voice channel (RVC):  voice transmission from mobile to base station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2000" dirty="0"/>
              <a:t>forward control channels (FCC): initiating mobile call from base station to mobile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2000" dirty="0"/>
              <a:t>reverse control channel (RCC): initiating mobile call from mobile to base station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endParaRPr kumimoji="1" lang="en-US" altLang="zh-TW" sz="2000" dirty="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 dirty="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096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kumimoji="1" lang="en-US" altLang="zh-TW" sz="4400" dirty="0">
              <a:solidFill>
                <a:schemeClr val="tx2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1066800"/>
            <a:ext cx="8458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Topics to be </a:t>
            </a:r>
            <a:r>
              <a:rPr lang="en-US" sz="3600" dirty="0" smtClean="0"/>
              <a:t>covered</a:t>
            </a:r>
            <a:r>
              <a:rPr lang="en-US" dirty="0" smtClean="0"/>
              <a:t> in next lecture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wireless communication </a:t>
            </a:r>
          </a:p>
          <a:p>
            <a:r>
              <a:rPr lang="en-US" dirty="0" smtClean="0"/>
              <a:t>Examples of wireless communication systems</a:t>
            </a:r>
            <a:endParaRPr lang="en-US" dirty="0"/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wireless communication system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z="3200" smtClean="0"/>
              <a:t>1.1 </a:t>
            </a:r>
            <a:r>
              <a:rPr lang="en-US" altLang="zh-TW" sz="3200" smtClean="0"/>
              <a:t>Evolution of Mobile Radio Communications</a:t>
            </a:r>
            <a:endParaRPr lang="en-US" altLang="zh-TW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Major Mobile Radio Systems</a:t>
            </a:r>
          </a:p>
          <a:p>
            <a:pPr lvl="1" eaLnBrk="1" hangingPunct="1"/>
            <a:r>
              <a:rPr lang="en-US" altLang="zh-TW" sz="1800" smtClean="0"/>
              <a:t>1934 - Police Radio uses conventional AM mobile communication system.</a:t>
            </a:r>
          </a:p>
          <a:p>
            <a:pPr lvl="1" eaLnBrk="1" hangingPunct="1"/>
            <a:r>
              <a:rPr lang="en-US" altLang="zh-TW" sz="1800" smtClean="0"/>
              <a:t>1935 - Edwin Armstrong demonstrate FM</a:t>
            </a:r>
          </a:p>
          <a:p>
            <a:pPr lvl="1" eaLnBrk="1" hangingPunct="1"/>
            <a:r>
              <a:rPr lang="en-US" altLang="zh-TW" sz="1800" smtClean="0"/>
              <a:t>1946 - First public mobile telephone service - push-to-talk</a:t>
            </a:r>
          </a:p>
          <a:p>
            <a:pPr lvl="1" eaLnBrk="1" hangingPunct="1"/>
            <a:r>
              <a:rPr lang="en-US" altLang="zh-TW" sz="1800" smtClean="0"/>
              <a:t>1960 - Improved Mobile Telephone Service, IMTS - full duplex</a:t>
            </a:r>
          </a:p>
          <a:p>
            <a:pPr lvl="1" eaLnBrk="1" hangingPunct="1"/>
            <a:r>
              <a:rPr lang="zh-TW" altLang="zh-TW" sz="1800" smtClean="0"/>
              <a:t>1960 - </a:t>
            </a:r>
            <a:r>
              <a:rPr lang="en-US" altLang="zh-TW" sz="1800" smtClean="0"/>
              <a:t>Bell Lab introduce the concept of Cellular mobile system</a:t>
            </a:r>
          </a:p>
          <a:p>
            <a:pPr lvl="1" eaLnBrk="1" hangingPunct="1"/>
            <a:r>
              <a:rPr lang="en-US" altLang="zh-TW" sz="1800" smtClean="0"/>
              <a:t>1968 - AT&amp;T propose the concept of Cellular mobile system to FCC.</a:t>
            </a:r>
          </a:p>
          <a:p>
            <a:pPr lvl="1" eaLnBrk="1" hangingPunct="1"/>
            <a:r>
              <a:rPr lang="en-US" altLang="zh-TW" sz="1800" smtClean="0"/>
              <a:t>1976 - Bell Mobile Phone service, poor service due to call blocking</a:t>
            </a:r>
          </a:p>
          <a:p>
            <a:pPr lvl="1" eaLnBrk="1" hangingPunct="1"/>
            <a:r>
              <a:rPr lang="en-US" altLang="zh-TW" sz="1800" smtClean="0"/>
              <a:t>1983 - Advanced Mobile Phone System (AMPS), FDMA, FM</a:t>
            </a:r>
          </a:p>
          <a:p>
            <a:pPr lvl="1" eaLnBrk="1" hangingPunct="1"/>
            <a:r>
              <a:rPr lang="en-US" altLang="zh-TW" sz="1800" smtClean="0"/>
              <a:t>1991 - Global System for Mobile (GSM), TDMA, GMSK</a:t>
            </a:r>
          </a:p>
          <a:p>
            <a:pPr lvl="1" eaLnBrk="1" hangingPunct="1"/>
            <a:r>
              <a:rPr lang="en-US" altLang="zh-TW" sz="1800" smtClean="0"/>
              <a:t>1991 - U.S.  Digital Cellular (USDC) IS-54, TDMA, DQPSK</a:t>
            </a:r>
          </a:p>
          <a:p>
            <a:pPr lvl="1" eaLnBrk="1" hangingPunct="1"/>
            <a:r>
              <a:rPr lang="en-US" altLang="zh-TW" sz="1800" smtClean="0"/>
              <a:t>1993 - IS-95, CDMA, QPSK, BPSK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TW" altLang="zh-TW" sz="3200" smtClean="0"/>
              <a:t>1.2 </a:t>
            </a:r>
            <a:r>
              <a:rPr lang="en-US" altLang="zh-TW" sz="3200" smtClean="0"/>
              <a:t>Example of Mobile Radio Systems</a:t>
            </a:r>
            <a:endParaRPr lang="en-US" altLang="zh-TW" smtClean="0"/>
          </a:p>
        </p:txBody>
      </p:sp>
      <p:sp>
        <p:nvSpPr>
          <p:cNvPr id="5123" name="Rectangle 8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zh-TW" sz="2000" smtClean="0"/>
              <a:t>Examples</a:t>
            </a:r>
          </a:p>
          <a:p>
            <a:pPr lvl="1" eaLnBrk="1" hangingPunct="1"/>
            <a:r>
              <a:rPr lang="en-US" altLang="zh-TW" sz="1800" smtClean="0"/>
              <a:t>Cordless phone</a:t>
            </a:r>
          </a:p>
          <a:p>
            <a:pPr lvl="1" eaLnBrk="1" hangingPunct="1"/>
            <a:r>
              <a:rPr lang="en-US" altLang="zh-TW" sz="1800" smtClean="0"/>
              <a:t>Remote controller</a:t>
            </a:r>
          </a:p>
          <a:p>
            <a:pPr lvl="1" eaLnBrk="1" hangingPunct="1"/>
            <a:r>
              <a:rPr lang="en-US" altLang="zh-TW" sz="1800" smtClean="0"/>
              <a:t>Hand-held walkie-talkies</a:t>
            </a:r>
          </a:p>
          <a:p>
            <a:pPr lvl="1" eaLnBrk="1" hangingPunct="1"/>
            <a:r>
              <a:rPr lang="en-US" altLang="zh-TW" sz="1800" smtClean="0"/>
              <a:t>Pagers</a:t>
            </a:r>
          </a:p>
          <a:p>
            <a:pPr lvl="1" eaLnBrk="1" hangingPunct="1"/>
            <a:r>
              <a:rPr lang="en-US" altLang="zh-TW" sz="1800" smtClean="0"/>
              <a:t>Cellular telephone</a:t>
            </a:r>
          </a:p>
          <a:p>
            <a:pPr lvl="1" eaLnBrk="1" hangingPunct="1"/>
            <a:r>
              <a:rPr lang="en-US" altLang="zh-TW" sz="1800" smtClean="0"/>
              <a:t>Wireless LAN</a:t>
            </a:r>
          </a:p>
          <a:p>
            <a:pPr eaLnBrk="1" hangingPunct="1"/>
            <a:r>
              <a:rPr lang="en-US" altLang="zh-TW" sz="2000" smtClean="0"/>
              <a:t>Mobile - any radio terminal that could be moves during operation</a:t>
            </a:r>
          </a:p>
          <a:p>
            <a:pPr eaLnBrk="1" hangingPunct="1"/>
            <a:r>
              <a:rPr lang="en-US" altLang="zh-TW" sz="2000" smtClean="0"/>
              <a:t>Portable - hand-held and used at walking speed </a:t>
            </a:r>
          </a:p>
          <a:p>
            <a:pPr eaLnBrk="1" hangingPunct="1"/>
            <a:r>
              <a:rPr lang="en-US" altLang="zh-TW" sz="2000" smtClean="0"/>
              <a:t>Subscriber - mobile or portable user</a:t>
            </a:r>
          </a:p>
          <a:p>
            <a:pPr eaLnBrk="1" hangingPunct="1"/>
            <a:endParaRPr lang="zh-TW" altLang="zh-TW" sz="200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Classification of mobile radio transmission system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Simplex: communication in only one direction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Half-duplex: same radio channel for both transmission and reception (push-to-talk)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Full-duplex: simultaneous radio transmission and reception (FDD, TDD)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Frequency division duplexing uses two radio channel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Forward channel: base station to mobile user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Reverse channel: mobile user to base station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Time division duplexing shares a single radio channel in time.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endParaRPr kumimoji="1" lang="en-US" altLang="zh-TW" sz="18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828800" y="3886200"/>
          <a:ext cx="5029200" cy="1604963"/>
        </p:xfrm>
        <a:graphic>
          <a:graphicData uri="http://schemas.openxmlformats.org/presentationml/2006/ole">
            <p:oleObj spid="_x0000_s1026" name="VISIO" r:id="rId3" imgW="4238280" imgH="1351800" progId="">
              <p:embed/>
            </p:oleObj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D:\mcchiu\course\mobile communications\ch1\1_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71600"/>
            <a:ext cx="8131175" cy="465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kumimoji="1" lang="zh-TW" altLang="zh-TW" sz="3200">
                <a:solidFill>
                  <a:schemeClr val="tx2"/>
                </a:solidFill>
              </a:rPr>
              <a:t>1.2.2 </a:t>
            </a:r>
            <a:r>
              <a:rPr kumimoji="1" lang="en-US" altLang="zh-TW" sz="3200">
                <a:solidFill>
                  <a:schemeClr val="tx2"/>
                </a:solidFill>
              </a:rPr>
              <a:t>Paging Systems</a:t>
            </a:r>
            <a:endParaRPr kumimoji="1" lang="en-US" altLang="zh-TW" sz="4400">
              <a:solidFill>
                <a:schemeClr val="tx2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1143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Conventional paging system send brief messages to a subscriber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Modern paging system: news headline, stock quotations, faxes, etc.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Simultaneously broadcast paging message from each base station (simulcasting)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Large transmission power to cover wide area.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/>
          </a:p>
        </p:txBody>
      </p:sp>
      <p:pic>
        <p:nvPicPr>
          <p:cNvPr id="7173" name="Picture 6" descr="D:\mcchiu\course\mobile communications\ch1\1_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135313"/>
            <a:ext cx="5943600" cy="372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kumimoji="1" lang="zh-TW" altLang="zh-TW" sz="3200">
                <a:solidFill>
                  <a:schemeClr val="tx2"/>
                </a:solidFill>
              </a:rPr>
              <a:t>1.2.3 </a:t>
            </a:r>
            <a:r>
              <a:rPr kumimoji="1" lang="en-US" altLang="zh-TW" sz="3200">
                <a:solidFill>
                  <a:schemeClr val="tx2"/>
                </a:solidFill>
              </a:rPr>
              <a:t>Cordless Telephone System</a:t>
            </a:r>
            <a:endParaRPr kumimoji="1" lang="en-US" altLang="zh-TW" sz="4400">
              <a:solidFill>
                <a:schemeClr val="tx2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5800" y="10668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Cordless telephone systems are full duplex communication systems.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First generation cordless phone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in-home use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communication to dedicated base unit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few tens of meters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/>
              <a:t>Second generation cordless phone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outdoor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combine with paging system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/>
              <a:t>few hundred meters per station</a:t>
            </a:r>
          </a:p>
        </p:txBody>
      </p:sp>
      <p:pic>
        <p:nvPicPr>
          <p:cNvPr id="8197" name="Picture 5" descr="D:\mcchiu\course\mobile communications\ch1\1_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267200"/>
            <a:ext cx="3810000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kumimoji="1" lang="zh-TW" altLang="zh-TW" sz="3200" dirty="0">
                <a:solidFill>
                  <a:schemeClr val="tx2"/>
                </a:solidFill>
              </a:rPr>
              <a:t>1.2.4 </a:t>
            </a:r>
            <a:r>
              <a:rPr kumimoji="1" lang="en-US" altLang="zh-TW" sz="3200" dirty="0">
                <a:solidFill>
                  <a:schemeClr val="tx2"/>
                </a:solidFill>
              </a:rPr>
              <a:t>Cellular Telephone Systems</a:t>
            </a:r>
            <a:endParaRPr kumimoji="1" lang="en-US" altLang="zh-TW" sz="4400" dirty="0">
              <a:solidFill>
                <a:schemeClr val="tx2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1066800"/>
            <a:ext cx="8458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 dirty="0"/>
              <a:t>Provide connection to the PSTN for any user location within the radio range of the system.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 dirty="0"/>
              <a:t>Characteristic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 dirty="0"/>
              <a:t>Large number of users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 dirty="0"/>
              <a:t>Large Geographic area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 dirty="0"/>
              <a:t>Limited frequency spectrum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zh-TW" sz="1800" dirty="0"/>
              <a:t>Reuse of the radio frequency by the concept of  “cell’’.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000" dirty="0"/>
              <a:t>Basic cellular system: mobile stations, base stations, and mobile switching center.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5400" dirty="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en-US" altLang="zh-TW" sz="2000" dirty="0"/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kumimoji="1" lang="zh-TW" altLang="zh-TW" sz="2000" dirty="0"/>
          </a:p>
        </p:txBody>
      </p:sp>
      <p:pic>
        <p:nvPicPr>
          <p:cNvPr id="9221" name="Picture 5" descr="D:\mcchiu\course\mobile communications\ch1\1_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810000"/>
            <a:ext cx="4337050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539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VISIO</vt:lpstr>
      <vt:lpstr>   COMPUTER NETWORKS-II / BTCS-3501    </vt:lpstr>
      <vt:lpstr>Topics to be covered</vt:lpstr>
      <vt:lpstr>1.1 Evolution of Mobile Radio Communications</vt:lpstr>
      <vt:lpstr>1.2 Example of Mobile Radio Systems</vt:lpstr>
      <vt:lpstr>Slide 5</vt:lpstr>
      <vt:lpstr>Slide 6</vt:lpstr>
      <vt:lpstr>Slide 7</vt:lpstr>
      <vt:lpstr>Slide 8</vt:lpstr>
      <vt:lpstr>Slide 9</vt:lpstr>
      <vt:lpstr>Slide 10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 System</dc:title>
  <dc:creator>Windows 8</dc:creator>
  <cp:lastModifiedBy>Admin</cp:lastModifiedBy>
  <cp:revision>3</cp:revision>
  <dcterms:created xsi:type="dcterms:W3CDTF">2006-08-16T00:00:00Z</dcterms:created>
  <dcterms:modified xsi:type="dcterms:W3CDTF">2023-06-20T08:04:06Z</dcterms:modified>
</cp:coreProperties>
</file>