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86" r:id="rId2"/>
    <p:sldId id="283" r:id="rId3"/>
    <p:sldId id="284" r:id="rId4"/>
    <p:sldId id="257" r:id="rId5"/>
    <p:sldId id="258" r:id="rId6"/>
    <p:sldId id="259" r:id="rId7"/>
    <p:sldId id="260" r:id="rId8"/>
    <p:sldId id="261" r:id="rId9"/>
    <p:sldId id="263" r:id="rId10"/>
    <p:sldId id="265" r:id="rId11"/>
    <p:sldId id="267" r:id="rId12"/>
    <p:sldId id="268" r:id="rId13"/>
    <p:sldId id="269" r:id="rId14"/>
    <p:sldId id="271" r:id="rId15"/>
    <p:sldId id="272" r:id="rId16"/>
    <p:sldId id="276" r:id="rId17"/>
    <p:sldId id="277" r:id="rId18"/>
    <p:sldId id="278" r:id="rId19"/>
    <p:sldId id="279" r:id="rId20"/>
    <p:sldId id="285" r:id="rId21"/>
    <p:sldId id="281" r:id="rId22"/>
  </p:sldIdLst>
  <p:sldSz cx="9144000" cy="6858000" type="screen4x3"/>
  <p:notesSz cx="6858000" cy="9144000"/>
  <p:defaultTextStyle>
    <a:defPPr>
      <a:defRPr lang="en-US"/>
    </a:defPPr>
    <a:lvl1pPr marL="0" algn="l" defTabSz="914354" rtl="0" eaLnBrk="1" latinLnBrk="0" hangingPunct="1">
      <a:defRPr sz="1800" kern="1200">
        <a:solidFill>
          <a:schemeClr val="tx1"/>
        </a:solidFill>
        <a:latin typeface="+mn-lt"/>
        <a:ea typeface="+mn-ea"/>
        <a:cs typeface="+mn-cs"/>
      </a:defRPr>
    </a:lvl1pPr>
    <a:lvl2pPr marL="457177"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3"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7" algn="l" defTabSz="914354"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C359B4C-EFEA-4ACD-AD1A-5E5CED53E10F}" type="datetimeFigureOut">
              <a:rPr lang="en-US" smtClean="0"/>
              <a:pPr/>
              <a:t>19/06/2023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4A60177-721E-4294-887E-F40CFBF32822}"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354" rtl="0" eaLnBrk="1" latinLnBrk="0" hangingPunct="1">
      <a:defRPr sz="1200" kern="1200">
        <a:solidFill>
          <a:schemeClr val="tx1"/>
        </a:solidFill>
        <a:latin typeface="+mn-lt"/>
        <a:ea typeface="+mn-ea"/>
        <a:cs typeface="+mn-cs"/>
      </a:defRPr>
    </a:lvl1pPr>
    <a:lvl2pPr marL="457177" algn="l" defTabSz="914354" rtl="0" eaLnBrk="1" latinLnBrk="0" hangingPunct="1">
      <a:defRPr sz="1200" kern="1200">
        <a:solidFill>
          <a:schemeClr val="tx1"/>
        </a:solidFill>
        <a:latin typeface="+mn-lt"/>
        <a:ea typeface="+mn-ea"/>
        <a:cs typeface="+mn-cs"/>
      </a:defRPr>
    </a:lvl2pPr>
    <a:lvl3pPr marL="914354" algn="l" defTabSz="914354" rtl="0" eaLnBrk="1" latinLnBrk="0" hangingPunct="1">
      <a:defRPr sz="1200" kern="1200">
        <a:solidFill>
          <a:schemeClr val="tx1"/>
        </a:solidFill>
        <a:latin typeface="+mn-lt"/>
        <a:ea typeface="+mn-ea"/>
        <a:cs typeface="+mn-cs"/>
      </a:defRPr>
    </a:lvl3pPr>
    <a:lvl4pPr marL="1371532" algn="l" defTabSz="914354" rtl="0" eaLnBrk="1" latinLnBrk="0" hangingPunct="1">
      <a:defRPr sz="1200" kern="1200">
        <a:solidFill>
          <a:schemeClr val="tx1"/>
        </a:solidFill>
        <a:latin typeface="+mn-lt"/>
        <a:ea typeface="+mn-ea"/>
        <a:cs typeface="+mn-cs"/>
      </a:defRPr>
    </a:lvl4pPr>
    <a:lvl5pPr marL="1828709" algn="l" defTabSz="914354" rtl="0" eaLnBrk="1" latinLnBrk="0" hangingPunct="1">
      <a:defRPr sz="1200" kern="1200">
        <a:solidFill>
          <a:schemeClr val="tx1"/>
        </a:solidFill>
        <a:latin typeface="+mn-lt"/>
        <a:ea typeface="+mn-ea"/>
        <a:cs typeface="+mn-cs"/>
      </a:defRPr>
    </a:lvl5pPr>
    <a:lvl6pPr marL="2285886" algn="l" defTabSz="914354" rtl="0" eaLnBrk="1" latinLnBrk="0" hangingPunct="1">
      <a:defRPr sz="1200" kern="1200">
        <a:solidFill>
          <a:schemeClr val="tx1"/>
        </a:solidFill>
        <a:latin typeface="+mn-lt"/>
        <a:ea typeface="+mn-ea"/>
        <a:cs typeface="+mn-cs"/>
      </a:defRPr>
    </a:lvl6pPr>
    <a:lvl7pPr marL="2743063" algn="l" defTabSz="914354" rtl="0" eaLnBrk="1" latinLnBrk="0" hangingPunct="1">
      <a:defRPr sz="1200" kern="1200">
        <a:solidFill>
          <a:schemeClr val="tx1"/>
        </a:solidFill>
        <a:latin typeface="+mn-lt"/>
        <a:ea typeface="+mn-ea"/>
        <a:cs typeface="+mn-cs"/>
      </a:defRPr>
    </a:lvl7pPr>
    <a:lvl8pPr marL="3200240" algn="l" defTabSz="914354" rtl="0" eaLnBrk="1" latinLnBrk="0" hangingPunct="1">
      <a:defRPr sz="1200" kern="1200">
        <a:solidFill>
          <a:schemeClr val="tx1"/>
        </a:solidFill>
        <a:latin typeface="+mn-lt"/>
        <a:ea typeface="+mn-ea"/>
        <a:cs typeface="+mn-cs"/>
      </a:defRPr>
    </a:lvl8pPr>
    <a:lvl9pPr marL="3657417" algn="l" defTabSz="91435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p>
            <a:fld id="{0E5B72D4-24C0-417E-8DF1-BDB783CF4582}" type="slidenum">
              <a:rPr lang="en-US"/>
              <a:pPr/>
              <a:t>4</a:t>
            </a:fld>
            <a:endParaRPr lang="en-US"/>
          </a:p>
        </p:txBody>
      </p:sp>
      <p:sp>
        <p:nvSpPr>
          <p:cNvPr id="87043" name="Rectangle 2"/>
          <p:cNvSpPr>
            <a:spLocks noGrp="1" noRot="1" noChangeAspect="1" noChangeArrowheads="1" noTextEdit="1"/>
          </p:cNvSpPr>
          <p:nvPr>
            <p:ph type="sldImg"/>
          </p:nvPr>
        </p:nvSpPr>
        <p:spPr>
          <a:xfrm>
            <a:off x="1143000" y="685800"/>
            <a:ext cx="4572000" cy="3429000"/>
          </a:xfrm>
          <a:ln/>
        </p:spPr>
      </p:sp>
      <p:sp>
        <p:nvSpPr>
          <p:cNvPr id="8704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F69EE893-0329-45CB-960D-4C1F77AC3876}" type="slidenum">
              <a:rPr lang="en-US"/>
              <a:pPr/>
              <a:t>13</a:t>
            </a:fld>
            <a:endParaRPr lang="en-US"/>
          </a:p>
        </p:txBody>
      </p:sp>
      <p:sp>
        <p:nvSpPr>
          <p:cNvPr id="99331" name="Rectangle 2"/>
          <p:cNvSpPr>
            <a:spLocks noGrp="1" noRot="1" noChangeAspect="1" noChangeArrowheads="1" noTextEdit="1"/>
          </p:cNvSpPr>
          <p:nvPr>
            <p:ph type="sldImg"/>
          </p:nvPr>
        </p:nvSpPr>
        <p:spPr>
          <a:xfrm>
            <a:off x="1143000" y="685800"/>
            <a:ext cx="4572000" cy="3429000"/>
          </a:xfrm>
          <a:ln/>
        </p:spPr>
      </p:sp>
      <p:sp>
        <p:nvSpPr>
          <p:cNvPr id="9933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p>
            <a:fld id="{6C7918DD-AC19-4D63-B5AE-9E25E4FADCC9}" type="slidenum">
              <a:rPr lang="en-US"/>
              <a:pPr/>
              <a:t>14</a:t>
            </a:fld>
            <a:endParaRPr lang="en-US"/>
          </a:p>
        </p:txBody>
      </p:sp>
      <p:sp>
        <p:nvSpPr>
          <p:cNvPr id="100355" name="Rectangle 2"/>
          <p:cNvSpPr>
            <a:spLocks noGrp="1" noRot="1" noChangeAspect="1" noChangeArrowheads="1" noTextEdit="1"/>
          </p:cNvSpPr>
          <p:nvPr>
            <p:ph type="sldImg"/>
          </p:nvPr>
        </p:nvSpPr>
        <p:spPr>
          <a:xfrm>
            <a:off x="1143000" y="685800"/>
            <a:ext cx="4572000" cy="3429000"/>
          </a:xfrm>
          <a:ln/>
        </p:spPr>
      </p:sp>
      <p:sp>
        <p:nvSpPr>
          <p:cNvPr id="10035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spect="1" noChangeArrowheads="1" noTextEdit="1"/>
          </p:cNvSpPr>
          <p:nvPr>
            <p:ph type="sldImg"/>
          </p:nvPr>
        </p:nvSpPr>
        <p:spPr>
          <a:xfrm>
            <a:off x="1143000" y="685800"/>
            <a:ext cx="4572000" cy="3429000"/>
          </a:xfrm>
          <a:ln/>
        </p:spPr>
      </p:sp>
      <p:sp>
        <p:nvSpPr>
          <p:cNvPr id="10649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2802D4E9-A13F-4122-95DE-910DA4330981}" type="slidenum">
              <a:rPr lang="en-US"/>
              <a:pPr/>
              <a:t>17</a:t>
            </a:fld>
            <a:endParaRPr lang="en-US"/>
          </a:p>
        </p:txBody>
      </p:sp>
      <p:sp>
        <p:nvSpPr>
          <p:cNvPr id="108547" name="Rectangle 2"/>
          <p:cNvSpPr>
            <a:spLocks noGrp="1" noRot="1" noChangeAspect="1" noChangeArrowheads="1" noTextEdit="1"/>
          </p:cNvSpPr>
          <p:nvPr>
            <p:ph type="sldImg"/>
          </p:nvPr>
        </p:nvSpPr>
        <p:spPr>
          <a:xfrm>
            <a:off x="1143000" y="685800"/>
            <a:ext cx="4572000" cy="3429000"/>
          </a:xfrm>
          <a:ln/>
        </p:spPr>
      </p:sp>
      <p:sp>
        <p:nvSpPr>
          <p:cNvPr id="10854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5C4731CE-274E-47D0-AF85-98B745BB74B1}" type="slidenum">
              <a:rPr lang="en-US"/>
              <a:pPr/>
              <a:t>18</a:t>
            </a:fld>
            <a:endParaRPr lang="en-US"/>
          </a:p>
        </p:txBody>
      </p:sp>
      <p:sp>
        <p:nvSpPr>
          <p:cNvPr id="109571" name="Rectangle 2"/>
          <p:cNvSpPr>
            <a:spLocks noGrp="1" noRot="1" noChangeAspect="1" noChangeArrowheads="1" noTextEdit="1"/>
          </p:cNvSpPr>
          <p:nvPr>
            <p:ph type="sldImg"/>
          </p:nvPr>
        </p:nvSpPr>
        <p:spPr>
          <a:xfrm>
            <a:off x="1143000" y="685800"/>
            <a:ext cx="4572000" cy="3429000"/>
          </a:xfrm>
          <a:ln/>
        </p:spPr>
      </p:sp>
      <p:sp>
        <p:nvSpPr>
          <p:cNvPr id="10957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Rot="1" noChangeAspect="1" noChangeArrowheads="1" noTextEdit="1"/>
          </p:cNvSpPr>
          <p:nvPr>
            <p:ph type="sldImg"/>
          </p:nvPr>
        </p:nvSpPr>
        <p:spPr>
          <a:xfrm>
            <a:off x="1100138" y="677863"/>
            <a:ext cx="4600575" cy="3451225"/>
          </a:xfrm>
          <a:ln/>
        </p:spPr>
      </p:sp>
      <p:sp>
        <p:nvSpPr>
          <p:cNvPr id="60419"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p>
            <a:fld id="{5A8C810A-A683-4BE7-8327-439E671CC5BE}" type="slidenum">
              <a:rPr lang="en-US"/>
              <a:pPr/>
              <a:t>5</a:t>
            </a:fld>
            <a:endParaRPr lang="en-US"/>
          </a:p>
        </p:txBody>
      </p:sp>
      <p:sp>
        <p:nvSpPr>
          <p:cNvPr id="88067" name="Rectangle 2"/>
          <p:cNvSpPr>
            <a:spLocks noGrp="1" noRot="1" noChangeAspect="1" noChangeArrowheads="1" noTextEdit="1"/>
          </p:cNvSpPr>
          <p:nvPr>
            <p:ph type="sldImg"/>
          </p:nvPr>
        </p:nvSpPr>
        <p:spPr>
          <a:xfrm>
            <a:off x="1143000" y="685800"/>
            <a:ext cx="4572000" cy="3429000"/>
          </a:xfrm>
          <a:ln/>
        </p:spPr>
      </p:sp>
      <p:sp>
        <p:nvSpPr>
          <p:cNvPr id="8806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5FC51737-FDF8-43B0-914E-7A9DD1E2A547}" type="slidenum">
              <a:rPr lang="en-US"/>
              <a:pPr/>
              <a:t>6</a:t>
            </a:fld>
            <a:endParaRPr lang="en-US"/>
          </a:p>
        </p:txBody>
      </p:sp>
      <p:sp>
        <p:nvSpPr>
          <p:cNvPr id="89091" name="Rectangle 2"/>
          <p:cNvSpPr>
            <a:spLocks noGrp="1" noRot="1" noChangeAspect="1" noChangeArrowheads="1" noTextEdit="1"/>
          </p:cNvSpPr>
          <p:nvPr>
            <p:ph type="sldImg"/>
          </p:nvPr>
        </p:nvSpPr>
        <p:spPr>
          <a:xfrm>
            <a:off x="1143000" y="685800"/>
            <a:ext cx="4572000" cy="3429000"/>
          </a:xfrm>
          <a:ln/>
        </p:spPr>
      </p:sp>
      <p:sp>
        <p:nvSpPr>
          <p:cNvPr id="89092"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p>
            <a:fld id="{1F643167-ADB8-4E2B-A3EA-5DA0D0D8B7ED}" type="slidenum">
              <a:rPr lang="en-US"/>
              <a:pPr/>
              <a:t>7</a:t>
            </a:fld>
            <a:endParaRPr lang="en-US"/>
          </a:p>
        </p:txBody>
      </p:sp>
      <p:sp>
        <p:nvSpPr>
          <p:cNvPr id="90115" name="Rectangle 2"/>
          <p:cNvSpPr>
            <a:spLocks noGrp="1" noRot="1" noChangeAspect="1" noChangeArrowheads="1" noTextEdit="1"/>
          </p:cNvSpPr>
          <p:nvPr>
            <p:ph type="sldImg"/>
          </p:nvPr>
        </p:nvSpPr>
        <p:spPr>
          <a:xfrm>
            <a:off x="1143000" y="685800"/>
            <a:ext cx="4572000" cy="3429000"/>
          </a:xfrm>
          <a:ln/>
        </p:spPr>
      </p:sp>
      <p:sp>
        <p:nvSpPr>
          <p:cNvPr id="9011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p>
            <a:fld id="{C0A3E19C-59AD-4F33-A813-C88B16CA6AA8}" type="slidenum">
              <a:rPr lang="en-US"/>
              <a:pPr/>
              <a:t>8</a:t>
            </a:fld>
            <a:endParaRPr lang="en-US"/>
          </a:p>
        </p:txBody>
      </p:sp>
      <p:sp>
        <p:nvSpPr>
          <p:cNvPr id="91139" name="Rectangle 2"/>
          <p:cNvSpPr>
            <a:spLocks noGrp="1" noRot="1" noChangeAspect="1" noChangeArrowheads="1" noTextEdit="1"/>
          </p:cNvSpPr>
          <p:nvPr>
            <p:ph type="sldImg"/>
          </p:nvPr>
        </p:nvSpPr>
        <p:spPr>
          <a:xfrm>
            <a:off x="1143000" y="685800"/>
            <a:ext cx="4572000" cy="3429000"/>
          </a:xfrm>
          <a:ln/>
        </p:spPr>
      </p:sp>
      <p:sp>
        <p:nvSpPr>
          <p:cNvPr id="91140"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p>
            <a:fld id="{FBEA444E-901E-426A-8B90-9BD85102755E}" type="slidenum">
              <a:rPr lang="en-US"/>
              <a:pPr/>
              <a:t>9</a:t>
            </a:fld>
            <a:endParaRPr lang="en-US"/>
          </a:p>
        </p:txBody>
      </p:sp>
      <p:sp>
        <p:nvSpPr>
          <p:cNvPr id="93187" name="Rectangle 2"/>
          <p:cNvSpPr>
            <a:spLocks noGrp="1" noRot="1" noChangeAspect="1" noChangeArrowheads="1" noTextEdit="1"/>
          </p:cNvSpPr>
          <p:nvPr>
            <p:ph type="sldImg"/>
          </p:nvPr>
        </p:nvSpPr>
        <p:spPr>
          <a:xfrm>
            <a:off x="1143000" y="685800"/>
            <a:ext cx="4572000" cy="3429000"/>
          </a:xfrm>
          <a:ln/>
        </p:spPr>
      </p:sp>
      <p:sp>
        <p:nvSpPr>
          <p:cNvPr id="9318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p>
            <a:fld id="{AF784A71-3BC8-4E11-ABE7-55281BC64425}" type="slidenum">
              <a:rPr lang="en-US"/>
              <a:pPr/>
              <a:t>10</a:t>
            </a:fld>
            <a:endParaRPr lang="en-US"/>
          </a:p>
        </p:txBody>
      </p:sp>
      <p:sp>
        <p:nvSpPr>
          <p:cNvPr id="95235" name="Rectangle 2"/>
          <p:cNvSpPr>
            <a:spLocks noGrp="1" noRot="1" noChangeAspect="1" noChangeArrowheads="1" noTextEdit="1"/>
          </p:cNvSpPr>
          <p:nvPr>
            <p:ph type="sldImg"/>
          </p:nvPr>
        </p:nvSpPr>
        <p:spPr>
          <a:xfrm>
            <a:off x="1143000" y="685800"/>
            <a:ext cx="4572000" cy="3429000"/>
          </a:xfrm>
          <a:ln/>
        </p:spPr>
      </p:sp>
      <p:sp>
        <p:nvSpPr>
          <p:cNvPr id="95236"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p>
            <a:fld id="{FAD5F68F-75D2-4613-9B6F-992A891BB0F4}" type="slidenum">
              <a:rPr lang="en-US"/>
              <a:pPr/>
              <a:t>11</a:t>
            </a:fld>
            <a:endParaRPr lang="en-US"/>
          </a:p>
        </p:txBody>
      </p:sp>
      <p:sp>
        <p:nvSpPr>
          <p:cNvPr id="97283" name="Rectangle 2"/>
          <p:cNvSpPr>
            <a:spLocks noGrp="1" noRot="1" noChangeAspect="1" noChangeArrowheads="1" noTextEdit="1"/>
          </p:cNvSpPr>
          <p:nvPr>
            <p:ph type="sldImg"/>
          </p:nvPr>
        </p:nvSpPr>
        <p:spPr>
          <a:xfrm>
            <a:off x="1143000" y="685800"/>
            <a:ext cx="4572000" cy="3429000"/>
          </a:xfrm>
          <a:ln/>
        </p:spPr>
      </p:sp>
      <p:sp>
        <p:nvSpPr>
          <p:cNvPr id="97284"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p>
            <a:fld id="{C3FECBF2-C8E6-464A-A770-7E311643DBAD}" type="slidenum">
              <a:rPr lang="en-US"/>
              <a:pPr/>
              <a:t>12</a:t>
            </a:fld>
            <a:endParaRPr lang="en-US"/>
          </a:p>
        </p:txBody>
      </p:sp>
      <p:sp>
        <p:nvSpPr>
          <p:cNvPr id="98307" name="Rectangle 2"/>
          <p:cNvSpPr>
            <a:spLocks noGrp="1" noRot="1" noChangeAspect="1" noChangeArrowheads="1" noTextEdit="1"/>
          </p:cNvSpPr>
          <p:nvPr>
            <p:ph type="sldImg"/>
          </p:nvPr>
        </p:nvSpPr>
        <p:spPr>
          <a:xfrm>
            <a:off x="1143000" y="685800"/>
            <a:ext cx="4572000" cy="3429000"/>
          </a:xfrm>
          <a:ln/>
        </p:spPr>
      </p:sp>
      <p:sp>
        <p:nvSpPr>
          <p:cNvPr id="98308" name="Rectangle 3"/>
          <p:cNvSpPr>
            <a:spLocks noGrp="1" noChangeArrowheads="1"/>
          </p:cNvSpPr>
          <p:nvPr>
            <p:ph type="body" idx="1"/>
          </p:nvPr>
        </p:nvSpPr>
        <p:spPr>
          <a:noFill/>
          <a:ln/>
        </p:spPr>
        <p:txBody>
          <a:bodyPr/>
          <a:lstStyle/>
          <a:p>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9"/>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r>
              <a:rPr lang="en-US" smtClean="0"/>
              <a:t>1/3/2013</a:t>
            </a:r>
            <a:endParaRPr lang="en-US"/>
          </a:p>
        </p:txBody>
      </p:sp>
      <p:sp>
        <p:nvSpPr>
          <p:cNvPr id="5" name="Footer Placeholder 4"/>
          <p:cNvSpPr>
            <a:spLocks noGrp="1"/>
          </p:cNvSpPr>
          <p:nvPr>
            <p:ph type="ftr" sz="quarter" idx="11"/>
          </p:nvPr>
        </p:nvSpPr>
        <p:spPr/>
        <p:txBody>
          <a:bodyPr/>
          <a:lstStyle/>
          <a:p>
            <a:r>
              <a:rPr lang="en-US" smtClean="0"/>
              <a:t>RIMT-IET</a:t>
            </a:r>
            <a:endParaRPr lang="en-US"/>
          </a:p>
        </p:txBody>
      </p:sp>
      <p:sp>
        <p:nvSpPr>
          <p:cNvPr id="6" name="Slide Number Placeholder 5"/>
          <p:cNvSpPr>
            <a:spLocks noGrp="1"/>
          </p:cNvSpPr>
          <p:nvPr>
            <p:ph type="sldNum" sz="quarter" idx="12"/>
          </p:nvPr>
        </p:nvSpPr>
        <p:spPr/>
        <p:txBody>
          <a:bodyPr/>
          <a:lstStyle/>
          <a:p>
            <a:fld id="{C3880632-CC22-4AB5-86F7-CEF3B20801A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1/3/2013</a:t>
            </a:r>
            <a:endParaRPr lang="en-US"/>
          </a:p>
        </p:txBody>
      </p:sp>
      <p:sp>
        <p:nvSpPr>
          <p:cNvPr id="5" name="Footer Placeholder 4"/>
          <p:cNvSpPr>
            <a:spLocks noGrp="1"/>
          </p:cNvSpPr>
          <p:nvPr>
            <p:ph type="ftr" sz="quarter" idx="11"/>
          </p:nvPr>
        </p:nvSpPr>
        <p:spPr/>
        <p:txBody>
          <a:bodyPr/>
          <a:lstStyle/>
          <a:p>
            <a:r>
              <a:rPr lang="en-US" smtClean="0"/>
              <a:t>RIMT-IET</a:t>
            </a:r>
            <a:endParaRPr lang="en-US"/>
          </a:p>
        </p:txBody>
      </p:sp>
      <p:sp>
        <p:nvSpPr>
          <p:cNvPr id="6" name="Slide Number Placeholder 5"/>
          <p:cNvSpPr>
            <a:spLocks noGrp="1"/>
          </p:cNvSpPr>
          <p:nvPr>
            <p:ph type="sldNum" sz="quarter" idx="12"/>
          </p:nvPr>
        </p:nvSpPr>
        <p:spPr/>
        <p:txBody>
          <a:bodyPr/>
          <a:lstStyle/>
          <a:p>
            <a:fld id="{C3880632-CC22-4AB5-86F7-CEF3B20801A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2"/>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1/3/2013</a:t>
            </a:r>
            <a:endParaRPr lang="en-US"/>
          </a:p>
        </p:txBody>
      </p:sp>
      <p:sp>
        <p:nvSpPr>
          <p:cNvPr id="5" name="Footer Placeholder 4"/>
          <p:cNvSpPr>
            <a:spLocks noGrp="1"/>
          </p:cNvSpPr>
          <p:nvPr>
            <p:ph type="ftr" sz="quarter" idx="11"/>
          </p:nvPr>
        </p:nvSpPr>
        <p:spPr/>
        <p:txBody>
          <a:bodyPr/>
          <a:lstStyle/>
          <a:p>
            <a:r>
              <a:rPr lang="en-US" smtClean="0"/>
              <a:t>RIMT-IET</a:t>
            </a:r>
            <a:endParaRPr lang="en-US"/>
          </a:p>
        </p:txBody>
      </p:sp>
      <p:sp>
        <p:nvSpPr>
          <p:cNvPr id="6" name="Slide Number Placeholder 5"/>
          <p:cNvSpPr>
            <a:spLocks noGrp="1"/>
          </p:cNvSpPr>
          <p:nvPr>
            <p:ph type="sldNum" sz="quarter" idx="12"/>
          </p:nvPr>
        </p:nvSpPr>
        <p:spPr/>
        <p:txBody>
          <a:bodyPr/>
          <a:lstStyle/>
          <a:p>
            <a:fld id="{C3880632-CC22-4AB5-86F7-CEF3B20801A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r>
              <a:rPr lang="en-US" smtClean="0"/>
              <a:t>1/3/2013</a:t>
            </a:r>
            <a:endParaRPr lang="en-US"/>
          </a:p>
        </p:txBody>
      </p:sp>
      <p:sp>
        <p:nvSpPr>
          <p:cNvPr id="5" name="Footer Placeholder 4"/>
          <p:cNvSpPr>
            <a:spLocks noGrp="1"/>
          </p:cNvSpPr>
          <p:nvPr>
            <p:ph type="ftr" sz="quarter" idx="11"/>
          </p:nvPr>
        </p:nvSpPr>
        <p:spPr/>
        <p:txBody>
          <a:bodyPr/>
          <a:lstStyle/>
          <a:p>
            <a:r>
              <a:rPr lang="en-US" smtClean="0"/>
              <a:t>RIMT-IET</a:t>
            </a:r>
            <a:endParaRPr lang="en-US"/>
          </a:p>
        </p:txBody>
      </p:sp>
      <p:sp>
        <p:nvSpPr>
          <p:cNvPr id="6" name="Slide Number Placeholder 5"/>
          <p:cNvSpPr>
            <a:spLocks noGrp="1"/>
          </p:cNvSpPr>
          <p:nvPr>
            <p:ph type="sldNum" sz="quarter" idx="12"/>
          </p:nvPr>
        </p:nvSpPr>
        <p:spPr/>
        <p:txBody>
          <a:bodyPr/>
          <a:lstStyle/>
          <a:p>
            <a:fld id="{C3880632-CC22-4AB5-86F7-CEF3B20801A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4"/>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r>
              <a:rPr lang="en-US" smtClean="0"/>
              <a:t>1/3/2013</a:t>
            </a:r>
            <a:endParaRPr lang="en-US"/>
          </a:p>
        </p:txBody>
      </p:sp>
      <p:sp>
        <p:nvSpPr>
          <p:cNvPr id="5" name="Footer Placeholder 4"/>
          <p:cNvSpPr>
            <a:spLocks noGrp="1"/>
          </p:cNvSpPr>
          <p:nvPr>
            <p:ph type="ftr" sz="quarter" idx="11"/>
          </p:nvPr>
        </p:nvSpPr>
        <p:spPr/>
        <p:txBody>
          <a:bodyPr/>
          <a:lstStyle/>
          <a:p>
            <a:r>
              <a:rPr lang="en-US" smtClean="0"/>
              <a:t>RIMT-IET</a:t>
            </a:r>
            <a:endParaRPr lang="en-US"/>
          </a:p>
        </p:txBody>
      </p:sp>
      <p:sp>
        <p:nvSpPr>
          <p:cNvPr id="6" name="Slide Number Placeholder 5"/>
          <p:cNvSpPr>
            <a:spLocks noGrp="1"/>
          </p:cNvSpPr>
          <p:nvPr>
            <p:ph type="sldNum" sz="quarter" idx="12"/>
          </p:nvPr>
        </p:nvSpPr>
        <p:spPr/>
        <p:txBody>
          <a:bodyPr/>
          <a:lstStyle/>
          <a:p>
            <a:fld id="{C3880632-CC22-4AB5-86F7-CEF3B20801A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4"/>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7" name="Slide Number Placeholder 6"/>
          <p:cNvSpPr>
            <a:spLocks noGrp="1"/>
          </p:cNvSpPr>
          <p:nvPr>
            <p:ph type="sldNum" sz="quarter" idx="12"/>
          </p:nvPr>
        </p:nvSpPr>
        <p:spPr/>
        <p:txBody>
          <a:bodyPr/>
          <a:lstStyle/>
          <a:p>
            <a:fld id="{C3880632-CC22-4AB5-86F7-CEF3B20801A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7"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r>
              <a:rPr lang="en-US" smtClean="0"/>
              <a:t>1/3/2013</a:t>
            </a:r>
            <a:endParaRPr lang="en-US"/>
          </a:p>
        </p:txBody>
      </p:sp>
      <p:sp>
        <p:nvSpPr>
          <p:cNvPr id="8" name="Footer Placeholder 7"/>
          <p:cNvSpPr>
            <a:spLocks noGrp="1"/>
          </p:cNvSpPr>
          <p:nvPr>
            <p:ph type="ftr" sz="quarter" idx="11"/>
          </p:nvPr>
        </p:nvSpPr>
        <p:spPr/>
        <p:txBody>
          <a:bodyPr/>
          <a:lstStyle/>
          <a:p>
            <a:r>
              <a:rPr lang="en-US" smtClean="0"/>
              <a:t>RIMT-IET</a:t>
            </a:r>
            <a:endParaRPr lang="en-US"/>
          </a:p>
        </p:txBody>
      </p:sp>
      <p:sp>
        <p:nvSpPr>
          <p:cNvPr id="9" name="Slide Number Placeholder 8"/>
          <p:cNvSpPr>
            <a:spLocks noGrp="1"/>
          </p:cNvSpPr>
          <p:nvPr>
            <p:ph type="sldNum" sz="quarter" idx="12"/>
          </p:nvPr>
        </p:nvSpPr>
        <p:spPr/>
        <p:txBody>
          <a:bodyPr/>
          <a:lstStyle/>
          <a:p>
            <a:fld id="{C3880632-CC22-4AB5-86F7-CEF3B20801A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r>
              <a:rPr lang="en-US" smtClean="0"/>
              <a:t>1/3/2013</a:t>
            </a:r>
            <a:endParaRPr lang="en-US"/>
          </a:p>
        </p:txBody>
      </p:sp>
      <p:sp>
        <p:nvSpPr>
          <p:cNvPr id="4" name="Footer Placeholder 3"/>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1/3/2013</a:t>
            </a:r>
            <a:endParaRPr lang="en-US"/>
          </a:p>
        </p:txBody>
      </p:sp>
      <p:sp>
        <p:nvSpPr>
          <p:cNvPr id="3" name="Footer Placeholder 2"/>
          <p:cNvSpPr>
            <a:spLocks noGrp="1"/>
          </p:cNvSpPr>
          <p:nvPr>
            <p:ph type="ftr" sz="quarter" idx="11"/>
          </p:nvPr>
        </p:nvSpPr>
        <p:spPr/>
        <p:txBody>
          <a:bodyPr/>
          <a:lstStyle/>
          <a:p>
            <a:r>
              <a:rPr lang="en-US" smtClean="0"/>
              <a:t>RIMT-IET</a:t>
            </a:r>
            <a:endParaRPr lang="en-US"/>
          </a:p>
        </p:txBody>
      </p:sp>
      <p:sp>
        <p:nvSpPr>
          <p:cNvPr id="4" name="Slide Number Placeholder 3"/>
          <p:cNvSpPr>
            <a:spLocks noGrp="1"/>
          </p:cNvSpPr>
          <p:nvPr>
            <p:ph type="sldNum" sz="quarter" idx="12"/>
          </p:nvPr>
        </p:nvSpPr>
        <p:spPr/>
        <p:txBody>
          <a:bodyPr/>
          <a:lstStyle/>
          <a:p>
            <a:fld id="{C3880632-CC22-4AB5-86F7-CEF3B20801A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4"/>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2" y="1435103"/>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7" name="Slide Number Placeholder 6"/>
          <p:cNvSpPr>
            <a:spLocks noGrp="1"/>
          </p:cNvSpPr>
          <p:nvPr>
            <p:ph type="sldNum" sz="quarter" idx="12"/>
          </p:nvPr>
        </p:nvSpPr>
        <p:spPr/>
        <p:txBody>
          <a:bodyPr/>
          <a:lstStyle/>
          <a:p>
            <a:fld id="{C3880632-CC22-4AB5-86F7-CEF3B20801A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7" name="Slide Number Placeholder 6"/>
          <p:cNvSpPr>
            <a:spLocks noGrp="1"/>
          </p:cNvSpPr>
          <p:nvPr>
            <p:ph type="sldNum" sz="quarter" idx="12"/>
          </p:nvPr>
        </p:nvSpPr>
        <p:spPr/>
        <p:txBody>
          <a:bodyPr/>
          <a:lstStyle/>
          <a:p>
            <a:fld id="{C3880632-CC22-4AB5-86F7-CEF3B20801A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4"/>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4"/>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smtClean="0"/>
              <a:t>1/3/2013</a:t>
            </a:r>
            <a:endParaRPr lang="en-US"/>
          </a:p>
        </p:txBody>
      </p:sp>
      <p:sp>
        <p:nvSpPr>
          <p:cNvPr id="5" name="Footer Placeholder 4"/>
          <p:cNvSpPr>
            <a:spLocks noGrp="1"/>
          </p:cNvSpPr>
          <p:nvPr>
            <p:ph type="ftr" sz="quarter" idx="3"/>
          </p:nvPr>
        </p:nvSpPr>
        <p:spPr>
          <a:xfrm>
            <a:off x="3124200" y="6356354"/>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RIMT-IET</a:t>
            </a:r>
            <a:endParaRPr lang="en-US"/>
          </a:p>
        </p:txBody>
      </p:sp>
      <p:sp>
        <p:nvSpPr>
          <p:cNvPr id="6" name="Slide Number Placeholder 5"/>
          <p:cNvSpPr>
            <a:spLocks noGrp="1"/>
          </p:cNvSpPr>
          <p:nvPr>
            <p:ph type="sldNum" sz="quarter" idx="4"/>
          </p:nvPr>
        </p:nvSpPr>
        <p:spPr>
          <a:xfrm>
            <a:off x="6553200" y="635635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880632-CC22-4AB5-86F7-CEF3B20801A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28650" y="762000"/>
            <a:ext cx="7884876" cy="2286000"/>
          </a:xfrm>
        </p:spPr>
        <p:txBody>
          <a:bodyPr>
            <a:normAutofit fontScale="90000"/>
          </a:bodyPr>
          <a:lstStyle/>
          <a:p>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solidFill>
                  <a:srgbClr val="7030A0"/>
                </a:solidFill>
                <a:latin typeface="American Typewriter" panose="02090604020004020304" pitchFamily="18" charset="77"/>
              </a:rPr>
              <a:t/>
            </a:r>
            <a:br>
              <a:rPr lang="en-IN" sz="4000" dirty="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US" sz="4000" dirty="0" smtClean="0">
                <a:solidFill>
                  <a:srgbClr val="7030A0"/>
                </a:solidFill>
                <a:latin typeface="American Typewriter" panose="02090604020004020304" pitchFamily="18" charset="77"/>
              </a:rPr>
              <a:t>Operating System/ BTCS-2401</a:t>
            </a:r>
            <a:r>
              <a:rPr lang="en-IN" b="1" dirty="0" smtClean="0"/>
              <a:t/>
            </a:r>
            <a:br>
              <a:rPr lang="en-IN" b="1" dirty="0" smtClean="0"/>
            </a:br>
            <a:r>
              <a:rPr lang="en-US" dirty="0" smtClean="0"/>
              <a:t/>
            </a:r>
            <a:br>
              <a:rPr lang="en-US" dirty="0" smtClean="0"/>
            </a:br>
            <a:r>
              <a:rPr lang="en-US" dirty="0" smtClean="0"/>
              <a:t/>
            </a:r>
            <a:br>
              <a:rPr lang="en-US" dirty="0" smtClean="0"/>
            </a:br>
            <a:r>
              <a:rPr lang="en-US" dirty="0"/>
              <a:t/>
            </a:r>
            <a:br>
              <a:rPr lang="en-US" dirty="0"/>
            </a:br>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7" name="Footer Placeholder 4">
            <a:extLst>
              <a:ext uri="{FF2B5EF4-FFF2-40B4-BE49-F238E27FC236}">
                <a16:creationId xmlns:a16="http://schemas.microsoft.com/office/drawing/2014/main" xmlns="" id="{DD4A000E-D220-0045-A2D1-8D39B19F67C4}"/>
              </a:ext>
            </a:extLst>
          </p:cNvPr>
          <p:cNvSpPr txBox="1">
            <a:spLocks/>
          </p:cNvSpPr>
          <p:nvPr/>
        </p:nvSpPr>
        <p:spPr>
          <a:xfrm>
            <a:off x="5125443" y="6392862"/>
            <a:ext cx="4018557"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&amp; Engineering</a:t>
            </a:r>
            <a:endParaRPr lang="en-US" sz="1400" b="1" dirty="0">
              <a:solidFill>
                <a:schemeClr val="tx1"/>
              </a:solidFill>
            </a:endParaRPr>
          </a:p>
        </p:txBody>
      </p:sp>
      <p:sp>
        <p:nvSpPr>
          <p:cNvPr id="10" name="Title 3"/>
          <p:cNvSpPr txBox="1">
            <a:spLocks/>
          </p:cNvSpPr>
          <p:nvPr/>
        </p:nvSpPr>
        <p:spPr>
          <a:xfrm>
            <a:off x="5467350" y="4038600"/>
            <a:ext cx="3469616" cy="1447800"/>
          </a:xfrm>
          <a:prstGeom prst="rect">
            <a:avLst/>
          </a:prstGeom>
        </p:spPr>
        <p:txBody>
          <a:bodyPr vert="horz" lIns="91440" tIns="45720" rIns="91440" bIns="45720" rtlCol="0" anchor="ctr">
            <a:normAutofit fontScale="525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4000" dirty="0"/>
              <a:t>Prepared by</a:t>
            </a:r>
            <a:r>
              <a:rPr lang="en-IN" sz="4000" dirty="0" smtClean="0"/>
              <a:t>: Er. Jasdeep Singh</a:t>
            </a:r>
            <a:r>
              <a:rPr lang="en-US" dirty="0" smtClean="0"/>
              <a:t/>
            </a:r>
            <a:br>
              <a:rPr lang="en-US" dirty="0" smtClean="0"/>
            </a:br>
            <a:r>
              <a:rPr lang="en-US" dirty="0" smtClean="0"/>
              <a:t/>
            </a:r>
            <a:br>
              <a:rPr lang="en-US" dirty="0" smtClean="0"/>
            </a:br>
            <a:endParaRPr lang="en-US" dirty="0"/>
          </a:p>
        </p:txBody>
      </p:sp>
      <p:sp>
        <p:nvSpPr>
          <p:cNvPr id="11" name="Title 3"/>
          <p:cNvSpPr txBox="1">
            <a:spLocks/>
          </p:cNvSpPr>
          <p:nvPr/>
        </p:nvSpPr>
        <p:spPr>
          <a:xfrm>
            <a:off x="742950" y="2590800"/>
            <a:ext cx="5114934" cy="1447800"/>
          </a:xfrm>
          <a:prstGeom prst="rect">
            <a:avLst/>
          </a:prstGeom>
        </p:spPr>
        <p:txBody>
          <a:bodyPr vert="horz" lIns="91440" tIns="45720" rIns="91440" bIns="45720" rtlCol="0" anchor="ctr">
            <a:normAutofit fontScale="25000" lnSpcReduction="2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4000" dirty="0" smtClean="0">
                <a:solidFill>
                  <a:srgbClr val="7030A0"/>
                </a:solidFill>
                <a:latin typeface="American Typewriter" panose="02090604020004020304" pitchFamily="18" charset="77"/>
              </a:rPr>
              <a:t/>
            </a:r>
            <a:br>
              <a:rPr lang="en-IN" sz="4000" dirty="0" smtClean="0">
                <a:solidFill>
                  <a:srgbClr val="7030A0"/>
                </a:solidFill>
                <a:latin typeface="American Typewriter" panose="02090604020004020304" pitchFamily="18" charset="77"/>
              </a:rPr>
            </a:br>
            <a:r>
              <a:rPr lang="en-IN" sz="9600" dirty="0" smtClean="0">
                <a:solidFill>
                  <a:srgbClr val="7030A0"/>
                </a:solidFill>
                <a:latin typeface="+mn-lt"/>
              </a:rPr>
              <a:t/>
            </a:r>
            <a:br>
              <a:rPr lang="en-IN" sz="9600" dirty="0" smtClean="0">
                <a:solidFill>
                  <a:srgbClr val="7030A0"/>
                </a:solidFill>
                <a:latin typeface="+mn-lt"/>
              </a:rPr>
            </a:br>
            <a:r>
              <a:rPr lang="en-US" sz="9600" dirty="0">
                <a:latin typeface="+mn-lt"/>
              </a:rPr>
              <a:t>Course Name</a:t>
            </a:r>
            <a:r>
              <a:rPr lang="en-US" sz="9600" dirty="0" smtClean="0">
                <a:latin typeface="+mn-lt"/>
              </a:rPr>
              <a:t>: B.Tech CSE</a:t>
            </a:r>
            <a:r>
              <a:rPr lang="en-US" sz="9600" dirty="0">
                <a:latin typeface="+mn-lt"/>
              </a:rPr>
              <a:t/>
            </a:r>
            <a:br>
              <a:rPr lang="en-US" sz="9600" dirty="0">
                <a:latin typeface="+mn-lt"/>
              </a:rPr>
            </a:br>
            <a:r>
              <a:rPr lang="en-US" sz="9600" dirty="0">
                <a:latin typeface="+mn-lt"/>
              </a:rPr>
              <a:t>Semester</a:t>
            </a:r>
            <a:r>
              <a:rPr lang="en-US" sz="9600" dirty="0" smtClean="0">
                <a:latin typeface="+mn-lt"/>
              </a:rPr>
              <a:t>: 4th</a:t>
            </a:r>
            <a:r>
              <a:rPr lang="en-US" dirty="0" smtClean="0"/>
              <a:t/>
            </a:r>
            <a:br>
              <a:rPr lang="en-US" dirty="0" smtClean="0"/>
            </a:br>
            <a:r>
              <a:rPr lang="en-US" dirty="0" smtClean="0"/>
              <a:t/>
            </a:r>
            <a:br>
              <a:rPr lang="en-US" dirty="0" smtClean="0"/>
            </a:br>
            <a:endParaRPr lang="en-US" dirty="0"/>
          </a:p>
        </p:txBody>
      </p:sp>
      <p:sp>
        <p:nvSpPr>
          <p:cNvPr id="20" name="Rectangle 19">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pPr algn="l" eaLnBrk="1" hangingPunct="1"/>
            <a:r>
              <a:rPr lang="en-US" dirty="0" smtClean="0"/>
              <a:t>Microkernel System Structure </a:t>
            </a:r>
            <a:endParaRPr lang="en-US" sz="2400" dirty="0" smtClean="0"/>
          </a:p>
        </p:txBody>
      </p:sp>
      <p:sp>
        <p:nvSpPr>
          <p:cNvPr id="40963" name="Rectangle 3"/>
          <p:cNvSpPr>
            <a:spLocks noGrp="1" noChangeArrowheads="1"/>
          </p:cNvSpPr>
          <p:nvPr>
            <p:ph idx="1"/>
          </p:nvPr>
        </p:nvSpPr>
        <p:spPr>
          <a:xfrm>
            <a:off x="806450" y="1981200"/>
            <a:ext cx="7588250" cy="4173538"/>
          </a:xfrm>
        </p:spPr>
        <p:txBody>
          <a:bodyPr>
            <a:normAutofit fontScale="77500" lnSpcReduction="20000"/>
          </a:bodyPr>
          <a:lstStyle/>
          <a:p>
            <a:r>
              <a:rPr lang="en-US" dirty="0" smtClean="0"/>
              <a:t>Moves as much from the kernel into “</a:t>
            </a:r>
            <a:r>
              <a:rPr lang="en-US" i="1" dirty="0" smtClean="0"/>
              <a:t>user</a:t>
            </a:r>
            <a:r>
              <a:rPr lang="en-US" dirty="0" smtClean="0"/>
              <a:t>” space</a:t>
            </a:r>
          </a:p>
          <a:p>
            <a:endParaRPr lang="en-US" sz="800" dirty="0" smtClean="0"/>
          </a:p>
          <a:p>
            <a:r>
              <a:rPr lang="en-US" dirty="0" smtClean="0"/>
              <a:t>Communication takes place between user modules using message passing</a:t>
            </a:r>
          </a:p>
          <a:p>
            <a:endParaRPr lang="en-US" sz="800" dirty="0" smtClean="0"/>
          </a:p>
          <a:p>
            <a:r>
              <a:rPr lang="en-US" dirty="0" smtClean="0"/>
              <a:t>Benefits:</a:t>
            </a:r>
          </a:p>
          <a:p>
            <a:pPr lvl="1"/>
            <a:r>
              <a:rPr lang="en-US" dirty="0" smtClean="0"/>
              <a:t>Easier to extend a microkernel</a:t>
            </a:r>
          </a:p>
          <a:p>
            <a:pPr lvl="1"/>
            <a:r>
              <a:rPr lang="en-US" dirty="0" smtClean="0"/>
              <a:t>Easier to port the operating system to new architectures</a:t>
            </a:r>
          </a:p>
          <a:p>
            <a:pPr lvl="1"/>
            <a:r>
              <a:rPr lang="en-US" dirty="0" smtClean="0"/>
              <a:t>More reliable (less code is running in kernel mode)</a:t>
            </a:r>
          </a:p>
          <a:p>
            <a:pPr lvl="1"/>
            <a:r>
              <a:rPr lang="en-US" dirty="0" smtClean="0"/>
              <a:t>More secure</a:t>
            </a:r>
          </a:p>
          <a:p>
            <a:pPr lvl="1"/>
            <a:endParaRPr lang="en-US" sz="800" dirty="0" smtClean="0"/>
          </a:p>
          <a:p>
            <a:r>
              <a:rPr lang="en-US" dirty="0" smtClean="0"/>
              <a:t>Detriments:</a:t>
            </a:r>
          </a:p>
          <a:p>
            <a:pPr lvl="1"/>
            <a:r>
              <a:rPr lang="en-US" dirty="0" smtClean="0"/>
              <a:t>Performance overhead of user space to kernel space communication</a:t>
            </a:r>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10</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en-US" smtClean="0"/>
              <a:t>Modules</a:t>
            </a:r>
          </a:p>
        </p:txBody>
      </p:sp>
      <p:sp>
        <p:nvSpPr>
          <p:cNvPr id="43011" name="Rectangle 3"/>
          <p:cNvSpPr>
            <a:spLocks noGrp="1" noChangeArrowheads="1"/>
          </p:cNvSpPr>
          <p:nvPr>
            <p:ph idx="1"/>
          </p:nvPr>
        </p:nvSpPr>
        <p:spPr/>
        <p:txBody>
          <a:bodyPr/>
          <a:lstStyle/>
          <a:p>
            <a:r>
              <a:rPr lang="en-US" smtClean="0"/>
              <a:t>Most modern operating systems implement kernel modules</a:t>
            </a:r>
          </a:p>
          <a:p>
            <a:pPr lvl="1"/>
            <a:r>
              <a:rPr lang="en-US" smtClean="0"/>
              <a:t>Uses object-oriented approach</a:t>
            </a:r>
          </a:p>
          <a:p>
            <a:pPr lvl="1"/>
            <a:r>
              <a:rPr lang="en-US" smtClean="0"/>
              <a:t>Each core component is separate</a:t>
            </a:r>
          </a:p>
          <a:p>
            <a:pPr lvl="1"/>
            <a:r>
              <a:rPr lang="en-US" smtClean="0"/>
              <a:t>Each talks to the others over known interfaces</a:t>
            </a:r>
          </a:p>
          <a:p>
            <a:pPr lvl="1"/>
            <a:r>
              <a:rPr lang="en-US" smtClean="0"/>
              <a:t>Each is loadable as needed within the kernel</a:t>
            </a:r>
          </a:p>
          <a:p>
            <a:pPr lvl="1"/>
            <a:endParaRPr lang="en-US" smtClean="0"/>
          </a:p>
          <a:p>
            <a:r>
              <a:rPr lang="en-US" smtClean="0"/>
              <a:t>Overall, similar to layers but with more flexible</a:t>
            </a:r>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11</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457200" y="704088"/>
            <a:ext cx="8305800" cy="946912"/>
          </a:xfrm>
        </p:spPr>
        <p:txBody>
          <a:bodyPr/>
          <a:lstStyle/>
          <a:p>
            <a:pPr eaLnBrk="1" hangingPunct="1"/>
            <a:r>
              <a:rPr lang="en-US" dirty="0" smtClean="0"/>
              <a:t>Solaris Modular Approach</a:t>
            </a:r>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12</a:t>
            </a:fld>
            <a:endParaRPr lang="en-US"/>
          </a:p>
        </p:txBody>
      </p:sp>
      <p:pic>
        <p:nvPicPr>
          <p:cNvPr id="44035" name="Picture 4"/>
          <p:cNvPicPr>
            <a:picLocks noChangeAspect="1" noChangeArrowheads="1"/>
          </p:cNvPicPr>
          <p:nvPr/>
        </p:nvPicPr>
        <p:blipFill>
          <a:blip r:embed="rId3"/>
          <a:srcRect/>
          <a:stretch>
            <a:fillRect/>
          </a:stretch>
        </p:blipFill>
        <p:spPr bwMode="auto">
          <a:xfrm>
            <a:off x="1019176" y="2044700"/>
            <a:ext cx="7197725" cy="4305300"/>
          </a:xfrm>
          <a:prstGeom prst="rect">
            <a:avLst/>
          </a:prstGeom>
          <a:noFill/>
          <a:ln w="9525">
            <a:noFill/>
            <a:miter lim="800000"/>
            <a:headEnd/>
            <a:tailEnd/>
          </a:ln>
        </p:spPr>
      </p:pic>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457200" y="704089"/>
            <a:ext cx="8229600" cy="959612"/>
          </a:xfrm>
        </p:spPr>
        <p:txBody>
          <a:bodyPr/>
          <a:lstStyle/>
          <a:p>
            <a:pPr eaLnBrk="1" hangingPunct="1"/>
            <a:r>
              <a:rPr lang="en-US" dirty="0" smtClean="0"/>
              <a:t>Virtual Machines</a:t>
            </a:r>
          </a:p>
        </p:txBody>
      </p:sp>
      <p:sp>
        <p:nvSpPr>
          <p:cNvPr id="45059" name="Rectangle 3"/>
          <p:cNvSpPr>
            <a:spLocks noGrp="1" noChangeArrowheads="1"/>
          </p:cNvSpPr>
          <p:nvPr>
            <p:ph idx="1"/>
          </p:nvPr>
        </p:nvSpPr>
        <p:spPr>
          <a:xfrm>
            <a:off x="827088" y="1841501"/>
            <a:ext cx="7651750" cy="4584700"/>
          </a:xfrm>
        </p:spPr>
        <p:txBody>
          <a:bodyPr>
            <a:normAutofit fontScale="77500" lnSpcReduction="20000"/>
          </a:bodyPr>
          <a:lstStyle/>
          <a:p>
            <a:r>
              <a:rPr lang="en-US" dirty="0" smtClean="0"/>
              <a:t>A virtual machine</a:t>
            </a:r>
            <a:r>
              <a:rPr lang="en-US" dirty="0" smtClean="0">
                <a:solidFill>
                  <a:srgbClr val="3366FF"/>
                </a:solidFill>
              </a:rPr>
              <a:t> </a:t>
            </a:r>
            <a:r>
              <a:rPr lang="en-US" dirty="0" smtClean="0"/>
              <a:t>takes the layered approach to its logical conclusion.  It treats hardware and the operating system kernel as though they were all hardware.</a:t>
            </a:r>
          </a:p>
          <a:p>
            <a:endParaRPr lang="en-US" dirty="0" smtClean="0"/>
          </a:p>
          <a:p>
            <a:r>
              <a:rPr lang="en-US" dirty="0" smtClean="0"/>
              <a:t>A virtual machine provides an interface </a:t>
            </a:r>
            <a:r>
              <a:rPr lang="en-US" i="1" dirty="0" smtClean="0"/>
              <a:t>identical</a:t>
            </a:r>
            <a:r>
              <a:rPr lang="en-US" dirty="0" smtClean="0"/>
              <a:t> to the underlying bare hardware.</a:t>
            </a:r>
          </a:p>
          <a:p>
            <a:endParaRPr lang="en-US" dirty="0" smtClean="0"/>
          </a:p>
          <a:p>
            <a:r>
              <a:rPr lang="en-US" dirty="0" smtClean="0"/>
              <a:t>The operating system host</a:t>
            </a:r>
            <a:r>
              <a:rPr lang="en-US" dirty="0" smtClean="0">
                <a:solidFill>
                  <a:srgbClr val="3366FF"/>
                </a:solidFill>
              </a:rPr>
              <a:t> </a:t>
            </a:r>
            <a:r>
              <a:rPr lang="en-US" dirty="0" smtClean="0"/>
              <a:t>creates the illusion that a process has its own processor and (virtual memory).</a:t>
            </a:r>
          </a:p>
          <a:p>
            <a:endParaRPr lang="en-US" dirty="0" smtClean="0"/>
          </a:p>
          <a:p>
            <a:r>
              <a:rPr lang="en-US" dirty="0" smtClean="0"/>
              <a:t>Each guest</a:t>
            </a:r>
            <a:r>
              <a:rPr lang="en-US" b="1" dirty="0" smtClean="0">
                <a:solidFill>
                  <a:srgbClr val="3366FF"/>
                </a:solidFill>
              </a:rPr>
              <a:t> </a:t>
            </a:r>
            <a:r>
              <a:rPr lang="en-US" dirty="0" smtClean="0"/>
              <a:t>provided with a (virtual) copy of underlying computer.</a:t>
            </a:r>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13</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819150" y="306389"/>
            <a:ext cx="8010525" cy="576262"/>
          </a:xfrm>
        </p:spPr>
        <p:txBody>
          <a:bodyPr/>
          <a:lstStyle/>
          <a:p>
            <a:pPr algn="l" eaLnBrk="1" hangingPunct="1"/>
            <a:r>
              <a:rPr lang="en-US" sz="3000" dirty="0" smtClean="0"/>
              <a:t>Virtual Machines History and Benefits</a:t>
            </a:r>
          </a:p>
        </p:txBody>
      </p:sp>
      <p:sp>
        <p:nvSpPr>
          <p:cNvPr id="46083" name="Rectangle 3"/>
          <p:cNvSpPr>
            <a:spLocks noGrp="1" noChangeArrowheads="1"/>
          </p:cNvSpPr>
          <p:nvPr>
            <p:ph idx="1"/>
          </p:nvPr>
        </p:nvSpPr>
        <p:spPr>
          <a:xfrm>
            <a:off x="806451" y="1233489"/>
            <a:ext cx="7675563" cy="4530725"/>
          </a:xfrm>
        </p:spPr>
        <p:txBody>
          <a:bodyPr>
            <a:normAutofit fontScale="77500" lnSpcReduction="20000"/>
          </a:bodyPr>
          <a:lstStyle/>
          <a:p>
            <a:r>
              <a:rPr lang="en-US" dirty="0" smtClean="0"/>
              <a:t>First appeared commercially in IBM mainframes in 1972</a:t>
            </a:r>
          </a:p>
          <a:p>
            <a:r>
              <a:rPr lang="en-US" dirty="0" smtClean="0"/>
              <a:t>Fundamentally, multiple execution environments (different operating systems) can share the same hardware</a:t>
            </a:r>
          </a:p>
          <a:p>
            <a:r>
              <a:rPr lang="en-US" dirty="0" smtClean="0"/>
              <a:t>Protect from each other</a:t>
            </a:r>
          </a:p>
          <a:p>
            <a:r>
              <a:rPr lang="en-US" dirty="0" smtClean="0"/>
              <a:t>Some sharing of file can be permitted, controlled</a:t>
            </a:r>
          </a:p>
          <a:p>
            <a:r>
              <a:rPr lang="en-US" dirty="0" smtClean="0"/>
              <a:t>Commutate with each other, other physical systems via networking</a:t>
            </a:r>
          </a:p>
          <a:p>
            <a:r>
              <a:rPr lang="en-US" dirty="0" smtClean="0"/>
              <a:t>Useful for development, testing</a:t>
            </a:r>
          </a:p>
          <a:p>
            <a:r>
              <a:rPr lang="en-US" dirty="0" smtClean="0"/>
              <a:t>“Open Virtual Machine Format”, standard format of virtual machines, allows a VM to run within many different virtual machine (host) platforms</a:t>
            </a:r>
          </a:p>
          <a:p>
            <a:pPr>
              <a:buFont typeface="Monotype Sorts" charset="2"/>
              <a:buNone/>
            </a:pPr>
            <a:endParaRPr lang="en-US" dirty="0" smtClean="0"/>
          </a:p>
          <a:p>
            <a:endParaRPr lang="en-US" dirty="0" smtClean="0"/>
          </a:p>
          <a:p>
            <a:endParaRPr lang="en-US" dirty="0" smtClean="0"/>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14</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pPr algn="l"/>
            <a:r>
              <a:rPr lang="en-US" dirty="0" smtClean="0"/>
              <a:t>Virtualization Implementation</a:t>
            </a:r>
          </a:p>
        </p:txBody>
      </p:sp>
      <p:sp>
        <p:nvSpPr>
          <p:cNvPr id="49155" name="Content Placeholder 2"/>
          <p:cNvSpPr>
            <a:spLocks noGrp="1"/>
          </p:cNvSpPr>
          <p:nvPr>
            <p:ph idx="1"/>
          </p:nvPr>
        </p:nvSpPr>
        <p:spPr/>
        <p:txBody>
          <a:bodyPr>
            <a:normAutofit lnSpcReduction="10000"/>
          </a:bodyPr>
          <a:lstStyle/>
          <a:p>
            <a:r>
              <a:rPr lang="en-US" smtClean="0"/>
              <a:t>Difficult to implement – must provide an </a:t>
            </a:r>
            <a:r>
              <a:rPr lang="en-US" i="1" smtClean="0"/>
              <a:t>exact</a:t>
            </a:r>
            <a:r>
              <a:rPr lang="en-US" smtClean="0"/>
              <a:t> duplicate of underlying machine</a:t>
            </a:r>
          </a:p>
          <a:p>
            <a:pPr lvl="1"/>
            <a:r>
              <a:rPr lang="en-US" smtClean="0"/>
              <a:t>Typically runs in user mode, creates virtual user mode and virtual kernel mode</a:t>
            </a:r>
          </a:p>
          <a:p>
            <a:r>
              <a:rPr lang="en-US" smtClean="0"/>
              <a:t>Timing can be an issue – slower than real machine</a:t>
            </a:r>
          </a:p>
          <a:p>
            <a:r>
              <a:rPr lang="en-US" smtClean="0"/>
              <a:t>Hardware support needed</a:t>
            </a:r>
          </a:p>
          <a:p>
            <a:pPr lvl="1"/>
            <a:r>
              <a:rPr lang="en-US" smtClean="0"/>
              <a:t>More support-&gt; better virtualization</a:t>
            </a:r>
          </a:p>
          <a:p>
            <a:pPr lvl="1"/>
            <a:r>
              <a:rPr lang="en-US" smtClean="0"/>
              <a:t>i.e. AMD provides “host” and “guest” modes</a:t>
            </a:r>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15</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1066801" y="609600"/>
            <a:ext cx="7596187" cy="576262"/>
          </a:xfrm>
        </p:spPr>
        <p:txBody>
          <a:bodyPr>
            <a:normAutofit fontScale="90000"/>
          </a:bodyPr>
          <a:lstStyle/>
          <a:p>
            <a:pPr algn="l" eaLnBrk="1" hangingPunct="1"/>
            <a:r>
              <a:rPr lang="en-US" dirty="0" smtClean="0"/>
              <a:t>Operating-System Debugging</a:t>
            </a:r>
          </a:p>
        </p:txBody>
      </p:sp>
      <p:sp>
        <p:nvSpPr>
          <p:cNvPr id="53251" name="Content Placeholder 2"/>
          <p:cNvSpPr>
            <a:spLocks noGrp="1"/>
          </p:cNvSpPr>
          <p:nvPr>
            <p:ph idx="1"/>
          </p:nvPr>
        </p:nvSpPr>
        <p:spPr>
          <a:xfrm>
            <a:off x="806450" y="1233489"/>
            <a:ext cx="7753350" cy="4910137"/>
          </a:xfrm>
        </p:spPr>
        <p:txBody>
          <a:bodyPr>
            <a:normAutofit fontScale="85000" lnSpcReduction="20000"/>
          </a:bodyPr>
          <a:lstStyle/>
          <a:p>
            <a:r>
              <a:rPr lang="en-US" dirty="0" smtClean="0">
                <a:solidFill>
                  <a:srgbClr val="3366FF"/>
                </a:solidFill>
              </a:rPr>
              <a:t> </a:t>
            </a:r>
            <a:r>
              <a:rPr lang="en-US" dirty="0" smtClean="0"/>
              <a:t>is finding and fixing errors, or bugs</a:t>
            </a:r>
            <a:endParaRPr lang="en-US" dirty="0" smtClean="0">
              <a:solidFill>
                <a:srgbClr val="000000"/>
              </a:solidFill>
            </a:endParaRPr>
          </a:p>
          <a:p>
            <a:r>
              <a:rPr lang="en-US" dirty="0" smtClean="0">
                <a:solidFill>
                  <a:srgbClr val="000000"/>
                </a:solidFill>
              </a:rPr>
              <a:t>Failure of an application can generate core dump</a:t>
            </a:r>
            <a:r>
              <a:rPr lang="en-US" dirty="0" smtClean="0">
                <a:solidFill>
                  <a:srgbClr val="3366FF"/>
                </a:solidFill>
              </a:rPr>
              <a:t> </a:t>
            </a:r>
            <a:r>
              <a:rPr lang="en-US" dirty="0" smtClean="0">
                <a:solidFill>
                  <a:srgbClr val="000000"/>
                </a:solidFill>
              </a:rPr>
              <a:t>file capturing memory of the process</a:t>
            </a:r>
          </a:p>
          <a:p>
            <a:r>
              <a:rPr lang="en-US" dirty="0" smtClean="0">
                <a:solidFill>
                  <a:srgbClr val="000000"/>
                </a:solidFill>
              </a:rPr>
              <a:t>Operating system failure can generate crash dump</a:t>
            </a:r>
            <a:r>
              <a:rPr lang="en-US" dirty="0" smtClean="0">
                <a:solidFill>
                  <a:srgbClr val="3366FF"/>
                </a:solidFill>
              </a:rPr>
              <a:t> </a:t>
            </a:r>
            <a:r>
              <a:rPr lang="en-US" dirty="0" smtClean="0">
                <a:solidFill>
                  <a:srgbClr val="000000"/>
                </a:solidFill>
              </a:rPr>
              <a:t>file containing kernel memory</a:t>
            </a:r>
          </a:p>
          <a:p>
            <a:r>
              <a:rPr lang="en-US" dirty="0" smtClean="0">
                <a:solidFill>
                  <a:srgbClr val="000000"/>
                </a:solidFill>
              </a:rPr>
              <a:t>Beyond crashes, performance tuning can optimize system performance</a:t>
            </a:r>
          </a:p>
          <a:p>
            <a:r>
              <a:rPr lang="en-US" dirty="0" smtClean="0">
                <a:solidFill>
                  <a:srgbClr val="000000"/>
                </a:solidFill>
              </a:rPr>
              <a:t>Kernighan’s Law: </a:t>
            </a:r>
            <a:r>
              <a:rPr lang="en-US" dirty="0" smtClean="0"/>
              <a:t>“Debugging is twice as hard as writing the code in the first place. Therefore, if you write the code as cleverly as possible, you are, by definition, not smart enough to debug it.”</a:t>
            </a:r>
          </a:p>
          <a:p>
            <a:pPr>
              <a:buNone/>
            </a:pPr>
            <a:r>
              <a:rPr lang="en-US" dirty="0" smtClean="0">
                <a:solidFill>
                  <a:srgbClr val="000000"/>
                </a:solidFill>
              </a:rPr>
              <a:t/>
            </a:r>
            <a:br>
              <a:rPr lang="en-US" dirty="0" smtClean="0">
                <a:solidFill>
                  <a:srgbClr val="000000"/>
                </a:solidFill>
              </a:rPr>
            </a:br>
            <a:endParaRPr lang="en-US" dirty="0" smtClean="0">
              <a:solidFill>
                <a:srgbClr val="000000"/>
              </a:solidFill>
            </a:endParaRPr>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16</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1066801" y="533400"/>
            <a:ext cx="7578725" cy="576262"/>
          </a:xfrm>
        </p:spPr>
        <p:txBody>
          <a:bodyPr>
            <a:normAutofit fontScale="90000"/>
          </a:bodyPr>
          <a:lstStyle/>
          <a:p>
            <a:pPr algn="l" eaLnBrk="1" hangingPunct="1"/>
            <a:r>
              <a:rPr lang="en-US" dirty="0" smtClean="0"/>
              <a:t>Operating System Generation</a:t>
            </a:r>
          </a:p>
        </p:txBody>
      </p:sp>
      <p:sp>
        <p:nvSpPr>
          <p:cNvPr id="55299" name="Rectangle 3"/>
          <p:cNvSpPr>
            <a:spLocks noGrp="1" noChangeArrowheads="1"/>
          </p:cNvSpPr>
          <p:nvPr>
            <p:ph idx="1"/>
          </p:nvPr>
        </p:nvSpPr>
        <p:spPr>
          <a:xfrm>
            <a:off x="806450" y="1233489"/>
            <a:ext cx="7704138" cy="4530725"/>
          </a:xfrm>
        </p:spPr>
        <p:txBody>
          <a:bodyPr>
            <a:normAutofit fontScale="77500" lnSpcReduction="20000"/>
          </a:bodyPr>
          <a:lstStyle/>
          <a:p>
            <a:r>
              <a:rPr lang="en-US" smtClean="0"/>
              <a:t>Operating systems are designed to run on any of a class of machines; the system must be configured for each specific computer site</a:t>
            </a:r>
          </a:p>
          <a:p>
            <a:endParaRPr lang="en-US" smtClean="0"/>
          </a:p>
          <a:p>
            <a:r>
              <a:rPr lang="en-US" smtClean="0"/>
              <a:t>SYSGEN program obtains information concerning the specific configuration of the hardware system</a:t>
            </a:r>
          </a:p>
          <a:p>
            <a:endParaRPr lang="en-US" smtClean="0"/>
          </a:p>
          <a:p>
            <a:r>
              <a:rPr lang="en-US" i="1" smtClean="0"/>
              <a:t>Booting</a:t>
            </a:r>
            <a:r>
              <a:rPr lang="en-US" smtClean="0"/>
              <a:t> – starting a computer by loading the kernel</a:t>
            </a:r>
          </a:p>
          <a:p>
            <a:endParaRPr lang="en-US" smtClean="0"/>
          </a:p>
          <a:p>
            <a:r>
              <a:rPr lang="en-US" i="1" smtClean="0"/>
              <a:t>Bootstrap program</a:t>
            </a:r>
            <a:r>
              <a:rPr lang="en-US" smtClean="0"/>
              <a:t> – code stored in ROM that is able to locate the kernel, load it into memory, and start its execution</a:t>
            </a:r>
          </a:p>
          <a:p>
            <a:pPr>
              <a:buFont typeface="Monotype Sorts" charset="2"/>
              <a:buNone/>
            </a:pPr>
            <a:endParaRPr lang="en-US" smtClean="0"/>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17</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457200" y="704088"/>
            <a:ext cx="8229600" cy="908812"/>
          </a:xfrm>
        </p:spPr>
        <p:txBody>
          <a:bodyPr/>
          <a:lstStyle/>
          <a:p>
            <a:pPr eaLnBrk="1" hangingPunct="1"/>
            <a:r>
              <a:rPr lang="en-US" dirty="0" smtClean="0"/>
              <a:t>System Boot</a:t>
            </a:r>
          </a:p>
        </p:txBody>
      </p:sp>
      <p:sp>
        <p:nvSpPr>
          <p:cNvPr id="56323" name="Rectangle 3"/>
          <p:cNvSpPr>
            <a:spLocks noGrp="1" noChangeArrowheads="1"/>
          </p:cNvSpPr>
          <p:nvPr>
            <p:ph idx="1"/>
          </p:nvPr>
        </p:nvSpPr>
        <p:spPr>
          <a:xfrm>
            <a:off x="806451" y="1828801"/>
            <a:ext cx="7567613" cy="4711700"/>
          </a:xfrm>
        </p:spPr>
        <p:txBody>
          <a:bodyPr>
            <a:normAutofit lnSpcReduction="10000"/>
          </a:bodyPr>
          <a:lstStyle/>
          <a:p>
            <a:r>
              <a:rPr lang="en-US" dirty="0" smtClean="0"/>
              <a:t>Operating system must be made available to hardware so hardware can start it</a:t>
            </a:r>
          </a:p>
          <a:p>
            <a:pPr lvl="1"/>
            <a:r>
              <a:rPr lang="en-US" dirty="0" smtClean="0"/>
              <a:t>Small piece of code – </a:t>
            </a:r>
            <a:r>
              <a:rPr lang="en-US" b="1" dirty="0" smtClean="0"/>
              <a:t>bootstrap loader</a:t>
            </a:r>
            <a:r>
              <a:rPr lang="en-US" dirty="0" smtClean="0"/>
              <a:t>, locates the kernel, loads it into memory, and starts it</a:t>
            </a:r>
          </a:p>
          <a:p>
            <a:pPr lvl="1"/>
            <a:r>
              <a:rPr lang="en-US" dirty="0" smtClean="0"/>
              <a:t>Sometimes two-step process where </a:t>
            </a:r>
            <a:r>
              <a:rPr lang="en-US" b="1" dirty="0" smtClean="0"/>
              <a:t>boot block</a:t>
            </a:r>
            <a:r>
              <a:rPr lang="en-US" dirty="0" smtClean="0"/>
              <a:t> at fixed location loads bootstrap loader</a:t>
            </a:r>
          </a:p>
          <a:p>
            <a:pPr lvl="1"/>
            <a:r>
              <a:rPr lang="en-US" dirty="0" smtClean="0"/>
              <a:t>When power initialized on system, execution starts at a fixed memory location</a:t>
            </a:r>
          </a:p>
          <a:p>
            <a:pPr lvl="2"/>
            <a:r>
              <a:rPr lang="en-US" dirty="0" smtClean="0"/>
              <a:t>Firmware used to hold initial boot code</a:t>
            </a:r>
          </a:p>
          <a:p>
            <a:endParaRPr lang="en-US" dirty="0" smtClean="0"/>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18</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Operating System Design and Implementation</a:t>
            </a:r>
          </a:p>
          <a:p>
            <a:pPr>
              <a:buFont typeface="Arial" pitchFamily="34" charset="0"/>
              <a:buChar char="•"/>
            </a:pPr>
            <a:r>
              <a:rPr lang="en-US" dirty="0" smtClean="0"/>
              <a:t>Operating System Structure</a:t>
            </a:r>
          </a:p>
          <a:p>
            <a:pPr>
              <a:buFont typeface="Arial" pitchFamily="34" charset="0"/>
              <a:buChar char="•"/>
            </a:pPr>
            <a:r>
              <a:rPr lang="en-US" dirty="0" smtClean="0"/>
              <a:t> Virtual Machines</a:t>
            </a:r>
          </a:p>
          <a:p>
            <a:pPr>
              <a:buFont typeface="Arial" pitchFamily="34" charset="0"/>
              <a:buChar char="•"/>
            </a:pPr>
            <a:r>
              <a:rPr lang="en-US" dirty="0" smtClean="0"/>
              <a:t> Operating System Debugging</a:t>
            </a:r>
          </a:p>
          <a:p>
            <a:pPr>
              <a:buFont typeface="Arial" pitchFamily="34" charset="0"/>
              <a:buChar char="•"/>
            </a:pPr>
            <a:r>
              <a:rPr lang="en-US" dirty="0" smtClean="0"/>
              <a:t> Operating System Generation</a:t>
            </a:r>
          </a:p>
          <a:p>
            <a:pPr>
              <a:buFont typeface="Arial" pitchFamily="34" charset="0"/>
              <a:buChar char="•"/>
            </a:pPr>
            <a:r>
              <a:rPr lang="en-US" dirty="0" smtClean="0"/>
              <a:t> System Boot</a:t>
            </a:r>
          </a:p>
          <a:p>
            <a:endParaRPr lang="en-US" dirty="0"/>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19</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pPr>
              <a:defRPr/>
            </a:pPr>
            <a:r>
              <a:rPr lang="en-US" sz="4800" dirty="0" smtClean="0"/>
              <a:t> </a:t>
            </a:r>
            <a:r>
              <a:rPr lang="en-US" sz="4800" dirty="0" smtClean="0"/>
              <a:t>Topic </a:t>
            </a:r>
            <a:r>
              <a:rPr lang="en-US" sz="4800" dirty="0" smtClean="0"/>
              <a:t>3</a:t>
            </a:r>
            <a:r>
              <a:rPr lang="en-US" sz="4800" baseline="30000" dirty="0" smtClean="0"/>
              <a:t>rd</a:t>
            </a:r>
            <a:r>
              <a:rPr lang="en-US" sz="4800" dirty="0" smtClean="0"/>
              <a:t>  </a:t>
            </a:r>
            <a:r>
              <a:rPr lang="en-US" sz="4800" dirty="0" smtClean="0"/>
              <a:t>: Operating-System </a:t>
            </a:r>
            <a:r>
              <a:rPr lang="en-US" sz="4800" dirty="0" smtClean="0"/>
              <a:t>Structures</a:t>
            </a:r>
            <a:endParaRPr lang="en-US" sz="4800" dirty="0"/>
          </a:p>
        </p:txBody>
      </p:sp>
      <p:sp>
        <p:nvSpPr>
          <p:cNvPr id="6147" name="Subtitle 2"/>
          <p:cNvSpPr>
            <a:spLocks noGrp="1"/>
          </p:cNvSpPr>
          <p:nvPr>
            <p:ph type="subTitle" idx="1"/>
          </p:nvPr>
        </p:nvSpPr>
        <p:spPr>
          <a:xfrm>
            <a:off x="533400" y="3228976"/>
            <a:ext cx="7854950" cy="2414588"/>
          </a:xfrm>
        </p:spPr>
        <p:txBody>
          <a:bodyPr>
            <a:normAutofit/>
          </a:bodyPr>
          <a:lstStyle/>
          <a:p>
            <a:pPr marR="0" algn="ctr"/>
            <a:endParaRPr lang="en-US" sz="3200" dirty="0" smtClean="0">
              <a:solidFill>
                <a:schemeClr val="bg1"/>
              </a:solidFill>
            </a:endParaRPr>
          </a:p>
          <a:p>
            <a:pPr marR="0" algn="ctr"/>
            <a:endParaRPr lang="en-US" sz="3200" dirty="0" smtClean="0">
              <a:solidFill>
                <a:schemeClr val="bg1"/>
              </a:solidFill>
            </a:endParaRPr>
          </a:p>
          <a:p>
            <a:pPr marR="0"/>
            <a:endParaRPr lang="en-US" sz="1800" dirty="0" smtClean="0">
              <a:solidFill>
                <a:schemeClr val="bg1"/>
              </a:solidFill>
            </a:endParaRPr>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2</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1644650" y="277421"/>
            <a:ext cx="6380692" cy="576263"/>
          </a:xfrm>
        </p:spPr>
        <p:txBody>
          <a:bodyPr>
            <a:normAutofit fontScale="90000"/>
          </a:bodyPr>
          <a:lstStyle/>
          <a:p>
            <a:pPr algn="l" eaLnBrk="1" hangingPunct="1"/>
            <a:r>
              <a:rPr lang="en-US" dirty="0" smtClean="0"/>
              <a:t>Topics To Be Next Covered</a:t>
            </a:r>
          </a:p>
        </p:txBody>
      </p:sp>
      <p:sp>
        <p:nvSpPr>
          <p:cNvPr id="4099" name="Rectangle 3"/>
          <p:cNvSpPr>
            <a:spLocks noGrp="1" noChangeArrowheads="1"/>
          </p:cNvSpPr>
          <p:nvPr>
            <p:ph idx="1"/>
          </p:nvPr>
        </p:nvSpPr>
        <p:spPr>
          <a:xfrm>
            <a:off x="806450" y="1246585"/>
            <a:ext cx="7371292" cy="3821906"/>
          </a:xfrm>
        </p:spPr>
        <p:txBody>
          <a:bodyPr>
            <a:normAutofit/>
          </a:bodyPr>
          <a:lstStyle/>
          <a:p>
            <a:r>
              <a:rPr lang="en-US" dirty="0" smtClean="0"/>
              <a:t>Operating System Generation</a:t>
            </a:r>
          </a:p>
          <a:p>
            <a:r>
              <a:rPr lang="en-US" dirty="0" smtClean="0"/>
              <a:t> System Boot</a:t>
            </a:r>
          </a:p>
          <a:p>
            <a:r>
              <a:rPr lang="en-US" dirty="0" smtClean="0"/>
              <a:t>Process Concept </a:t>
            </a:r>
          </a:p>
          <a:p>
            <a:r>
              <a:rPr lang="en-US" dirty="0" smtClean="0"/>
              <a:t>Process Scheduling</a:t>
            </a:r>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20</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algn="ctr"/>
            <a:r>
              <a:rPr lang="en-US" u="sng" smtClean="0">
                <a:solidFill>
                  <a:schemeClr val="tx1"/>
                </a:solidFill>
              </a:rPr>
              <a:t>References</a:t>
            </a:r>
          </a:p>
        </p:txBody>
      </p:sp>
      <p:sp>
        <p:nvSpPr>
          <p:cNvPr id="3" name="Content Placeholder 2"/>
          <p:cNvSpPr>
            <a:spLocks noGrp="1"/>
          </p:cNvSpPr>
          <p:nvPr>
            <p:ph idx="1"/>
          </p:nvPr>
        </p:nvSpPr>
        <p:spPr/>
        <p:txBody>
          <a:bodyPr/>
          <a:lstStyle/>
          <a:p>
            <a:pPr>
              <a:defRPr/>
            </a:pPr>
            <a:r>
              <a:rPr lang="en-US" sz="3200" dirty="0" err="1" smtClean="0"/>
              <a:t>Silberschatz</a:t>
            </a:r>
            <a:r>
              <a:rPr lang="en-US" sz="3200" dirty="0" smtClean="0"/>
              <a:t> and Peter B. Calvin, “Operating System Concepts" Addison Wesley Publishing Company</a:t>
            </a:r>
          </a:p>
          <a:p>
            <a:pPr>
              <a:defRPr/>
            </a:pPr>
            <a:r>
              <a:rPr lang="en-US" sz="3200" dirty="0" smtClean="0"/>
              <a:t> </a:t>
            </a:r>
            <a:r>
              <a:rPr lang="en-US" sz="3200" dirty="0" err="1" smtClean="0"/>
              <a:t>Dhamdhere</a:t>
            </a:r>
            <a:r>
              <a:rPr lang="en-US" sz="3200" dirty="0" smtClean="0"/>
              <a:t>, “Systems Programming &amp; Operating Systems Tata McGraw Hill</a:t>
            </a:r>
          </a:p>
          <a:p>
            <a:pPr>
              <a:buFont typeface="Wingdings 2" charset="2"/>
              <a:buNone/>
              <a:defRPr/>
            </a:pPr>
            <a:r>
              <a:rPr lang="en-US" cap="all" dirty="0" smtClean="0"/>
              <a:t> </a:t>
            </a:r>
            <a:endParaRPr lang="en-US" dirty="0" smtClean="0"/>
          </a:p>
          <a:p>
            <a:pPr>
              <a:defRPr/>
            </a:pPr>
            <a:endParaRPr lang="en-US" dirty="0"/>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21</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smtClean="0">
                <a:solidFill>
                  <a:schemeClr val="tx1"/>
                </a:solidFill>
              </a:rPr>
              <a:t>Topics To Be Covered</a:t>
            </a:r>
            <a:endParaRPr lang="en-US" dirty="0"/>
          </a:p>
        </p:txBody>
      </p:sp>
      <p:sp>
        <p:nvSpPr>
          <p:cNvPr id="3" name="Content Placeholder 2"/>
          <p:cNvSpPr>
            <a:spLocks noGrp="1"/>
          </p:cNvSpPr>
          <p:nvPr>
            <p:ph idx="1"/>
          </p:nvPr>
        </p:nvSpPr>
        <p:spPr/>
        <p:txBody>
          <a:bodyPr/>
          <a:lstStyle/>
          <a:p>
            <a:pPr>
              <a:buFont typeface="Arial" pitchFamily="34" charset="0"/>
              <a:buChar char="•"/>
            </a:pPr>
            <a:r>
              <a:rPr lang="en-US" dirty="0" smtClean="0"/>
              <a:t>Operating System Design and Implementation</a:t>
            </a:r>
          </a:p>
          <a:p>
            <a:pPr>
              <a:buFont typeface="Arial" pitchFamily="34" charset="0"/>
              <a:buChar char="•"/>
            </a:pPr>
            <a:r>
              <a:rPr lang="en-US" dirty="0" smtClean="0"/>
              <a:t>Operating System Structure</a:t>
            </a:r>
          </a:p>
          <a:p>
            <a:pPr>
              <a:buFont typeface="Arial" pitchFamily="34" charset="0"/>
              <a:buChar char="•"/>
            </a:pPr>
            <a:r>
              <a:rPr lang="en-US" dirty="0" smtClean="0"/>
              <a:t> Virtual Machines</a:t>
            </a:r>
          </a:p>
          <a:p>
            <a:pPr>
              <a:buFont typeface="Arial" pitchFamily="34" charset="0"/>
              <a:buChar char="•"/>
            </a:pPr>
            <a:r>
              <a:rPr lang="en-US" dirty="0" smtClean="0"/>
              <a:t> Operating System Debugging</a:t>
            </a:r>
          </a:p>
          <a:p>
            <a:pPr>
              <a:buFont typeface="Arial" pitchFamily="34" charset="0"/>
              <a:buChar char="•"/>
            </a:pPr>
            <a:r>
              <a:rPr lang="en-US" dirty="0" smtClean="0"/>
              <a:t> Operating System Generation</a:t>
            </a:r>
          </a:p>
          <a:p>
            <a:pPr>
              <a:buFont typeface="Arial" pitchFamily="34" charset="0"/>
              <a:buChar char="•"/>
            </a:pPr>
            <a:r>
              <a:rPr lang="en-US" dirty="0" smtClean="0"/>
              <a:t> System Boot</a:t>
            </a:r>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3</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026"/>
          <p:cNvSpPr>
            <a:spLocks noGrp="1" noChangeArrowheads="1"/>
          </p:cNvSpPr>
          <p:nvPr>
            <p:ph type="title"/>
          </p:nvPr>
        </p:nvSpPr>
        <p:spPr>
          <a:xfrm>
            <a:off x="889001" y="296864"/>
            <a:ext cx="7712075" cy="576262"/>
          </a:xfrm>
        </p:spPr>
        <p:txBody>
          <a:bodyPr>
            <a:normAutofit fontScale="90000"/>
          </a:bodyPr>
          <a:lstStyle/>
          <a:p>
            <a:pPr eaLnBrk="1" hangingPunct="1"/>
            <a:r>
              <a:rPr lang="en-US" sz="2800" dirty="0" smtClean="0"/>
              <a:t>Operating System Design </a:t>
            </a:r>
            <a:br>
              <a:rPr lang="en-US" sz="2800" dirty="0" smtClean="0"/>
            </a:br>
            <a:r>
              <a:rPr lang="en-US" sz="2800" dirty="0" smtClean="0"/>
              <a:t>and Implementation</a:t>
            </a:r>
          </a:p>
        </p:txBody>
      </p:sp>
      <p:sp>
        <p:nvSpPr>
          <p:cNvPr id="32771" name="Rectangle 1027"/>
          <p:cNvSpPr>
            <a:spLocks noGrp="1" noChangeArrowheads="1"/>
          </p:cNvSpPr>
          <p:nvPr>
            <p:ph idx="1"/>
          </p:nvPr>
        </p:nvSpPr>
        <p:spPr>
          <a:xfrm>
            <a:off x="806450" y="1233489"/>
            <a:ext cx="7685088" cy="5006975"/>
          </a:xfrm>
        </p:spPr>
        <p:txBody>
          <a:bodyPr>
            <a:normAutofit fontScale="85000" lnSpcReduction="20000"/>
          </a:bodyPr>
          <a:lstStyle/>
          <a:p>
            <a:r>
              <a:rPr lang="en-US" dirty="0" smtClean="0"/>
              <a:t>Design and Implementation of OS not “solvable”, but some approaches have proven successful</a:t>
            </a:r>
          </a:p>
          <a:p>
            <a:endParaRPr lang="en-US" sz="800" dirty="0" smtClean="0"/>
          </a:p>
          <a:p>
            <a:r>
              <a:rPr lang="en-US" dirty="0" smtClean="0"/>
              <a:t>Internal structure of different Operating Systems  can vary widely</a:t>
            </a:r>
          </a:p>
          <a:p>
            <a:endParaRPr lang="en-US" sz="800" dirty="0" smtClean="0"/>
          </a:p>
          <a:p>
            <a:r>
              <a:rPr lang="en-US" dirty="0" smtClean="0"/>
              <a:t>Start by defining goals and specifications </a:t>
            </a:r>
          </a:p>
          <a:p>
            <a:endParaRPr lang="en-US" sz="800" dirty="0" smtClean="0"/>
          </a:p>
          <a:p>
            <a:r>
              <a:rPr lang="en-US" dirty="0" smtClean="0"/>
              <a:t>Affected by choice of hardware, type of system</a:t>
            </a:r>
          </a:p>
          <a:p>
            <a:endParaRPr lang="en-US" sz="800" dirty="0" smtClean="0"/>
          </a:p>
          <a:p>
            <a:r>
              <a:rPr lang="en-US" i="1" dirty="0" smtClean="0"/>
              <a:t>User</a:t>
            </a:r>
            <a:r>
              <a:rPr lang="en-US" dirty="0" smtClean="0"/>
              <a:t> goals and </a:t>
            </a:r>
            <a:r>
              <a:rPr lang="en-US" i="1" dirty="0" smtClean="0"/>
              <a:t>System</a:t>
            </a:r>
            <a:r>
              <a:rPr lang="en-US" dirty="0" smtClean="0"/>
              <a:t> goals</a:t>
            </a:r>
          </a:p>
          <a:p>
            <a:pPr lvl="1"/>
            <a:r>
              <a:rPr lang="en-US" dirty="0" smtClean="0"/>
              <a:t>User goals – operating system should be convenient to use, easy to learn, reliable, safe, and fast</a:t>
            </a:r>
          </a:p>
          <a:p>
            <a:pPr lvl="1"/>
            <a:r>
              <a:rPr lang="en-US" dirty="0" smtClean="0"/>
              <a:t>System goals – operating system should be easy to design, implement, and maintain, as well as flexible, reliable, error-free, and efficient</a:t>
            </a:r>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4</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838200" y="296864"/>
            <a:ext cx="8229600" cy="576262"/>
          </a:xfrm>
        </p:spPr>
        <p:txBody>
          <a:bodyPr>
            <a:normAutofit fontScale="90000"/>
          </a:bodyPr>
          <a:lstStyle/>
          <a:p>
            <a:pPr eaLnBrk="1" hangingPunct="1"/>
            <a:r>
              <a:rPr lang="en-US" sz="2800" dirty="0" smtClean="0"/>
              <a:t>Operating System Design and </a:t>
            </a:r>
            <a:br>
              <a:rPr lang="en-US" sz="2800" dirty="0" smtClean="0"/>
            </a:br>
            <a:r>
              <a:rPr lang="en-US" sz="2800" dirty="0" smtClean="0"/>
              <a:t>Implementation (Cont.)</a:t>
            </a:r>
          </a:p>
        </p:txBody>
      </p:sp>
      <p:sp>
        <p:nvSpPr>
          <p:cNvPr id="33795" name="Rectangle 3"/>
          <p:cNvSpPr>
            <a:spLocks noGrp="1" noChangeArrowheads="1"/>
          </p:cNvSpPr>
          <p:nvPr>
            <p:ph idx="1"/>
          </p:nvPr>
        </p:nvSpPr>
        <p:spPr>
          <a:xfrm>
            <a:off x="806451" y="1233489"/>
            <a:ext cx="7713663" cy="4530725"/>
          </a:xfrm>
        </p:spPr>
        <p:txBody>
          <a:bodyPr>
            <a:normAutofit fontScale="92500"/>
          </a:bodyPr>
          <a:lstStyle/>
          <a:p>
            <a:r>
              <a:rPr lang="en-US" smtClean="0"/>
              <a:t>Important principle to separate</a:t>
            </a:r>
          </a:p>
          <a:p>
            <a:pPr>
              <a:buFont typeface="Monotype Sorts" charset="2"/>
              <a:buNone/>
            </a:pPr>
            <a:r>
              <a:rPr lang="en-US" b="1" smtClean="0"/>
              <a:t>	Policy:   </a:t>
            </a:r>
            <a:r>
              <a:rPr lang="en-US" smtClean="0"/>
              <a:t>What will be done?</a:t>
            </a:r>
            <a:r>
              <a:rPr lang="en-US" b="1" smtClean="0"/>
              <a:t> </a:t>
            </a:r>
            <a:br>
              <a:rPr lang="en-US" b="1" smtClean="0"/>
            </a:br>
            <a:r>
              <a:rPr lang="en-US" b="1" smtClean="0"/>
              <a:t>Mechanism:  </a:t>
            </a:r>
            <a:r>
              <a:rPr lang="en-US" smtClean="0"/>
              <a:t>How to do it?</a:t>
            </a:r>
          </a:p>
          <a:p>
            <a:pPr>
              <a:buFont typeface="Monotype Sorts" charset="2"/>
              <a:buNone/>
            </a:pPr>
            <a:endParaRPr lang="en-US" smtClean="0"/>
          </a:p>
          <a:p>
            <a:r>
              <a:rPr lang="en-US" smtClean="0"/>
              <a:t>Mechanisms determine how to do something, policies decide what will be done</a:t>
            </a:r>
          </a:p>
          <a:p>
            <a:pPr lvl="1"/>
            <a:r>
              <a:rPr lang="en-US" smtClean="0"/>
              <a:t>The separation of policy from mechanism is a very important principle, it allows maximum flexibility if policy decisions are to be changed later</a:t>
            </a:r>
          </a:p>
          <a:p>
            <a:pPr>
              <a:buFont typeface="Monotype Sorts" charset="2"/>
              <a:buNone/>
            </a:pPr>
            <a:endParaRPr lang="en-US" smtClean="0"/>
          </a:p>
          <a:p>
            <a:pPr>
              <a:buFont typeface="Monotype Sorts" charset="2"/>
              <a:buNone/>
            </a:pPr>
            <a:endParaRPr lang="en-US" smtClean="0"/>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5</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dirty="0" smtClean="0"/>
              <a:t>Simple Structure </a:t>
            </a:r>
            <a:endParaRPr lang="en-US" sz="2400" dirty="0" smtClean="0"/>
          </a:p>
        </p:txBody>
      </p:sp>
      <p:sp>
        <p:nvSpPr>
          <p:cNvPr id="34819" name="Rectangle 3"/>
          <p:cNvSpPr>
            <a:spLocks noGrp="1" noChangeArrowheads="1"/>
          </p:cNvSpPr>
          <p:nvPr>
            <p:ph idx="1"/>
          </p:nvPr>
        </p:nvSpPr>
        <p:spPr/>
        <p:txBody>
          <a:bodyPr/>
          <a:lstStyle/>
          <a:p>
            <a:r>
              <a:rPr lang="en-US" smtClean="0"/>
              <a:t>MS-DOS – written to provide the most functionality in the least space</a:t>
            </a:r>
          </a:p>
          <a:p>
            <a:pPr lvl="1"/>
            <a:r>
              <a:rPr lang="en-US" smtClean="0"/>
              <a:t>Not divided into modules</a:t>
            </a:r>
          </a:p>
          <a:p>
            <a:pPr lvl="1"/>
            <a:r>
              <a:rPr lang="en-US" smtClean="0"/>
              <a:t>Although MS-DOS has some structure, its interfaces and levels of functionality are not well separated</a:t>
            </a:r>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6</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57200" y="704088"/>
            <a:ext cx="8305800" cy="946912"/>
          </a:xfrm>
        </p:spPr>
        <p:txBody>
          <a:bodyPr/>
          <a:lstStyle/>
          <a:p>
            <a:pPr eaLnBrk="1" hangingPunct="1"/>
            <a:r>
              <a:rPr lang="en-US" dirty="0" smtClean="0"/>
              <a:t>MS-DOS Layer Structure</a:t>
            </a:r>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7</a:t>
            </a:fld>
            <a:endParaRPr lang="en-US"/>
          </a:p>
        </p:txBody>
      </p:sp>
      <p:pic>
        <p:nvPicPr>
          <p:cNvPr id="35843" name="Picture 6" descr="2"/>
          <p:cNvPicPr>
            <a:picLocks noChangeAspect="1" noChangeArrowheads="1"/>
          </p:cNvPicPr>
          <p:nvPr/>
        </p:nvPicPr>
        <p:blipFill>
          <a:blip r:embed="rId3"/>
          <a:srcRect/>
          <a:stretch>
            <a:fillRect/>
          </a:stretch>
        </p:blipFill>
        <p:spPr bwMode="auto">
          <a:xfrm>
            <a:off x="2401888" y="1917700"/>
            <a:ext cx="4500562" cy="4445001"/>
          </a:xfrm>
          <a:prstGeom prst="rect">
            <a:avLst/>
          </a:prstGeom>
          <a:noFill/>
          <a:ln w="9525">
            <a:noFill/>
            <a:miter lim="800000"/>
            <a:headEnd/>
            <a:tailEnd/>
          </a:ln>
        </p:spPr>
      </p:pic>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457200" y="704088"/>
            <a:ext cx="8229600" cy="1048512"/>
          </a:xfrm>
        </p:spPr>
        <p:txBody>
          <a:bodyPr/>
          <a:lstStyle/>
          <a:p>
            <a:pPr eaLnBrk="1" hangingPunct="1"/>
            <a:r>
              <a:rPr lang="en-US" dirty="0" smtClean="0"/>
              <a:t>Layered Approach</a:t>
            </a:r>
          </a:p>
        </p:txBody>
      </p:sp>
      <p:sp>
        <p:nvSpPr>
          <p:cNvPr id="36867" name="Rectangle 3"/>
          <p:cNvSpPr>
            <a:spLocks noGrp="1" noChangeArrowheads="1"/>
          </p:cNvSpPr>
          <p:nvPr>
            <p:ph idx="1"/>
          </p:nvPr>
        </p:nvSpPr>
        <p:spPr>
          <a:xfrm>
            <a:off x="806450" y="1905001"/>
            <a:ext cx="7645400" cy="3859213"/>
          </a:xfrm>
        </p:spPr>
        <p:txBody>
          <a:bodyPr>
            <a:normAutofit fontScale="92500" lnSpcReduction="20000"/>
          </a:bodyPr>
          <a:lstStyle/>
          <a:p>
            <a:r>
              <a:rPr lang="en-US" dirty="0" smtClean="0"/>
              <a:t>The operating system is divided into a number of layers (levels), each built on top of lower layers.  The bottom layer (layer 0), is the hardware; the highest (layer N) is the user interface.</a:t>
            </a:r>
          </a:p>
          <a:p>
            <a:endParaRPr lang="en-US" dirty="0" smtClean="0"/>
          </a:p>
          <a:p>
            <a:r>
              <a:rPr lang="en-US" dirty="0" smtClean="0"/>
              <a:t>With modularity, layers are selected such that each uses functions (operations) and services of only lower-level layers</a:t>
            </a:r>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8</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066801" y="377825"/>
            <a:ext cx="6773863" cy="457200"/>
          </a:xfrm>
        </p:spPr>
        <p:txBody>
          <a:bodyPr>
            <a:normAutofit fontScale="90000"/>
          </a:bodyPr>
          <a:lstStyle/>
          <a:p>
            <a:pPr eaLnBrk="1" hangingPunct="1"/>
            <a:r>
              <a:rPr lang="en-US" dirty="0" smtClean="0"/>
              <a:t>UNIX</a:t>
            </a:r>
            <a:endParaRPr lang="en-US" sz="2400" dirty="0" smtClean="0"/>
          </a:p>
        </p:txBody>
      </p:sp>
      <p:sp>
        <p:nvSpPr>
          <p:cNvPr id="38915" name="Rectangle 3"/>
          <p:cNvSpPr>
            <a:spLocks noGrp="1" noChangeArrowheads="1"/>
          </p:cNvSpPr>
          <p:nvPr>
            <p:ph idx="1"/>
          </p:nvPr>
        </p:nvSpPr>
        <p:spPr>
          <a:xfrm>
            <a:off x="698501" y="1423989"/>
            <a:ext cx="7713663" cy="4073525"/>
          </a:xfrm>
        </p:spPr>
        <p:txBody>
          <a:bodyPr>
            <a:normAutofit fontScale="92500" lnSpcReduction="20000"/>
          </a:bodyPr>
          <a:lstStyle/>
          <a:p>
            <a:r>
              <a:rPr lang="en-US" smtClean="0"/>
              <a:t>UNIX – limited by hardware functionality, the original UNIX operating system had limited structuring.  The UNIX OS consists of two separable parts</a:t>
            </a:r>
          </a:p>
          <a:p>
            <a:pPr lvl="1"/>
            <a:r>
              <a:rPr lang="en-US" smtClean="0"/>
              <a:t>Systems programs</a:t>
            </a:r>
          </a:p>
          <a:p>
            <a:pPr lvl="1"/>
            <a:r>
              <a:rPr lang="en-US" smtClean="0"/>
              <a:t>The kernel</a:t>
            </a:r>
          </a:p>
          <a:p>
            <a:pPr lvl="2"/>
            <a:r>
              <a:rPr lang="en-US" smtClean="0"/>
              <a:t>Consists of everything below the system-call interface and above the physical hardware</a:t>
            </a:r>
          </a:p>
          <a:p>
            <a:pPr lvl="2"/>
            <a:r>
              <a:rPr lang="en-US" smtClean="0"/>
              <a:t>Provides the file system, CPU scheduling, memory management, and other operating-system functions; a large number of functions for one level</a:t>
            </a:r>
          </a:p>
        </p:txBody>
      </p:sp>
      <p:sp>
        <p:nvSpPr>
          <p:cNvPr id="4" name="Date Placeholder 3"/>
          <p:cNvSpPr>
            <a:spLocks noGrp="1"/>
          </p:cNvSpPr>
          <p:nvPr>
            <p:ph type="dt" sz="half" idx="10"/>
          </p:nvPr>
        </p:nvSpPr>
        <p:spPr/>
        <p:txBody>
          <a:bodyPr/>
          <a:lstStyle/>
          <a:p>
            <a:r>
              <a:rPr lang="en-US" smtClean="0"/>
              <a:t>1/3/2013</a:t>
            </a:r>
            <a:endParaRPr lang="en-US"/>
          </a:p>
        </p:txBody>
      </p:sp>
      <p:sp>
        <p:nvSpPr>
          <p:cNvPr id="6" name="Footer Placeholder 5"/>
          <p:cNvSpPr>
            <a:spLocks noGrp="1"/>
          </p:cNvSpPr>
          <p:nvPr>
            <p:ph type="ftr" sz="quarter" idx="11"/>
          </p:nvPr>
        </p:nvSpPr>
        <p:spPr/>
        <p:txBody>
          <a:bodyPr/>
          <a:lstStyle/>
          <a:p>
            <a:r>
              <a:rPr lang="en-US" smtClean="0"/>
              <a:t>RIMT-IET</a:t>
            </a:r>
            <a:endParaRPr lang="en-US"/>
          </a:p>
        </p:txBody>
      </p:sp>
      <p:sp>
        <p:nvSpPr>
          <p:cNvPr id="5" name="Slide Number Placeholder 4"/>
          <p:cNvSpPr>
            <a:spLocks noGrp="1"/>
          </p:cNvSpPr>
          <p:nvPr>
            <p:ph type="sldNum" sz="quarter" idx="12"/>
          </p:nvPr>
        </p:nvSpPr>
        <p:spPr/>
        <p:txBody>
          <a:bodyPr/>
          <a:lstStyle/>
          <a:p>
            <a:fld id="{C3880632-CC22-4AB5-86F7-CEF3B20801AB}" type="slidenum">
              <a:rPr lang="en-US" smtClean="0"/>
              <a:pPr/>
              <a:t>9</a:t>
            </a:fld>
            <a:endParaRPr lang="en-US"/>
          </a:p>
        </p:txBody>
      </p:sp>
      <p:sp>
        <p:nvSpPr>
          <p:cNvPr id="7" name="Rectangle 6">
            <a:extLst>
              <a:ext uri="{FF2B5EF4-FFF2-40B4-BE49-F238E27FC236}">
                <a16:creationId xmlns:a16="http://schemas.microsoft.com/office/drawing/2014/main" xmlns="" id="{04C86E98-25B0-4342-9987-EF3973486A7D}"/>
              </a:ext>
            </a:extLst>
          </p:cNvPr>
          <p:cNvSpPr/>
          <p:nvPr/>
        </p:nvSpPr>
        <p:spPr>
          <a:xfrm>
            <a:off x="7712" y="6392862"/>
            <a:ext cx="4992915"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pic>
        <p:nvPicPr>
          <p:cNvPr id="8"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7486650" y="9525"/>
            <a:ext cx="1477648" cy="895350"/>
          </a:xfrm>
          <a:prstGeom prst="rect">
            <a:avLst/>
          </a:prstGeom>
          <a:noFill/>
          <a:extLst>
            <a:ext uri="{909E8E84-426E-40DD-AFC4-6F175D3DCCD1}">
              <a14:hiddenFill xmlns="" xmlns:a14="http://schemas.microsoft.com/office/drawing/2010/main">
                <a:solidFill>
                  <a:srgbClr val="FFFFFF"/>
                </a:solidFill>
              </a14:hiddenFill>
            </a:ext>
          </a:extLst>
        </p:spPr>
      </p:pic>
    </p:spTree>
  </p:cSld>
  <p:clrMapOvr>
    <a:masterClrMapping/>
  </p:clrMapOvr>
</p:sld>
</file>

<file path=ppt/theme/theme1.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13</TotalTime>
  <Words>1080</Words>
  <Application>Microsoft Office PowerPoint</Application>
  <PresentationFormat>On-screen Show (4:3)</PresentationFormat>
  <Paragraphs>223</Paragraphs>
  <Slides>21</Slides>
  <Notes>15</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Theme1</vt:lpstr>
      <vt:lpstr>   Operating System/ BTCS-2401    </vt:lpstr>
      <vt:lpstr> Topic 3rd  : Operating-System Structures</vt:lpstr>
      <vt:lpstr>Topics To Be Covered</vt:lpstr>
      <vt:lpstr>Operating System Design  and Implementation</vt:lpstr>
      <vt:lpstr>Operating System Design and  Implementation (Cont.)</vt:lpstr>
      <vt:lpstr>Simple Structure </vt:lpstr>
      <vt:lpstr>MS-DOS Layer Structure</vt:lpstr>
      <vt:lpstr>Layered Approach</vt:lpstr>
      <vt:lpstr>UNIX</vt:lpstr>
      <vt:lpstr>Microkernel System Structure </vt:lpstr>
      <vt:lpstr>Modules</vt:lpstr>
      <vt:lpstr>Solaris Modular Approach</vt:lpstr>
      <vt:lpstr>Virtual Machines</vt:lpstr>
      <vt:lpstr>Virtual Machines History and Benefits</vt:lpstr>
      <vt:lpstr>Virtualization Implementation</vt:lpstr>
      <vt:lpstr>Operating-System Debugging</vt:lpstr>
      <vt:lpstr>Operating System Generation</vt:lpstr>
      <vt:lpstr>System Boot</vt:lpstr>
      <vt:lpstr>Summary</vt:lpstr>
      <vt:lpstr>Topics To Be Next Covered</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OPERATING SYSTEM(CS-202)</dc:title>
  <dc:creator>hp</dc:creator>
  <cp:lastModifiedBy>Admin</cp:lastModifiedBy>
  <cp:revision>7</cp:revision>
  <dcterms:created xsi:type="dcterms:W3CDTF">2013-01-03T08:55:58Z</dcterms:created>
  <dcterms:modified xsi:type="dcterms:W3CDTF">2023-06-19T10:40:10Z</dcterms:modified>
</cp:coreProperties>
</file>