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70" r:id="rId2"/>
    <p:sldId id="282" r:id="rId3"/>
    <p:sldId id="354" r:id="rId4"/>
    <p:sldId id="355" r:id="rId5"/>
    <p:sldId id="356" r:id="rId6"/>
    <p:sldId id="357" r:id="rId7"/>
    <p:sldId id="346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44" r:id="rId16"/>
    <p:sldId id="365" r:id="rId17"/>
    <p:sldId id="366" r:id="rId18"/>
    <p:sldId id="367" r:id="rId19"/>
    <p:sldId id="368" r:id="rId20"/>
    <p:sldId id="369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2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Mathematics-III(BELE-2301)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714380" y="725074"/>
            <a:ext cx="10310842" cy="63222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3550" marR="5080" indent="-451484">
              <a:lnSpc>
                <a:spcPts val="4330"/>
              </a:lnSpc>
              <a:spcBef>
                <a:spcPts val="630"/>
              </a:spcBef>
              <a:tabLst>
                <a:tab pos="4956810" algn="l"/>
              </a:tabLst>
            </a:pPr>
            <a:r>
              <a:rPr sz="4000" b="1" spc="-35" smtClean="0"/>
              <a:t>LAPLACE</a:t>
            </a:r>
            <a:r>
              <a:rPr sz="4000" b="1" spc="-155" smtClean="0"/>
              <a:t> </a:t>
            </a:r>
            <a:r>
              <a:rPr sz="4000" b="1" spc="-55" dirty="0"/>
              <a:t>TRANSFORM</a:t>
            </a:r>
            <a:r>
              <a:rPr sz="4000" b="1" spc="-170" dirty="0"/>
              <a:t> </a:t>
            </a:r>
            <a:r>
              <a:rPr sz="4000" b="1" spc="-25" dirty="0"/>
              <a:t>OF </a:t>
            </a:r>
            <a:r>
              <a:rPr sz="4000" b="1" dirty="0"/>
              <a:t>THE</a:t>
            </a:r>
            <a:r>
              <a:rPr sz="4000" b="1" spc="-175" dirty="0"/>
              <a:t> </a:t>
            </a:r>
            <a:r>
              <a:rPr sz="4000" b="1" spc="-100" dirty="0"/>
              <a:t>DERIVATIVE</a:t>
            </a:r>
            <a:r>
              <a:rPr sz="4000" b="1" spc="-130" dirty="0"/>
              <a:t> </a:t>
            </a:r>
            <a:r>
              <a:rPr sz="4000" b="1"/>
              <a:t>OF</a:t>
            </a:r>
            <a:r>
              <a:rPr sz="4000" b="1" spc="-114"/>
              <a:t> </a:t>
            </a:r>
            <a:r>
              <a:rPr sz="4000" b="1" spc="-50" smtClean="0">
                <a:latin typeface="Cambria Math"/>
                <a:cs typeface="Cambria Math"/>
              </a:rPr>
              <a:t>𝒇</a:t>
            </a:r>
            <a:r>
              <a:rPr lang="en-IN" sz="4000" b="1" spc="-50" dirty="0" smtClean="0">
                <a:latin typeface="Cambria Math"/>
                <a:cs typeface="Cambria Math"/>
              </a:rPr>
              <a:t>(</a:t>
            </a:r>
            <a:r>
              <a:rPr sz="4000" b="1" spc="-50" smtClean="0">
                <a:latin typeface="Cambria Math"/>
                <a:cs typeface="Cambria Math"/>
              </a:rPr>
              <a:t>𝒕</a:t>
            </a:r>
            <a:r>
              <a:rPr lang="en-IN" sz="4000" b="1" spc="-50" dirty="0" smtClean="0">
                <a:latin typeface="Cambria Math"/>
                <a:cs typeface="Cambria Math"/>
              </a:rPr>
              <a:t>)</a:t>
            </a:r>
            <a:endParaRPr sz="4000" b="1">
              <a:latin typeface="Cambria Math"/>
              <a:cs typeface="Cambria Math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8000" contrast="64000"/>
          </a:blip>
          <a:srcRect/>
          <a:stretch>
            <a:fillRect/>
          </a:stretch>
        </p:blipFill>
        <p:spPr bwMode="auto">
          <a:xfrm>
            <a:off x="523836" y="1500174"/>
            <a:ext cx="10429948" cy="468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16938" y="308228"/>
            <a:ext cx="903671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N" b="1" spc="-20" dirty="0" smtClean="0"/>
              <a:t>LAPLACE</a:t>
            </a:r>
            <a:r>
              <a:rPr lang="en-IN" b="1" spc="-165" dirty="0" smtClean="0"/>
              <a:t> </a:t>
            </a:r>
            <a:r>
              <a:rPr lang="en-IN" b="1" spc="-40" dirty="0" smtClean="0"/>
              <a:t>TRANSFORM</a:t>
            </a:r>
            <a:r>
              <a:rPr lang="en-IN" b="1" spc="-175" dirty="0" smtClean="0"/>
              <a:t> </a:t>
            </a:r>
            <a:r>
              <a:rPr lang="en-IN" b="1" spc="-25" dirty="0" smtClean="0"/>
              <a:t>OF THE DERIVATIVE	OF ORDER n</a:t>
            </a:r>
            <a:endParaRPr b="1" spc="-25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1785927"/>
            <a:ext cx="1078713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1026" y="928670"/>
            <a:ext cx="9269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b="1" spc="-20" dirty="0" smtClean="0"/>
              <a:t>LAPLACE</a:t>
            </a:r>
            <a:r>
              <a:rPr lang="en-IN" sz="3600" b="1" spc="-180" dirty="0" smtClean="0"/>
              <a:t> </a:t>
            </a:r>
            <a:r>
              <a:rPr lang="en-IN" sz="3600" b="1" spc="-40" dirty="0" smtClean="0"/>
              <a:t>TRANSFORM</a:t>
            </a:r>
            <a:r>
              <a:rPr lang="en-IN" sz="3600" b="1" spc="-195" dirty="0" smtClean="0"/>
              <a:t> </a:t>
            </a:r>
            <a:r>
              <a:rPr lang="en-IN" sz="3600" b="1" spc="-25" dirty="0" smtClean="0"/>
              <a:t>OF </a:t>
            </a:r>
            <a:r>
              <a:rPr lang="en-IN" sz="3600" b="1" dirty="0" smtClean="0"/>
              <a:t>THE</a:t>
            </a:r>
            <a:r>
              <a:rPr lang="en-IN" sz="3600" b="1" spc="-170" dirty="0" smtClean="0"/>
              <a:t> </a:t>
            </a:r>
            <a:r>
              <a:rPr lang="en-IN" sz="3600" b="1" spc="-10" dirty="0" smtClean="0"/>
              <a:t>INTEGRAL </a:t>
            </a:r>
            <a:r>
              <a:rPr lang="en-IN" sz="3600" b="1" dirty="0" smtClean="0"/>
              <a:t>OF</a:t>
            </a:r>
            <a:r>
              <a:rPr lang="en-IN" sz="3600" b="1" spc="-125" dirty="0" smtClean="0"/>
              <a:t> </a:t>
            </a:r>
            <a:r>
              <a:rPr lang="en-IN" sz="3600" b="1" spc="-50" dirty="0" smtClean="0">
                <a:latin typeface="Cambria Math"/>
                <a:cs typeface="Cambria Math"/>
              </a:rPr>
              <a:t>𝒇(𝒕)</a:t>
            </a:r>
            <a:endParaRPr lang="en-IN" sz="36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5000" contrast="22000"/>
          </a:blip>
          <a:srcRect/>
          <a:stretch>
            <a:fillRect/>
          </a:stretch>
        </p:blipFill>
        <p:spPr bwMode="auto">
          <a:xfrm>
            <a:off x="944526" y="1714488"/>
            <a:ext cx="965206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523836" y="98967"/>
            <a:ext cx="9858444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30" smtClean="0"/>
              <a:t>LAPLACE</a:t>
            </a:r>
            <a:r>
              <a:rPr b="1" spc="-150" smtClean="0"/>
              <a:t> </a:t>
            </a:r>
            <a:r>
              <a:rPr b="1" spc="-40"/>
              <a:t>TRANSFORM</a:t>
            </a:r>
            <a:r>
              <a:rPr b="1" spc="-170"/>
              <a:t> </a:t>
            </a:r>
            <a:r>
              <a:rPr b="1" spc="-25" smtClean="0"/>
              <a:t>OF</a:t>
            </a:r>
            <a:r>
              <a:rPr lang="en-IN" b="1" spc="-25" dirty="0" smtClean="0"/>
              <a:t> </a:t>
            </a:r>
            <a:r>
              <a:rPr lang="en-IN" b="1" spc="-30" dirty="0" smtClean="0"/>
              <a:t>SOME IMPORTANT FUNCTIONS</a:t>
            </a:r>
            <a:r>
              <a:rPr lang="en-IN" b="1" dirty="0" smtClean="0">
                <a:latin typeface="Calibri Light"/>
                <a:cs typeface="Calibri Light"/>
              </a:rPr>
              <a:t/>
            </a:r>
            <a:br>
              <a:rPr lang="en-IN" b="1" dirty="0" smtClean="0">
                <a:latin typeface="Calibri Light"/>
                <a:cs typeface="Calibri Light"/>
              </a:rPr>
            </a:br>
            <a:endParaRPr b="1" spc="-25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452398" y="1500174"/>
            <a:ext cx="11072889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8000" contrast="82000"/>
          </a:blip>
          <a:srcRect/>
          <a:stretch>
            <a:fillRect/>
          </a:stretch>
        </p:blipFill>
        <p:spPr bwMode="auto">
          <a:xfrm>
            <a:off x="1238217" y="208537"/>
            <a:ext cx="8929750" cy="622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1952596" y="418242"/>
            <a:ext cx="8075922" cy="586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1099569" y="714356"/>
            <a:ext cx="9598401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579019"/>
            <a:ext cx="9119588" cy="535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19000" contrast="64000"/>
          </a:blip>
          <a:srcRect/>
          <a:stretch>
            <a:fillRect/>
          </a:stretch>
        </p:blipFill>
        <p:spPr bwMode="auto">
          <a:xfrm>
            <a:off x="460384" y="976309"/>
            <a:ext cx="10136210" cy="466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380960" y="428604"/>
            <a:ext cx="9648863" cy="56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1344316" cy="5500726"/>
          </a:xfrm>
        </p:spPr>
        <p:txBody>
          <a:bodyPr>
            <a:normAutofit fontScale="77500" lnSpcReduction="20000"/>
          </a:bodyPr>
          <a:lstStyle/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Introduction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Objectives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Transform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R="2339340">
              <a:lnSpc>
                <a:spcPct val="111500"/>
              </a:lnSpc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Linearity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Change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  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Scale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Property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First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Second</a:t>
            </a:r>
            <a:r>
              <a:rPr lang="en-IN" sz="4300" spc="-5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Theorem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(Heaviside’s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Theorem):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39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5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Order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i="1" spc="-50" dirty="0" smtClean="0">
                <a:latin typeface="Andalus" pitchFamily="18" charset="-78"/>
                <a:cs typeface="Andalus" pitchFamily="18" charset="-78"/>
              </a:rPr>
              <a:t>N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Integral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9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0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0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300" spc="500" dirty="0" smtClean="0">
              <a:latin typeface="Andalus" pitchFamily="18" charset="-78"/>
              <a:cs typeface="Andalus" pitchFamily="18" charset="-78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351220" y="500042"/>
            <a:ext cx="9816746" cy="574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925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236345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INTRODUCTION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60025" cy="39090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</a:t>
            </a:r>
            <a:r>
              <a:rPr sz="2800" dirty="0">
                <a:latin typeface="Calibri"/>
                <a:cs typeface="Calibri"/>
              </a:rPr>
              <a:t> 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named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French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mathematician </a:t>
            </a:r>
            <a:r>
              <a:rPr sz="2800" spc="-10" dirty="0">
                <a:latin typeface="Calibri"/>
                <a:cs typeface="Calibri"/>
              </a:rPr>
              <a:t>Laplace, </a:t>
            </a:r>
            <a:r>
              <a:rPr sz="2800" dirty="0">
                <a:latin typeface="Calibri"/>
                <a:cs typeface="Calibri"/>
              </a:rPr>
              <a:t>who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studied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1782.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integral </a:t>
            </a:r>
            <a:r>
              <a:rPr sz="2800" dirty="0">
                <a:latin typeface="Calibri"/>
                <a:cs typeface="Calibri"/>
              </a:rPr>
              <a:t>transform.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helps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1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boundary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without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arbitrary </a:t>
            </a:r>
            <a:r>
              <a:rPr sz="2800" dirty="0">
                <a:latin typeface="Calibri"/>
                <a:cs typeface="Calibri"/>
              </a:rPr>
              <a:t>constants.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relies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algebra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(rather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calculus-</a:t>
            </a: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methods)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</a:t>
            </a:r>
            <a:r>
              <a:rPr sz="2800" dirty="0">
                <a:latin typeface="Calibri"/>
                <a:cs typeface="Calibri"/>
              </a:rPr>
              <a:t>equations.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While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might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seem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somewhat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cumbersome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times,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powerful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enables</a:t>
            </a:r>
            <a:r>
              <a:rPr sz="2800" spc="2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readily </a:t>
            </a:r>
            <a:r>
              <a:rPr sz="2800" dirty="0">
                <a:latin typeface="Calibri"/>
                <a:cs typeface="Calibri"/>
              </a:rPr>
              <a:t>deal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discontinuous</a:t>
            </a:r>
            <a:r>
              <a:rPr sz="2800" spc="21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forcing functions.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483360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OBJECTIVES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59390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After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studying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chapter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learn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transforms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useful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differential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boundary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without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solution.</a:t>
            </a:r>
            <a:r>
              <a:rPr sz="2800" spc="4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properties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Inverse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many </a:t>
            </a:r>
            <a:r>
              <a:rPr sz="2800" dirty="0">
                <a:latin typeface="Calibri"/>
                <a:cs typeface="Calibri"/>
              </a:rPr>
              <a:t>important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physics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simple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way.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Thus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learn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equations.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309786" y="357166"/>
            <a:ext cx="65511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LAPLACE</a:t>
            </a:r>
            <a:r>
              <a:rPr b="1" spc="-160" smtClean="0"/>
              <a:t> </a:t>
            </a:r>
            <a:r>
              <a:rPr b="1" spc="-40" dirty="0"/>
              <a:t>TRANSFORM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 contrast="75000"/>
          </a:blip>
          <a:srcRect/>
          <a:stretch>
            <a:fillRect/>
          </a:stretch>
        </p:blipFill>
        <p:spPr bwMode="auto">
          <a:xfrm>
            <a:off x="952464" y="1357298"/>
            <a:ext cx="9537826" cy="430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8000" contrast="64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38150" y="1476374"/>
            <a:ext cx="9715568" cy="445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168504" y="579422"/>
            <a:ext cx="899946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" smtClean="0"/>
              <a:t>LINEARITY</a:t>
            </a:r>
            <a:r>
              <a:rPr sz="4000" b="1" spc="-175" smtClean="0"/>
              <a:t> </a:t>
            </a:r>
            <a:r>
              <a:rPr sz="4000" b="1" dirty="0"/>
              <a:t>OF</a:t>
            </a:r>
            <a:r>
              <a:rPr sz="4000" b="1" spc="-155" dirty="0"/>
              <a:t> </a:t>
            </a:r>
            <a:r>
              <a:rPr sz="4000" b="1" dirty="0"/>
              <a:t>THE</a:t>
            </a:r>
            <a:r>
              <a:rPr sz="4000" b="1" spc="-165" dirty="0"/>
              <a:t> </a:t>
            </a:r>
            <a:r>
              <a:rPr sz="4000" b="1" spc="-35" dirty="0"/>
              <a:t>LAPLACE</a:t>
            </a:r>
            <a:r>
              <a:rPr sz="4000" b="1" spc="-175" dirty="0"/>
              <a:t> </a:t>
            </a:r>
            <a:r>
              <a:rPr sz="4000" b="1" spc="-10" dirty="0"/>
              <a:t>TRANSFORM</a:t>
            </a:r>
            <a:endParaRPr sz="4000" b="1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010660"/>
          </a:xfrm>
          <a:prstGeom prst="rect">
            <a:avLst/>
          </a:prstGeom>
        </p:spPr>
        <p:txBody>
          <a:bodyPr vert="horz" wrap="square" lIns="0" tIns="330326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CHANGE</a:t>
            </a:r>
            <a:r>
              <a:rPr b="1" spc="-180" smtClean="0"/>
              <a:t> </a:t>
            </a:r>
            <a:r>
              <a:rPr b="1" dirty="0"/>
              <a:t>OF</a:t>
            </a:r>
            <a:r>
              <a:rPr b="1" spc="-150" dirty="0"/>
              <a:t> </a:t>
            </a:r>
            <a:r>
              <a:rPr b="1" dirty="0"/>
              <a:t>SCALE</a:t>
            </a:r>
            <a:r>
              <a:rPr b="1" spc="-160" dirty="0"/>
              <a:t> </a:t>
            </a:r>
            <a:r>
              <a:rPr b="1" spc="-35" dirty="0"/>
              <a:t>PROPERTY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tretch>
            <a:fillRect/>
          </a:stretch>
        </p:blipFill>
        <p:spPr bwMode="auto">
          <a:xfrm>
            <a:off x="1452530" y="1357298"/>
            <a:ext cx="891959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024035" y="484124"/>
            <a:ext cx="7382856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FIRST</a:t>
            </a:r>
            <a:r>
              <a:rPr b="1" spc="-160" smtClean="0"/>
              <a:t> </a:t>
            </a:r>
            <a:r>
              <a:rPr b="1" spc="-25" dirty="0"/>
              <a:t>SHIFTING</a:t>
            </a:r>
            <a:r>
              <a:rPr b="1" spc="-175" dirty="0"/>
              <a:t> </a:t>
            </a:r>
            <a:r>
              <a:rPr b="1" spc="-30" dirty="0"/>
              <a:t>THEOREM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6000" contrast="84000"/>
          </a:blip>
          <a:srcRect/>
          <a:stretch>
            <a:fillRect/>
          </a:stretch>
        </p:blipFill>
        <p:spPr bwMode="auto">
          <a:xfrm>
            <a:off x="1095340" y="1457324"/>
            <a:ext cx="9501254" cy="48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65000"/>
          </a:blip>
          <a:srcRect/>
          <a:stretch>
            <a:fillRect/>
          </a:stretch>
        </p:blipFill>
        <p:spPr bwMode="auto">
          <a:xfrm>
            <a:off x="1166778" y="1462088"/>
            <a:ext cx="9001188" cy="496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1" spc="-60" smtClean="0"/>
              <a:t>SECOND</a:t>
            </a:r>
            <a:r>
              <a:rPr sz="4000" b="1" spc="-145" smtClean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 </a:t>
            </a:r>
            <a:r>
              <a:rPr sz="4000" b="1" spc="-60" dirty="0"/>
              <a:t>(HEAVISIDE’S</a:t>
            </a:r>
            <a:r>
              <a:rPr sz="4000" b="1" spc="-145" dirty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THEOREM)</a:t>
            </a:r>
            <a:endParaRPr sz="4000" b="1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500</Words>
  <Application>Microsoft Office PowerPoint</Application>
  <PresentationFormat>Custom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Mathematics-III(BELE-2301)   </vt:lpstr>
      <vt:lpstr>Topic Discussed</vt:lpstr>
      <vt:lpstr>INTRODUCTION</vt:lpstr>
      <vt:lpstr>OBJECTIVES</vt:lpstr>
      <vt:lpstr>LAPLACE TRANSFORM</vt:lpstr>
      <vt:lpstr>LINEARITY OF THE LAPLACE TRANSFORM</vt:lpstr>
      <vt:lpstr>CHANGE OF SCALE PROPERTY</vt:lpstr>
      <vt:lpstr>FIRST SHIFTING THEOREM</vt:lpstr>
      <vt:lpstr>SECOND SHIFTING THEOREM (HEAVISIDE’S SHIFTING THEOREM)</vt:lpstr>
      <vt:lpstr>LAPLACE TRANSFORM OF THE DERIVATIVE OF 𝒇(𝒕)</vt:lpstr>
      <vt:lpstr>LAPLACE TRANSFORM OF THE DERIVATIVE OF ORDER n</vt:lpstr>
      <vt:lpstr>Slide 12</vt:lpstr>
      <vt:lpstr>LAPLACE TRANSFORM OF SOME IMPORTANT FUNCTIONS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88</cp:revision>
  <dcterms:created xsi:type="dcterms:W3CDTF">2020-11-12T04:35:12Z</dcterms:created>
  <dcterms:modified xsi:type="dcterms:W3CDTF">2023-07-26T09:47:44Z</dcterms:modified>
</cp:coreProperties>
</file>