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83"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75" r:id="rId16"/>
    <p:sldId id="276" r:id="rId17"/>
    <p:sldId id="277" r:id="rId18"/>
    <p:sldId id="278" r:id="rId19"/>
    <p:sldId id="280" r:id="rId20"/>
    <p:sldId id="28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61F02C-D274-44DA-9F0C-EA1B117C1EA8}" type="datetimeFigureOut">
              <a:rPr lang="en-US" smtClean="0"/>
              <a:pPr/>
              <a:t>20/06/2023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0D410B-2327-4D2C-985E-A1A8BB3CF43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B6B7A-1021-48CF-84E3-60F2C8F6E206}" type="slidenum">
              <a:rPr lang="en-US"/>
              <a:pPr/>
              <a:t>3</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523AE8-6F85-4228-9531-B552343E7031}" type="slidenum">
              <a:rPr lang="en-US"/>
              <a:pPr/>
              <a:t>16</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EDC6D8-14EE-4BC6-AF6B-3CEB6AC3C0C2}" type="slidenum">
              <a:rPr lang="en-US"/>
              <a:pPr/>
              <a:t>17</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144AE0-BAFE-4B71-BAEB-1C7EFC487E88}" type="slidenum">
              <a:rPr lang="en-US"/>
              <a:pPr/>
              <a:t>18</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5756C4-F3C2-4EC4-BCEC-2AF6E66057D6}" type="slidenum">
              <a:rPr lang="en-US"/>
              <a:pPr/>
              <a:t>19</a:t>
            </a:fld>
            <a:endParaRPr lang="en-US"/>
          </a:p>
        </p:txBody>
      </p:sp>
      <p:sp>
        <p:nvSpPr>
          <p:cNvPr id="116738" name="Rectangle 2"/>
          <p:cNvSpPr>
            <a:spLocks noGrp="1" noRot="1" noChangeAspect="1" noChangeArrowheads="1" noTextEdit="1"/>
          </p:cNvSpPr>
          <p:nvPr>
            <p:ph type="sldImg"/>
          </p:nvPr>
        </p:nvSpPr>
        <p:spPr>
          <a:ln/>
        </p:spPr>
      </p:sp>
      <p:sp>
        <p:nvSpPr>
          <p:cNvPr id="116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D49936-6BA3-47B4-A4D0-78522C22B3D0}" type="slidenum">
              <a:rPr lang="en-US"/>
              <a:pPr/>
              <a:t>20</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059828-AF6B-4EC5-BDFE-D658AE4A9677}" type="slidenum">
              <a:rPr lang="en-US"/>
              <a:pPr/>
              <a:t>4</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B5CF54-ECFE-4302-B8C4-5CB78F5CF7E9}" type="slidenum">
              <a:rPr lang="en-US"/>
              <a:pPr/>
              <a:t>5</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F023B3-B7B4-40E3-8884-1DFF21E2C40D}" type="slidenum">
              <a:rPr lang="en-US"/>
              <a:pPr/>
              <a:t>10</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3555C6-43B1-440F-9752-DC318A6C722F}" type="slidenum">
              <a:rPr lang="en-US"/>
              <a:pPr/>
              <a:t>11</a:t>
            </a:fld>
            <a:endParaRPr lang="en-US"/>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3E29F5-65DB-403E-9358-65F169F8D575}" type="slidenum">
              <a:rPr lang="en-US"/>
              <a:pPr/>
              <a:t>12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77B7AC-398C-429E-A2A0-6E05CC3C5BEC}" type="slidenum">
              <a:rPr lang="en-US"/>
              <a:pPr/>
              <a:t>13</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4790D2-5BA3-4603-829E-441E48E86EA3}" type="slidenum">
              <a:rPr lang="en-US"/>
              <a:pPr/>
              <a:t>14</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144E0D-48C4-4A12-B6CE-598EDC79E427}" type="slidenum">
              <a:rPr lang="en-US"/>
              <a:pPr/>
              <a:t>15</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7D82B1-CC9A-49C3-8E5A-116CAB407BAF}"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89FBDC-5568-4546-96F7-4E20BAEDC434}"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E8814F-808B-4788-A718-8446AFE9CB0A}"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fld id="{ADCE34FC-8F80-4F48-8BA9-A8BF421F476B}" type="datetime1">
              <a:rPr lang="en-US" smtClean="0"/>
              <a:t>20/06/2023</a:t>
            </a:fld>
            <a:endParaRPr lang="de-DE"/>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de-DE" smtClean="0"/>
              <a:t>computer networks II (BTCS-501)</a:t>
            </a:r>
            <a:endParaRPr lang="de-DE"/>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C3923FFE-9F2B-40AF-AD3B-F5568715BBD2}" type="slidenum">
              <a:rPr lang="de-DE"/>
              <a:pPr/>
              <a:t>‹#›</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0EF26E-E107-4C4B-89AF-C082C3B66908}"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E253C0-01C4-4D14-87B4-473FC2A0A018}" type="datetime1">
              <a:rPr lang="en-US" smtClean="0"/>
              <a:t>20/06/2023</a:t>
            </a:fld>
            <a:endParaRPr lang="en-US"/>
          </a:p>
        </p:txBody>
      </p:sp>
      <p:sp>
        <p:nvSpPr>
          <p:cNvPr id="5" name="Footer Placeholder 4"/>
          <p:cNvSpPr>
            <a:spLocks noGrp="1"/>
          </p:cNvSpPr>
          <p:nvPr>
            <p:ph type="ftr" sz="quarter" idx="11"/>
          </p:nvPr>
        </p:nvSpPr>
        <p:spPr/>
        <p:txBody>
          <a:bodyPr/>
          <a:lstStyle/>
          <a:p>
            <a:r>
              <a:rPr lang="en-US" smtClean="0"/>
              <a:t>computer networks II (BTCS-501)</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56A802-419E-449E-9747-0DE869D2F116}"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820E79-C367-4D39-BBD0-01CF14BD336C}" type="datetime1">
              <a:rPr lang="en-US" smtClean="0"/>
              <a:t>20/06/2023</a:t>
            </a:fld>
            <a:endParaRPr lang="en-US"/>
          </a:p>
        </p:txBody>
      </p:sp>
      <p:sp>
        <p:nvSpPr>
          <p:cNvPr id="8" name="Footer Placeholder 7"/>
          <p:cNvSpPr>
            <a:spLocks noGrp="1"/>
          </p:cNvSpPr>
          <p:nvPr>
            <p:ph type="ftr" sz="quarter" idx="11"/>
          </p:nvPr>
        </p:nvSpPr>
        <p:spPr/>
        <p:txBody>
          <a:bodyPr/>
          <a:lstStyle/>
          <a:p>
            <a:r>
              <a:rPr lang="en-US" smtClean="0"/>
              <a:t>computer networks II (BTCS-501)</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A64321-9BD2-406C-B0FD-25D10DBEFDAB}" type="datetime1">
              <a:rPr lang="en-US" smtClean="0"/>
              <a:t>20/06/2023</a:t>
            </a:fld>
            <a:endParaRPr lang="en-US"/>
          </a:p>
        </p:txBody>
      </p:sp>
      <p:sp>
        <p:nvSpPr>
          <p:cNvPr id="4" name="Footer Placeholder 3"/>
          <p:cNvSpPr>
            <a:spLocks noGrp="1"/>
          </p:cNvSpPr>
          <p:nvPr>
            <p:ph type="ftr" sz="quarter" idx="11"/>
          </p:nvPr>
        </p:nvSpPr>
        <p:spPr/>
        <p:txBody>
          <a:bodyPr/>
          <a:lstStyle/>
          <a:p>
            <a:r>
              <a:rPr lang="en-US" smtClean="0"/>
              <a:t>computer networks II (BTCS-501)</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36E729-FED2-464B-84B8-9E713EB727D1}" type="datetime1">
              <a:rPr lang="en-US" smtClean="0"/>
              <a:t>20/06/2023</a:t>
            </a:fld>
            <a:endParaRPr lang="en-US"/>
          </a:p>
        </p:txBody>
      </p:sp>
      <p:sp>
        <p:nvSpPr>
          <p:cNvPr id="3" name="Footer Placeholder 2"/>
          <p:cNvSpPr>
            <a:spLocks noGrp="1"/>
          </p:cNvSpPr>
          <p:nvPr>
            <p:ph type="ftr" sz="quarter" idx="11"/>
          </p:nvPr>
        </p:nvSpPr>
        <p:spPr/>
        <p:txBody>
          <a:bodyPr/>
          <a:lstStyle/>
          <a:p>
            <a:r>
              <a:rPr lang="en-US" smtClean="0"/>
              <a:t>computer networks II (BTCS-501)</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4F5A6-752C-49A0-8F1B-EBAD42D290D2}"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9D142D-E222-4498-8143-EDD5D654B58F}" type="datetime1">
              <a:rPr lang="en-US" smtClean="0"/>
              <a:t>20/06/2023</a:t>
            </a:fld>
            <a:endParaRPr lang="en-US"/>
          </a:p>
        </p:txBody>
      </p:sp>
      <p:sp>
        <p:nvSpPr>
          <p:cNvPr id="6" name="Footer Placeholder 5"/>
          <p:cNvSpPr>
            <a:spLocks noGrp="1"/>
          </p:cNvSpPr>
          <p:nvPr>
            <p:ph type="ftr" sz="quarter" idx="11"/>
          </p:nvPr>
        </p:nvSpPr>
        <p:spPr/>
        <p:txBody>
          <a:bodyPr/>
          <a:lstStyle/>
          <a:p>
            <a:r>
              <a:rPr lang="en-US" smtClean="0"/>
              <a:t>computer networks II (BTCS-501)</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61403C-4A83-4663-81AA-7BCE9B0DB950}" type="datetime1">
              <a:rPr lang="en-US" smtClean="0"/>
              <a:t>20/06/2023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computer networks II (BTCS-501)</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NETWORKS-II / BTCS-3501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5" y="6392864"/>
            <a:ext cx="4018557" cy="365125"/>
          </a:xfrm>
          <a:prstGeom prst="rect">
            <a:avLst/>
          </a:prstGeom>
        </p:spPr>
        <p:txBody>
          <a:bodyPr vert="horz" lIns="91431" tIns="45716" rIns="91431" bIns="45716"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31" tIns="45716" rIns="91431" bIns="45716"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31" tIns="45716" rIns="91431" bIns="45716"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a:t>
            </a:r>
            <a:r>
              <a:rPr lang="en-US" sz="9600" dirty="0" smtClean="0">
                <a:latin typeface="+mn-lt"/>
              </a:rPr>
              <a:t>5</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Core Web Technologies </a:t>
            </a:r>
          </a:p>
        </p:txBody>
      </p:sp>
      <p:sp>
        <p:nvSpPr>
          <p:cNvPr id="11267" name="Rectangle 3"/>
          <p:cNvSpPr>
            <a:spLocks noGrp="1" noChangeArrowheads="1"/>
          </p:cNvSpPr>
          <p:nvPr>
            <p:ph type="body" idx="1"/>
          </p:nvPr>
        </p:nvSpPr>
        <p:spPr/>
        <p:txBody>
          <a:bodyPr/>
          <a:lstStyle/>
          <a:p>
            <a:r>
              <a:rPr lang="en-US"/>
              <a:t>HTML(HyperText Markup Language)</a:t>
            </a:r>
          </a:p>
          <a:p>
            <a:pPr lvl="2"/>
            <a:r>
              <a:rPr lang="en-US"/>
              <a:t>Defines  a standard set of special textual indicators(markups) specifying how a Web pages words and images should be displayed by the web browser</a:t>
            </a:r>
          </a:p>
          <a:p>
            <a:pPr lvl="2">
              <a:buFont typeface="Wingdings" pitchFamily="2" charset="2"/>
              <a:buNone/>
            </a:pPr>
            <a:endParaRPr lang="en-US"/>
          </a:p>
          <a:p>
            <a:pPr lvl="2"/>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3400"/>
              <a:t>Technologies for Supporting Remote Clients</a:t>
            </a:r>
          </a:p>
        </p:txBody>
      </p:sp>
      <p:sp>
        <p:nvSpPr>
          <p:cNvPr id="18435" name="Rectangle 3"/>
          <p:cNvSpPr>
            <a:spLocks noGrp="1" noChangeArrowheads="1"/>
          </p:cNvSpPr>
          <p:nvPr>
            <p:ph type="body" idx="1"/>
          </p:nvPr>
        </p:nvSpPr>
        <p:spPr/>
        <p:txBody>
          <a:bodyPr/>
          <a:lstStyle/>
          <a:p>
            <a:r>
              <a:rPr lang="en-US"/>
              <a:t>Original intent of core Web Technologies </a:t>
            </a:r>
            <a:r>
              <a:rPr lang="en-US">
                <a:sym typeface="Wingdings" pitchFamily="2" charset="2"/>
              </a:rPr>
              <a:t> enable linking and sharing documents</a:t>
            </a:r>
          </a:p>
          <a:p>
            <a:pPr lvl="2"/>
            <a:r>
              <a:rPr lang="en-US"/>
              <a:t>It was quickly realized, that by wrapping local information systems to expose their presentation layer by using HTML documents, one could leverage the core Web technologies to have clients that are distributed across the internet.</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t>CGI(Common Gateway Interface)</a:t>
            </a:r>
          </a:p>
        </p:txBody>
      </p:sp>
      <p:sp>
        <p:nvSpPr>
          <p:cNvPr id="30723" name="Rectangle 3"/>
          <p:cNvSpPr>
            <a:spLocks noGrp="1" noChangeArrowheads="1"/>
          </p:cNvSpPr>
          <p:nvPr>
            <p:ph type="body" idx="1"/>
          </p:nvPr>
        </p:nvSpPr>
        <p:spPr/>
        <p:txBody>
          <a:bodyPr/>
          <a:lstStyle/>
          <a:p>
            <a:r>
              <a:rPr lang="en-US"/>
              <a:t>Web servers must be able to server up content from dynamic sources</a:t>
            </a:r>
          </a:p>
          <a:p>
            <a:pPr lvl="1"/>
            <a:r>
              <a:rPr lang="en-US"/>
              <a:t>How can a Web server respond to a request by invoking an application that will automatically generate a document to be returned</a:t>
            </a:r>
          </a:p>
          <a:p>
            <a:pPr lvl="2"/>
            <a:r>
              <a:rPr lang="en-US"/>
              <a:t>One of the first approaches to solve this problem, was CGI, a standard mechanism that enables HTTP servers, to interface with external applications, which can serve as „gateways“ to the local information system</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CGI</a:t>
            </a:r>
          </a:p>
        </p:txBody>
      </p:sp>
      <p:sp>
        <p:nvSpPr>
          <p:cNvPr id="31747" name="Rectangle 3"/>
          <p:cNvSpPr>
            <a:spLocks noGrp="1" noChangeArrowheads="1"/>
          </p:cNvSpPr>
          <p:nvPr>
            <p:ph type="body" idx="1"/>
          </p:nvPr>
        </p:nvSpPr>
        <p:spPr/>
        <p:txBody>
          <a:bodyPr/>
          <a:lstStyle/>
          <a:p>
            <a:pPr>
              <a:lnSpc>
                <a:spcPct val="90000"/>
              </a:lnSpc>
            </a:pPr>
            <a:r>
              <a:rPr lang="en-US" sz="2400"/>
              <a:t>How does CGI work</a:t>
            </a:r>
          </a:p>
          <a:p>
            <a:pPr lvl="1">
              <a:lnSpc>
                <a:spcPct val="90000"/>
              </a:lnSpc>
            </a:pPr>
            <a:r>
              <a:rPr lang="en-US" sz="2100"/>
              <a:t>it assigns programs to URLs, so that when the URL is invoked, the program is executed</a:t>
            </a:r>
          </a:p>
          <a:p>
            <a:pPr lvl="1">
              <a:lnSpc>
                <a:spcPct val="90000"/>
              </a:lnSpc>
            </a:pPr>
            <a:endParaRPr lang="en-US" sz="2100"/>
          </a:p>
          <a:p>
            <a:pPr lvl="1">
              <a:lnSpc>
                <a:spcPct val="90000"/>
              </a:lnSpc>
            </a:pPr>
            <a:r>
              <a:rPr lang="en-US" sz="2100"/>
              <a:t>CGI programs often serve as an interface between a database and a Web server, allowing users to submit complex queries over the DB through predefined URLs</a:t>
            </a:r>
          </a:p>
          <a:p>
            <a:pPr lvl="1">
              <a:lnSpc>
                <a:spcPct val="90000"/>
              </a:lnSpc>
            </a:pPr>
            <a:endParaRPr lang="en-US" sz="2100"/>
          </a:p>
          <a:p>
            <a:pPr lvl="1">
              <a:lnSpc>
                <a:spcPct val="90000"/>
              </a:lnSpc>
            </a:pPr>
            <a:r>
              <a:rPr lang="en-US" sz="2100"/>
              <a:t>When the Web server receives request for the URL, it will run a program, that will act as a client of the database and submit the query </a:t>
            </a:r>
            <a:r>
              <a:rPr lang="en-US" sz="2100">
                <a:sym typeface="Wingdings" pitchFamily="2" charset="2"/>
              </a:rPr>
              <a:t> executing and packs the result into a HTML document  returned to remote browser</a:t>
            </a:r>
            <a:endParaRPr lang="en-US" sz="210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Application Server</a:t>
            </a:r>
          </a:p>
        </p:txBody>
      </p:sp>
      <p:sp>
        <p:nvSpPr>
          <p:cNvPr id="48131" name="Rectangle 3"/>
          <p:cNvSpPr>
            <a:spLocks noGrp="1" noChangeArrowheads="1"/>
          </p:cNvSpPr>
          <p:nvPr>
            <p:ph type="body" idx="1"/>
          </p:nvPr>
        </p:nvSpPr>
        <p:spPr/>
        <p:txBody>
          <a:bodyPr/>
          <a:lstStyle/>
          <a:p>
            <a:r>
              <a:rPr lang="en-US"/>
              <a:t>Offer services that simplify administration and management of the application </a:t>
            </a:r>
          </a:p>
          <a:p>
            <a:pPr lvl="1"/>
            <a:r>
              <a:rPr lang="en-US"/>
              <a:t>Caching frequently needed objects</a:t>
            </a:r>
          </a:p>
          <a:p>
            <a:pPr lvl="1"/>
            <a:r>
              <a:rPr lang="en-US"/>
              <a:t>Checking that an application is running and restarting</a:t>
            </a:r>
          </a:p>
          <a:p>
            <a:pPr lvl="1"/>
            <a:r>
              <a:rPr lang="en-US"/>
              <a:t>Object administration and security, defining user has access to which application and enforcing access restrictions</a:t>
            </a:r>
          </a:p>
          <a:p>
            <a:pPr lvl="1">
              <a:buFont typeface="Wingdings" pitchFamily="2" charset="2"/>
              <a:buNone/>
            </a:pP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Application Server</a:t>
            </a:r>
          </a:p>
        </p:txBody>
      </p:sp>
      <p:sp>
        <p:nvSpPr>
          <p:cNvPr id="49155" name="Rectangle 3"/>
          <p:cNvSpPr>
            <a:spLocks noGrp="1" noChangeArrowheads="1"/>
          </p:cNvSpPr>
          <p:nvPr>
            <p:ph type="body" idx="1"/>
          </p:nvPr>
        </p:nvSpPr>
        <p:spPr/>
        <p:txBody>
          <a:bodyPr/>
          <a:lstStyle/>
          <a:p>
            <a:r>
              <a:rPr lang="en-US"/>
              <a:t>Cannot match the performance of TP monitors but they try to make systems easier to develop and easier to evolve.</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lgn="l"/>
            <a:r>
              <a:rPr lang="en-US" sz="3400" dirty="0"/>
              <a:t>Application Server - Presentation Layer</a:t>
            </a:r>
          </a:p>
        </p:txBody>
      </p:sp>
      <p:sp>
        <p:nvSpPr>
          <p:cNvPr id="50179" name="Rectangle 3"/>
          <p:cNvSpPr>
            <a:spLocks noGrp="1" noChangeArrowheads="1"/>
          </p:cNvSpPr>
          <p:nvPr>
            <p:ph type="body" idx="1"/>
          </p:nvPr>
        </p:nvSpPr>
        <p:spPr/>
        <p:txBody>
          <a:bodyPr/>
          <a:lstStyle/>
          <a:p>
            <a:pPr>
              <a:lnSpc>
                <a:spcPct val="90000"/>
              </a:lnSpc>
            </a:pPr>
            <a:r>
              <a:rPr lang="en-US" sz="2800"/>
              <a:t>the support for the presentation layer and for the document as the basic unit of transfer is what differentiates application servers from conventional middleware</a:t>
            </a:r>
          </a:p>
          <a:p>
            <a:pPr>
              <a:lnSpc>
                <a:spcPct val="90000"/>
              </a:lnSpc>
            </a:pPr>
            <a:r>
              <a:rPr lang="en-US" sz="2800"/>
              <a:t>Application servers</a:t>
            </a:r>
          </a:p>
          <a:p>
            <a:pPr lvl="1">
              <a:lnSpc>
                <a:spcPct val="90000"/>
              </a:lnSpc>
            </a:pPr>
            <a:r>
              <a:rPr lang="en-US" sz="2300"/>
              <a:t> implement mechanisms which make the transaction between documents and arguments more efficient, flexible and manageable</a:t>
            </a:r>
          </a:p>
          <a:p>
            <a:pPr lvl="1">
              <a:lnSpc>
                <a:spcPct val="90000"/>
              </a:lnSpc>
            </a:pPr>
            <a:r>
              <a:rPr lang="en-US" sz="2300"/>
              <a:t>provide a variety of presentation features to support the delivery of dynamically generated, personalized content to different types of clients</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l"/>
            <a:r>
              <a:rPr lang="en-US" sz="3400" dirty="0"/>
              <a:t>Application Server - Presentation Layer</a:t>
            </a:r>
          </a:p>
        </p:txBody>
      </p:sp>
      <p:sp>
        <p:nvSpPr>
          <p:cNvPr id="51203" name="Rectangle 3"/>
          <p:cNvSpPr>
            <a:spLocks noGrp="1" noChangeArrowheads="1"/>
          </p:cNvSpPr>
          <p:nvPr>
            <p:ph type="body" idx="1"/>
          </p:nvPr>
        </p:nvSpPr>
        <p:spPr/>
        <p:txBody>
          <a:bodyPr/>
          <a:lstStyle/>
          <a:p>
            <a:pPr>
              <a:lnSpc>
                <a:spcPct val="90000"/>
              </a:lnSpc>
            </a:pPr>
            <a:r>
              <a:rPr lang="en-US"/>
              <a:t>A modern application server supports the following types of clients</a:t>
            </a:r>
          </a:p>
          <a:p>
            <a:pPr lvl="1">
              <a:lnSpc>
                <a:spcPct val="90000"/>
              </a:lnSpc>
            </a:pPr>
            <a:r>
              <a:rPr lang="en-US"/>
              <a:t>Web Browsers(most common types of clients)</a:t>
            </a:r>
          </a:p>
          <a:p>
            <a:pPr lvl="1">
              <a:lnSpc>
                <a:spcPct val="90000"/>
              </a:lnSpc>
            </a:pPr>
            <a:r>
              <a:rPr lang="en-US"/>
              <a:t>Applications</a:t>
            </a:r>
          </a:p>
          <a:p>
            <a:pPr lvl="2">
              <a:lnSpc>
                <a:spcPct val="90000"/>
              </a:lnSpc>
            </a:pPr>
            <a:r>
              <a:rPr lang="en-US"/>
              <a:t>Such as those encountered in conventional middleware</a:t>
            </a:r>
          </a:p>
          <a:p>
            <a:pPr lvl="1">
              <a:lnSpc>
                <a:spcPct val="90000"/>
              </a:lnSpc>
            </a:pPr>
            <a:r>
              <a:rPr lang="en-US"/>
              <a:t>Devices</a:t>
            </a:r>
          </a:p>
          <a:p>
            <a:pPr lvl="2">
              <a:lnSpc>
                <a:spcPct val="90000"/>
              </a:lnSpc>
            </a:pPr>
            <a:r>
              <a:rPr lang="en-US"/>
              <a:t>Such as mobile phones and PDAs</a:t>
            </a:r>
          </a:p>
          <a:p>
            <a:pPr lvl="1">
              <a:lnSpc>
                <a:spcPct val="90000"/>
              </a:lnSpc>
            </a:pPr>
            <a:r>
              <a:rPr lang="en-US"/>
              <a:t>E-mail programs</a:t>
            </a:r>
          </a:p>
          <a:p>
            <a:pPr lvl="1">
              <a:lnSpc>
                <a:spcPct val="90000"/>
              </a:lnSpc>
            </a:pPr>
            <a:r>
              <a:rPr lang="en-US"/>
              <a:t>Web service clients</a:t>
            </a:r>
          </a:p>
          <a:p>
            <a:pPr lvl="2">
              <a:lnSpc>
                <a:spcPct val="90000"/>
              </a:lnSpc>
              <a:buFont typeface="Wingdings" pitchFamily="2" charset="2"/>
              <a:buNone/>
            </a:pP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Wide area integration</a:t>
            </a:r>
          </a:p>
        </p:txBody>
      </p:sp>
      <p:sp>
        <p:nvSpPr>
          <p:cNvPr id="52227" name="Rectangle 3"/>
          <p:cNvSpPr>
            <a:spLocks noGrp="1" noChangeArrowheads="1"/>
          </p:cNvSpPr>
          <p:nvPr>
            <p:ph type="body" sz="half" idx="1"/>
          </p:nvPr>
        </p:nvSpPr>
        <p:spPr>
          <a:xfrm>
            <a:off x="457200" y="1600200"/>
            <a:ext cx="8218488" cy="2260600"/>
          </a:xfrm>
        </p:spPr>
        <p:txBody>
          <a:bodyPr>
            <a:normAutofit lnSpcReduction="10000"/>
          </a:bodyPr>
          <a:lstStyle/>
          <a:p>
            <a:r>
              <a:rPr lang="en-US" sz="2800"/>
              <a:t>A number of strategies</a:t>
            </a:r>
          </a:p>
          <a:p>
            <a:r>
              <a:rPr lang="en-US" sz="2800"/>
              <a:t>3 layers </a:t>
            </a:r>
            <a:endParaRPr lang="en-US" sz="2800">
              <a:sym typeface="Wingdings" pitchFamily="2" charset="2"/>
            </a:endParaRPr>
          </a:p>
          <a:p>
            <a:pPr lvl="1"/>
            <a:r>
              <a:rPr lang="en-US" sz="2300"/>
              <a:t>Client</a:t>
            </a:r>
          </a:p>
          <a:p>
            <a:pPr lvl="1"/>
            <a:r>
              <a:rPr lang="en-US" sz="2300"/>
              <a:t>Middleware</a:t>
            </a:r>
          </a:p>
          <a:p>
            <a:pPr lvl="1"/>
            <a:r>
              <a:rPr lang="en-US" sz="2300"/>
              <a:t>Server(resource manager)</a:t>
            </a:r>
          </a:p>
        </p:txBody>
      </p:sp>
      <p:pic>
        <p:nvPicPr>
          <p:cNvPr id="52228" name="Picture 4" descr="4_11"/>
          <p:cNvPicPr>
            <a:picLocks noGrp="1" noChangeAspect="1" noChangeArrowheads="1"/>
          </p:cNvPicPr>
          <p:nvPr>
            <p:ph sz="half" idx="2"/>
          </p:nvPr>
        </p:nvPicPr>
        <p:blipFill>
          <a:blip r:embed="rId3" cstate="print"/>
          <a:srcRect/>
          <a:stretch>
            <a:fillRect/>
          </a:stretch>
        </p:blipFill>
        <p:spPr>
          <a:xfrm>
            <a:off x="4787900" y="3860800"/>
            <a:ext cx="3894138" cy="2743200"/>
          </a:xfrm>
          <a:noFill/>
          <a:ln/>
        </p:spPr>
      </p:pic>
      <p:sp>
        <p:nvSpPr>
          <p:cNvPr id="52230" name="Rectangle 6"/>
          <p:cNvSpPr>
            <a:spLocks noChangeArrowheads="1"/>
          </p:cNvSpPr>
          <p:nvPr/>
        </p:nvSpPr>
        <p:spPr bwMode="auto">
          <a:xfrm>
            <a:off x="179388" y="4437063"/>
            <a:ext cx="4608512" cy="1006475"/>
          </a:xfrm>
          <a:prstGeom prst="rect">
            <a:avLst/>
          </a:prstGeom>
          <a:noFill/>
          <a:ln w="9525">
            <a:noFill/>
            <a:miter lim="800000"/>
            <a:headEnd/>
            <a:tailEnd/>
          </a:ln>
          <a:effectLst/>
        </p:spPr>
        <p:txBody>
          <a:bodyPr>
            <a:spAutoFit/>
          </a:bodyPr>
          <a:lstStyle/>
          <a:p>
            <a:pPr lvl="1">
              <a:spcBef>
                <a:spcPct val="20000"/>
              </a:spcBef>
              <a:buClr>
                <a:schemeClr val="accent1"/>
              </a:buClr>
              <a:buFont typeface="Wingdings" pitchFamily="2" charset="2"/>
              <a:buNone/>
            </a:pPr>
            <a:r>
              <a:rPr lang="en-US" sz="2000"/>
              <a:t>The available strategies are given by all possible combinations of these three layers</a:t>
            </a:r>
          </a:p>
        </p:txBody>
      </p:sp>
      <p:pic>
        <p:nvPicPr>
          <p:cNvPr id="7"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Firewalls and Tunneling</a:t>
            </a:r>
          </a:p>
        </p:txBody>
      </p:sp>
      <p:sp>
        <p:nvSpPr>
          <p:cNvPr id="56323" name="Rectangle 3"/>
          <p:cNvSpPr>
            <a:spLocks noGrp="1" noChangeArrowheads="1"/>
          </p:cNvSpPr>
          <p:nvPr>
            <p:ph type="body" idx="1"/>
          </p:nvPr>
        </p:nvSpPr>
        <p:spPr/>
        <p:txBody>
          <a:bodyPr/>
          <a:lstStyle/>
          <a:p>
            <a:r>
              <a:rPr lang="en-US"/>
              <a:t>Firewalls</a:t>
            </a:r>
          </a:p>
          <a:p>
            <a:pPr lvl="1"/>
            <a:r>
              <a:rPr lang="en-US"/>
              <a:t>Acts as a barrier against unwanted network traffic</a:t>
            </a:r>
          </a:p>
          <a:p>
            <a:pPr lvl="1"/>
            <a:r>
              <a:rPr lang="en-US"/>
              <a:t>Blocks many communication channels</a:t>
            </a:r>
          </a:p>
          <a:p>
            <a:pPr lvl="1"/>
            <a:r>
              <a:rPr lang="en-US"/>
              <a:t>Can change the design space in two ways</a:t>
            </a:r>
          </a:p>
          <a:p>
            <a:pPr lvl="2"/>
            <a:r>
              <a:rPr lang="en-US"/>
              <a:t>No direct communication between the system to be integrated </a:t>
            </a:r>
          </a:p>
          <a:p>
            <a:pPr lvl="2"/>
            <a:r>
              <a:rPr lang="en-US"/>
              <a:t>Parties outside the firewall are not trusted</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endParaRPr lang="en-US" dirty="0" smtClean="0"/>
          </a:p>
          <a:p>
            <a:r>
              <a:rPr lang="en-US" dirty="0" smtClean="0"/>
              <a:t>Web Technologies</a:t>
            </a:r>
          </a:p>
          <a:p>
            <a:endParaRPr lang="en-US" dirty="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Firewalls and Tunneling</a:t>
            </a:r>
          </a:p>
        </p:txBody>
      </p:sp>
      <p:sp>
        <p:nvSpPr>
          <p:cNvPr id="57347" name="Rectangle 3"/>
          <p:cNvSpPr>
            <a:spLocks noGrp="1" noChangeArrowheads="1"/>
          </p:cNvSpPr>
          <p:nvPr>
            <p:ph type="body" idx="1"/>
          </p:nvPr>
        </p:nvSpPr>
        <p:spPr/>
        <p:txBody>
          <a:bodyPr/>
          <a:lstStyle/>
          <a:p>
            <a:r>
              <a:rPr lang="en-US"/>
              <a:t>How to get through a firewall and why?</a:t>
            </a:r>
          </a:p>
          <a:p>
            <a:pPr lvl="1"/>
            <a:r>
              <a:rPr lang="en-US"/>
              <a:t>Tunneling</a:t>
            </a:r>
          </a:p>
          <a:p>
            <a:pPr lvl="2"/>
            <a:r>
              <a:rPr lang="en-US"/>
              <a:t>Tricking the firewall into believing that traffic, which otherwise should be blocked, is actually allowed</a:t>
            </a:r>
          </a:p>
          <a:p>
            <a:pPr lvl="2">
              <a:buFont typeface="Wingdings" pitchFamily="2" charset="2"/>
              <a:buChar char="à"/>
            </a:pPr>
            <a:r>
              <a:rPr lang="en-US">
                <a:sym typeface="Wingdings" pitchFamily="2" charset="2"/>
              </a:rPr>
              <a:t>Protocols which would be blocked are hidden under protocols that are accepted by the firewall</a:t>
            </a:r>
          </a:p>
          <a:p>
            <a:pPr lvl="2">
              <a:buFont typeface="Wingdings" pitchFamily="2" charset="2"/>
              <a:buNone/>
            </a:pPr>
            <a:r>
              <a:rPr lang="en-US"/>
              <a:t>Why </a:t>
            </a:r>
            <a:r>
              <a:rPr lang="en-US">
                <a:sym typeface="Wingdings" pitchFamily="2" charset="2"/>
              </a:rPr>
              <a:t> not having a direct communication channel is compounded by a necessary lack of trust on all traffic generated outside the firewall</a:t>
            </a: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Core Web Technologies</a:t>
            </a:r>
          </a:p>
        </p:txBody>
      </p:sp>
      <p:sp>
        <p:nvSpPr>
          <p:cNvPr id="10243" name="Rectangle 3"/>
          <p:cNvSpPr>
            <a:spLocks noGrp="1" noChangeArrowheads="1"/>
          </p:cNvSpPr>
          <p:nvPr>
            <p:ph type="body" idx="1"/>
          </p:nvPr>
        </p:nvSpPr>
        <p:spPr/>
        <p:txBody>
          <a:bodyPr/>
          <a:lstStyle/>
          <a:p>
            <a:r>
              <a:rPr lang="en-US"/>
              <a:t>HTTP(HyperText Transfer Protocol)</a:t>
            </a:r>
          </a:p>
          <a:p>
            <a:pPr lvl="2"/>
            <a:r>
              <a:rPr lang="en-US"/>
              <a:t>generic, stateless protocol</a:t>
            </a:r>
          </a:p>
          <a:p>
            <a:pPr lvl="2"/>
            <a:r>
              <a:rPr lang="en-US"/>
              <a:t>governs the transfer of files across a network</a:t>
            </a:r>
          </a:p>
          <a:p>
            <a:pPr lvl="2"/>
            <a:r>
              <a:rPr lang="en-US"/>
              <a:t>developed at CERN (Central European Research Network), they also came up with the name WWW, later W3C </a:t>
            </a:r>
          </a:p>
          <a:p>
            <a:pPr lvl="2"/>
            <a:r>
              <a:rPr lang="en-US"/>
              <a:t>supports access to SMTP,FTP and other protocols</a:t>
            </a:r>
          </a:p>
          <a:p>
            <a:pPr lvl="2"/>
            <a:r>
              <a:rPr lang="en-US"/>
              <a:t>was designed to support hypertext</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t>Core Web Technologies</a:t>
            </a:r>
          </a:p>
        </p:txBody>
      </p:sp>
      <p:sp>
        <p:nvSpPr>
          <p:cNvPr id="12291" name="Rectangle 3"/>
          <p:cNvSpPr>
            <a:spLocks noGrp="1" noChangeArrowheads="1"/>
          </p:cNvSpPr>
          <p:nvPr>
            <p:ph type="body" idx="1"/>
          </p:nvPr>
        </p:nvSpPr>
        <p:spPr/>
        <p:txBody>
          <a:bodyPr/>
          <a:lstStyle/>
          <a:p>
            <a:pPr lvl="2"/>
            <a:r>
              <a:rPr lang="en-US"/>
              <a:t>Exchanged information, can be static or dynamic </a:t>
            </a:r>
          </a:p>
          <a:p>
            <a:pPr lvl="2"/>
            <a:r>
              <a:rPr lang="en-US"/>
              <a:t>Every resource, accessible over the Web has a URL(Uniform resource locator)</a:t>
            </a:r>
          </a:p>
          <a:p>
            <a:pPr lvl="2"/>
            <a:r>
              <a:rPr lang="en-US"/>
              <a:t>HTTP mechanism is based on client/server model</a:t>
            </a:r>
          </a:p>
          <a:p>
            <a:pPr lvl="2">
              <a:buFont typeface="Wingdings" pitchFamily="2" charset="2"/>
              <a:buNone/>
            </a:pPr>
            <a:r>
              <a:rPr lang="en-US"/>
              <a:t>	typically using TCP/IP sockets</a:t>
            </a:r>
          </a:p>
          <a:p>
            <a:pPr lvl="2">
              <a:buFont typeface="Wingdings" pitchFamily="2" charset="2"/>
              <a:buNone/>
            </a:pPr>
            <a:r>
              <a:rPr lang="en-US"/>
              <a:t>		</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t>Core Web Technologies</a:t>
            </a:r>
          </a:p>
        </p:txBody>
      </p:sp>
      <p:sp>
        <p:nvSpPr>
          <p:cNvPr id="13315" name="Rectangle 3"/>
          <p:cNvSpPr>
            <a:spLocks noGrp="1" noChangeArrowheads="1"/>
          </p:cNvSpPr>
          <p:nvPr>
            <p:ph type="body" idx="1"/>
          </p:nvPr>
        </p:nvSpPr>
        <p:spPr/>
        <p:txBody>
          <a:bodyPr/>
          <a:lstStyle/>
          <a:p>
            <a:pPr lvl="2">
              <a:lnSpc>
                <a:spcPct val="90000"/>
              </a:lnSpc>
            </a:pPr>
            <a:r>
              <a:rPr lang="en-US" sz="2100"/>
              <a:t>since Version 1.1 HTTP requires servers to support persistent connections, to minimize overhead associated with opening and closing connections.</a:t>
            </a:r>
          </a:p>
          <a:p>
            <a:pPr lvl="2">
              <a:lnSpc>
                <a:spcPct val="90000"/>
              </a:lnSpc>
            </a:pPr>
            <a:r>
              <a:rPr lang="en-US" sz="2100"/>
              <a:t>Typical methods on the server side are:</a:t>
            </a:r>
          </a:p>
          <a:p>
            <a:pPr lvl="3">
              <a:lnSpc>
                <a:spcPct val="90000"/>
              </a:lnSpc>
            </a:pPr>
            <a:r>
              <a:rPr lang="en-US" sz="1800"/>
              <a:t>OPTIONS</a:t>
            </a:r>
          </a:p>
          <a:p>
            <a:pPr lvl="4">
              <a:lnSpc>
                <a:spcPct val="90000"/>
              </a:lnSpc>
            </a:pPr>
            <a:r>
              <a:rPr lang="en-US" sz="1800"/>
              <a:t>send information about the communication options</a:t>
            </a:r>
          </a:p>
          <a:p>
            <a:pPr lvl="3">
              <a:lnSpc>
                <a:spcPct val="90000"/>
              </a:lnSpc>
            </a:pPr>
            <a:r>
              <a:rPr lang="en-US" sz="1800"/>
              <a:t>GET</a:t>
            </a:r>
          </a:p>
          <a:p>
            <a:pPr lvl="4">
              <a:lnSpc>
                <a:spcPct val="90000"/>
              </a:lnSpc>
            </a:pPr>
            <a:r>
              <a:rPr lang="en-US" sz="1800"/>
              <a:t>retrieve document or document produced by a program</a:t>
            </a:r>
          </a:p>
          <a:p>
            <a:pPr lvl="3">
              <a:lnSpc>
                <a:spcPct val="90000"/>
              </a:lnSpc>
            </a:pPr>
            <a:r>
              <a:rPr lang="en-US" sz="1800"/>
              <a:t>POST</a:t>
            </a:r>
          </a:p>
          <a:p>
            <a:pPr lvl="4">
              <a:lnSpc>
                <a:spcPct val="90000"/>
              </a:lnSpc>
            </a:pPr>
            <a:r>
              <a:rPr lang="en-US" sz="1800"/>
              <a:t>Append or attach information</a:t>
            </a:r>
          </a:p>
          <a:p>
            <a:pPr lvl="3">
              <a:lnSpc>
                <a:spcPct val="90000"/>
              </a:lnSpc>
            </a:pPr>
            <a:r>
              <a:rPr lang="en-US" sz="1800"/>
              <a:t>PUT</a:t>
            </a:r>
          </a:p>
          <a:p>
            <a:pPr lvl="4">
              <a:lnSpc>
                <a:spcPct val="90000"/>
              </a:lnSpc>
            </a:pPr>
            <a:r>
              <a:rPr lang="en-US" sz="1800"/>
              <a:t>Store information</a:t>
            </a:r>
          </a:p>
          <a:p>
            <a:pPr lvl="3">
              <a:lnSpc>
                <a:spcPct val="90000"/>
              </a:lnSpc>
            </a:pPr>
            <a:r>
              <a:rPr lang="en-US" sz="1800"/>
              <a:t>DELETE</a:t>
            </a:r>
          </a:p>
          <a:p>
            <a:pPr lvl="4">
              <a:lnSpc>
                <a:spcPct val="90000"/>
              </a:lnSpc>
            </a:pPr>
            <a:r>
              <a:rPr lang="en-US" sz="1800"/>
              <a:t>Delete the resource indicated in the request</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sz="3400"/>
              <a:t>REST(Representational State Transfer)</a:t>
            </a:r>
          </a:p>
        </p:txBody>
      </p:sp>
      <p:sp>
        <p:nvSpPr>
          <p:cNvPr id="126979" name="Rectangle 3"/>
          <p:cNvSpPr>
            <a:spLocks noGrp="1" noChangeArrowheads="1"/>
          </p:cNvSpPr>
          <p:nvPr>
            <p:ph type="body" idx="1"/>
          </p:nvPr>
        </p:nvSpPr>
        <p:spPr/>
        <p:txBody>
          <a:bodyPr/>
          <a:lstStyle/>
          <a:p>
            <a:r>
              <a:rPr lang="en-US"/>
              <a:t>architectural style, defining the principles of distributed network systems.</a:t>
            </a:r>
          </a:p>
          <a:p>
            <a:r>
              <a:rPr lang="en-US"/>
              <a:t>is the underlying architectural model, guiding the design and development of the current and next generation web architectures</a:t>
            </a:r>
          </a:p>
          <a:p>
            <a:pPr>
              <a:buFont typeface="Wingdings" pitchFamily="2" charset="2"/>
              <a:buNone/>
            </a:pPr>
            <a:endParaRPr lang="en-US"/>
          </a:p>
          <a:p>
            <a:pPr lvl="1">
              <a:buFont typeface="Wingdings" pitchFamily="2" charset="2"/>
              <a:buNone/>
            </a:pPr>
            <a:endParaRPr lang="en-US"/>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t>REST</a:t>
            </a:r>
          </a:p>
        </p:txBody>
      </p:sp>
      <p:sp>
        <p:nvSpPr>
          <p:cNvPr id="128003" name="Rectangle 3"/>
          <p:cNvSpPr>
            <a:spLocks noGrp="1" noChangeArrowheads="1"/>
          </p:cNvSpPr>
          <p:nvPr>
            <p:ph type="body" idx="1"/>
          </p:nvPr>
        </p:nvSpPr>
        <p:spPr/>
        <p:txBody>
          <a:bodyPr/>
          <a:lstStyle/>
          <a:p>
            <a:r>
              <a:rPr lang="en-US"/>
              <a:t>Provides a set of architectural constraints, that emphasizes</a:t>
            </a:r>
          </a:p>
          <a:p>
            <a:pPr lvl="1"/>
            <a:r>
              <a:rPr lang="en-US"/>
              <a:t>Scalability of component interaction</a:t>
            </a:r>
          </a:p>
          <a:p>
            <a:pPr lvl="1"/>
            <a:r>
              <a:rPr lang="en-US"/>
              <a:t>Generality of interfaces</a:t>
            </a:r>
          </a:p>
          <a:p>
            <a:pPr lvl="1"/>
            <a:r>
              <a:rPr lang="en-US"/>
              <a:t>Independent deployment of components</a:t>
            </a:r>
          </a:p>
          <a:p>
            <a:pPr lvl="1"/>
            <a:r>
              <a:rPr lang="en-US"/>
              <a:t>Enforce Security</a:t>
            </a:r>
          </a:p>
          <a:p>
            <a:pPr lvl="1"/>
            <a:r>
              <a:rPr lang="en-US"/>
              <a:t>Etc.</a:t>
            </a:r>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a:t>REST vs. Web Services</a:t>
            </a:r>
          </a:p>
        </p:txBody>
      </p:sp>
      <p:sp>
        <p:nvSpPr>
          <p:cNvPr id="129027" name="Rectangle 3"/>
          <p:cNvSpPr>
            <a:spLocks noGrp="1" noChangeArrowheads="1"/>
          </p:cNvSpPr>
          <p:nvPr>
            <p:ph type="body" idx="1"/>
          </p:nvPr>
        </p:nvSpPr>
        <p:spPr/>
        <p:txBody>
          <a:bodyPr/>
          <a:lstStyle/>
          <a:p>
            <a:pPr>
              <a:lnSpc>
                <a:spcPct val="80000"/>
              </a:lnSpc>
            </a:pPr>
            <a:r>
              <a:rPr lang="en-US" sz="2800"/>
              <a:t>Rest promotes and recommends generic operations on resources</a:t>
            </a:r>
          </a:p>
          <a:p>
            <a:pPr lvl="1">
              <a:lnSpc>
                <a:spcPct val="80000"/>
              </a:lnSpc>
            </a:pPr>
            <a:r>
              <a:rPr lang="en-US" sz="2300"/>
              <a:t>HTTP methods: PUT GET POST DELETE</a:t>
            </a:r>
          </a:p>
          <a:p>
            <a:pPr lvl="1">
              <a:lnSpc>
                <a:spcPct val="80000"/>
              </a:lnSpc>
            </a:pPr>
            <a:r>
              <a:rPr lang="en-US" sz="2300"/>
              <a:t>SQL: select create drop ect.</a:t>
            </a:r>
          </a:p>
          <a:p>
            <a:pPr lvl="1">
              <a:lnSpc>
                <a:spcPct val="80000"/>
              </a:lnSpc>
            </a:pPr>
            <a:r>
              <a:rPr lang="en-US" sz="2300"/>
              <a:t>Utilizes the caching mechanism</a:t>
            </a:r>
          </a:p>
          <a:p>
            <a:pPr>
              <a:lnSpc>
                <a:spcPct val="80000"/>
              </a:lnSpc>
            </a:pPr>
            <a:r>
              <a:rPr lang="en-US" sz="2800"/>
              <a:t>WS does not promote generic operations</a:t>
            </a:r>
          </a:p>
          <a:p>
            <a:pPr lvl="1">
              <a:lnSpc>
                <a:spcPct val="80000"/>
              </a:lnSpc>
            </a:pPr>
            <a:r>
              <a:rPr lang="en-US" sz="2300"/>
              <a:t>First generation only utilizes HTTP POST</a:t>
            </a:r>
          </a:p>
          <a:p>
            <a:pPr lvl="1">
              <a:lnSpc>
                <a:spcPct val="80000"/>
              </a:lnSpc>
            </a:pPr>
            <a:r>
              <a:rPr lang="en-US" sz="2300"/>
              <a:t>Each service defines its own application specific operations</a:t>
            </a:r>
          </a:p>
          <a:p>
            <a:pPr lvl="1">
              <a:lnSpc>
                <a:spcPct val="80000"/>
              </a:lnSpc>
            </a:pPr>
            <a:r>
              <a:rPr lang="en-US" sz="2300"/>
              <a:t>Requires additional means of discrption,discovery mechanisms on top of the web</a:t>
            </a:r>
          </a:p>
          <a:p>
            <a:pPr lvl="1">
              <a:lnSpc>
                <a:spcPct val="80000"/>
              </a:lnSpc>
            </a:pPr>
            <a:r>
              <a:rPr lang="en-US" sz="2300"/>
              <a:t>No caching capabilities</a:t>
            </a:r>
          </a:p>
          <a:p>
            <a:pPr lvl="1">
              <a:lnSpc>
                <a:spcPct val="80000"/>
              </a:lnSpc>
              <a:buFont typeface="Wingdings" pitchFamily="2" charset="2"/>
              <a:buNone/>
            </a:pPr>
            <a:endParaRPr lang="en-US" sz="2300"/>
          </a:p>
          <a:p>
            <a:pPr lvl="1">
              <a:lnSpc>
                <a:spcPct val="80000"/>
              </a:lnSpc>
              <a:buFont typeface="Wingdings" pitchFamily="2" charset="2"/>
              <a:buNone/>
            </a:pPr>
            <a:endParaRPr lang="en-US" sz="2300"/>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en-US"/>
              <a:t>Rest Principles</a:t>
            </a:r>
          </a:p>
        </p:txBody>
      </p:sp>
      <p:sp>
        <p:nvSpPr>
          <p:cNvPr id="130051" name="Rectangle 3"/>
          <p:cNvSpPr>
            <a:spLocks noGrp="1" noChangeArrowheads="1"/>
          </p:cNvSpPr>
          <p:nvPr>
            <p:ph type="body" idx="1"/>
          </p:nvPr>
        </p:nvSpPr>
        <p:spPr/>
        <p:txBody>
          <a:bodyPr/>
          <a:lstStyle/>
          <a:p>
            <a:pPr>
              <a:lnSpc>
                <a:spcPct val="90000"/>
              </a:lnSpc>
            </a:pPr>
            <a:r>
              <a:rPr lang="en-US" sz="2400"/>
              <a:t>Web consists of addressable resources</a:t>
            </a:r>
          </a:p>
          <a:p>
            <a:pPr>
              <a:lnSpc>
                <a:spcPct val="90000"/>
              </a:lnSpc>
              <a:buFont typeface="Wingdings" pitchFamily="2" charset="2"/>
              <a:buNone/>
            </a:pPr>
            <a:endParaRPr lang="en-US" sz="2400">
              <a:sym typeface="Wingdings" pitchFamily="2" charset="2"/>
            </a:endParaRPr>
          </a:p>
          <a:p>
            <a:pPr>
              <a:lnSpc>
                <a:spcPct val="90000"/>
              </a:lnSpc>
              <a:buFont typeface="Wingdings" pitchFamily="2" charset="2"/>
              <a:buNone/>
            </a:pPr>
            <a:r>
              <a:rPr lang="en-US" sz="2400">
                <a:sym typeface="Wingdings" pitchFamily="2" charset="2"/>
              </a:rPr>
              <a:t></a:t>
            </a:r>
            <a:r>
              <a:rPr lang="en-US" sz="2400"/>
              <a:t> a user, utilizing an application selects a specific address(URL) </a:t>
            </a:r>
          </a:p>
          <a:p>
            <a:pPr>
              <a:lnSpc>
                <a:spcPct val="90000"/>
              </a:lnSpc>
              <a:buFont typeface="Wingdings" pitchFamily="2" charset="2"/>
              <a:buNone/>
            </a:pPr>
            <a:r>
              <a:rPr lang="en-US" sz="2400">
                <a:sym typeface="Wingdings" pitchFamily="2" charset="2"/>
              </a:rPr>
              <a:t></a:t>
            </a:r>
            <a:r>
              <a:rPr lang="en-US" sz="2400"/>
              <a:t>a specific </a:t>
            </a:r>
            <a:r>
              <a:rPr lang="en-US" sz="2400" i="1"/>
              <a:t>representation </a:t>
            </a:r>
            <a:r>
              <a:rPr lang="en-US" sz="2400"/>
              <a:t>of that resource is returned over the web</a:t>
            </a:r>
          </a:p>
          <a:p>
            <a:pPr>
              <a:lnSpc>
                <a:spcPct val="90000"/>
              </a:lnSpc>
              <a:buFont typeface="Wingdings" pitchFamily="2" charset="2"/>
              <a:buNone/>
            </a:pPr>
            <a:r>
              <a:rPr lang="en-US" sz="2400"/>
              <a:t> </a:t>
            </a:r>
            <a:r>
              <a:rPr lang="en-US" sz="2400">
                <a:sym typeface="Wingdings" pitchFamily="2" charset="2"/>
              </a:rPr>
              <a:t> places the client application into a specific </a:t>
            </a:r>
            <a:r>
              <a:rPr lang="en-US" sz="2400" i="1">
                <a:sym typeface="Wingdings" pitchFamily="2" charset="2"/>
              </a:rPr>
              <a:t>state</a:t>
            </a:r>
            <a:r>
              <a:rPr lang="en-US" sz="2400">
                <a:sym typeface="Wingdings" pitchFamily="2" charset="2"/>
              </a:rPr>
              <a:t>. </a:t>
            </a:r>
          </a:p>
          <a:p>
            <a:pPr>
              <a:lnSpc>
                <a:spcPct val="90000"/>
              </a:lnSpc>
              <a:buFont typeface="Wingdings" pitchFamily="2" charset="2"/>
              <a:buNone/>
            </a:pPr>
            <a:r>
              <a:rPr lang="en-US" sz="2400">
                <a:sym typeface="Wingdings" pitchFamily="2" charset="2"/>
              </a:rPr>
              <a:t>On accessing another URL, the client application gets another representation of the resource and in turn, </a:t>
            </a:r>
            <a:r>
              <a:rPr lang="en-US" sz="2400" i="1">
                <a:sym typeface="Wingdings" pitchFamily="2" charset="2"/>
              </a:rPr>
              <a:t>transferring</a:t>
            </a:r>
            <a:r>
              <a:rPr lang="en-US" sz="2400">
                <a:sym typeface="Wingdings" pitchFamily="2" charset="2"/>
              </a:rPr>
              <a:t> from the current to the new state.</a:t>
            </a:r>
            <a:endParaRPr lang="en-US" sz="2400" i="1"/>
          </a:p>
        </p:txBody>
      </p:sp>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1012</Words>
  <Application>Microsoft Office PowerPoint</Application>
  <PresentationFormat>On-screen Show (4:3)</PresentationFormat>
  <Paragraphs>152</Paragraphs>
  <Slides>20</Slides>
  <Notes>14</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COMPUTER NETWORKS-II / BTCS-3501    </vt:lpstr>
      <vt:lpstr>Topics to be covered</vt:lpstr>
      <vt:lpstr>Core Web Technologies</vt:lpstr>
      <vt:lpstr>Core Web Technologies</vt:lpstr>
      <vt:lpstr>Core Web Technologies</vt:lpstr>
      <vt:lpstr>REST(Representational State Transfer)</vt:lpstr>
      <vt:lpstr>REST</vt:lpstr>
      <vt:lpstr>REST vs. Web Services</vt:lpstr>
      <vt:lpstr>Rest Principles</vt:lpstr>
      <vt:lpstr>Core Web Technologies </vt:lpstr>
      <vt:lpstr>Technologies for Supporting Remote Clients</vt:lpstr>
      <vt:lpstr>CGI(Common Gateway Interface)</vt:lpstr>
      <vt:lpstr>CGI</vt:lpstr>
      <vt:lpstr>Application Server</vt:lpstr>
      <vt:lpstr>Application Server</vt:lpstr>
      <vt:lpstr>Application Server - Presentation Layer</vt:lpstr>
      <vt:lpstr>Application Server - Presentation Layer</vt:lpstr>
      <vt:lpstr>Wide area integration</vt:lpstr>
      <vt:lpstr>Firewalls and Tunneling</vt:lpstr>
      <vt:lpstr>Firewalls and Tunneling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 hoc Networks (cont.)</dc:title>
  <dc:creator>Windows 8</dc:creator>
  <cp:lastModifiedBy>Admin</cp:lastModifiedBy>
  <cp:revision>6</cp:revision>
  <dcterms:created xsi:type="dcterms:W3CDTF">2006-08-16T00:00:00Z</dcterms:created>
  <dcterms:modified xsi:type="dcterms:W3CDTF">2023-06-20T08:03:03Z</dcterms:modified>
</cp:coreProperties>
</file>