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2" r:id="rId3"/>
    <p:sldId id="349" r:id="rId4"/>
    <p:sldId id="398" r:id="rId5"/>
    <p:sldId id="397" r:id="rId6"/>
    <p:sldId id="396" r:id="rId7"/>
    <p:sldId id="407" r:id="rId8"/>
    <p:sldId id="406" r:id="rId9"/>
    <p:sldId id="405" r:id="rId10"/>
    <p:sldId id="404" r:id="rId11"/>
    <p:sldId id="403" r:id="rId12"/>
    <p:sldId id="402" r:id="rId13"/>
    <p:sldId id="401" r:id="rId14"/>
    <p:sldId id="400" r:id="rId15"/>
    <p:sldId id="3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4729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8/1/2023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COMMUNICATIVE ENGLISH / BENG-1101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</a:t>
            </a:r>
            <a:r>
              <a:rPr lang="en-US" dirty="0"/>
              <a:t> </a:t>
            </a:r>
            <a:r>
              <a:rPr lang="en-US" b="1" dirty="0" smtClean="0"/>
              <a:t>AMIT MOHAN </a:t>
            </a:r>
          </a:p>
          <a:p>
            <a:pPr algn="l"/>
            <a:r>
              <a:rPr lang="en-US" dirty="0" smtClean="0"/>
              <a:t>    </a:t>
            </a:r>
            <a:r>
              <a:rPr lang="en-US" sz="3800" dirty="0" smtClean="0"/>
              <a:t>Head &amp; Assistant Professor </a:t>
            </a:r>
          </a:p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</a:t>
            </a:r>
            <a:r>
              <a:rPr lang="en-US" sz="4800" dirty="0" smtClean="0">
                <a:latin typeface="+mn-lt"/>
              </a:rPr>
              <a:t>(Common to all branches)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657600" cy="904804"/>
          </a:xfrm>
        </p:spPr>
        <p:txBody>
          <a:bodyPr/>
          <a:lstStyle/>
          <a:p>
            <a:pPr algn="l"/>
            <a:r>
              <a:rPr lang="en-IN" b="1" dirty="0">
                <a:latin typeface="Algerian" pitchFamily="82" charset="0"/>
              </a:rPr>
              <a:t>6</a:t>
            </a:r>
            <a:r>
              <a:rPr lang="en-IN" b="1" dirty="0" smtClean="0">
                <a:latin typeface="Algerian" pitchFamily="82" charset="0"/>
              </a:rPr>
              <a:t>. Uvula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38" y="2693298"/>
            <a:ext cx="7594324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0"/>
            <a:ext cx="392313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657600" cy="904804"/>
          </a:xfrm>
        </p:spPr>
        <p:txBody>
          <a:bodyPr/>
          <a:lstStyle/>
          <a:p>
            <a:pPr algn="l"/>
            <a:r>
              <a:rPr lang="en-IN" b="1" dirty="0">
                <a:latin typeface="Algerian" pitchFamily="82" charset="0"/>
              </a:rPr>
              <a:t>7</a:t>
            </a:r>
            <a:r>
              <a:rPr lang="en-IN" b="1" dirty="0" smtClean="0">
                <a:latin typeface="Algerian" pitchFamily="82" charset="0"/>
              </a:rPr>
              <a:t>. Tongue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066800"/>
            <a:ext cx="9448800" cy="488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3036440"/>
            <a:ext cx="3960949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0" y="609600"/>
            <a:ext cx="9144000" cy="52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657600" cy="904804"/>
          </a:xfrm>
        </p:spPr>
        <p:txBody>
          <a:bodyPr>
            <a:normAutofit/>
          </a:bodyPr>
          <a:lstStyle/>
          <a:p>
            <a:pPr algn="l"/>
            <a:r>
              <a:rPr lang="en-IN" b="1" dirty="0">
                <a:latin typeface="Algerian" pitchFamily="82" charset="0"/>
              </a:rPr>
              <a:t>8</a:t>
            </a:r>
            <a:r>
              <a:rPr lang="en-IN" b="1" dirty="0" smtClean="0">
                <a:latin typeface="Algerian" pitchFamily="82" charset="0"/>
              </a:rPr>
              <a:t>. pharynx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2999"/>
            <a:ext cx="9935817" cy="16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08" y="2286000"/>
            <a:ext cx="4214192" cy="382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991600" cy="904804"/>
          </a:xfrm>
        </p:spPr>
        <p:txBody>
          <a:bodyPr>
            <a:normAutofit/>
          </a:bodyPr>
          <a:lstStyle/>
          <a:p>
            <a:r>
              <a:rPr lang="en-IN" b="1" dirty="0" smtClean="0">
                <a:latin typeface="Algerian" pitchFamily="82" charset="0"/>
              </a:rPr>
              <a:t>Oral and nasal cavity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913346" cy="460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 </a:t>
            </a:r>
            <a:r>
              <a:rPr lang="en-IN" sz="4000" b="1" dirty="0" smtClean="0"/>
              <a:t>Phonetics</a:t>
            </a:r>
          </a:p>
          <a:p>
            <a:pPr marL="0" indent="0" algn="ctr">
              <a:buNone/>
            </a:pPr>
            <a:endParaRPr lang="en-IN" sz="4000" b="1" dirty="0" smtClean="0"/>
          </a:p>
          <a:p>
            <a:r>
              <a:rPr lang="en-IN" b="1" dirty="0" smtClean="0"/>
              <a:t>Sounds of English : Consonants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83" y="1374153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>
                <a:latin typeface="Algerian" pitchFamily="82" charset="0"/>
              </a:rPr>
              <a:t>phonetics</a:t>
            </a:r>
          </a:p>
          <a:p>
            <a:pPr marL="0" indent="0" algn="ctr">
              <a:buNone/>
            </a:pPr>
            <a:endParaRPr lang="en-IN" dirty="0" smtClean="0">
              <a:latin typeface="Algerian" pitchFamily="82" charset="0"/>
            </a:endParaRP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Department of English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6805928" cy="407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8" y="928066"/>
            <a:ext cx="10481739" cy="532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8" y="62534"/>
            <a:ext cx="9601200" cy="904804"/>
          </a:xfrm>
        </p:spPr>
        <p:txBody>
          <a:bodyPr/>
          <a:lstStyle/>
          <a:p>
            <a:pPr algn="ctr"/>
            <a:r>
              <a:rPr lang="en-IN" b="1" dirty="0" smtClean="0">
                <a:latin typeface="Algerian" pitchFamily="82" charset="0"/>
              </a:rPr>
              <a:t>articulatory system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0756"/>
            <a:ext cx="563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/>
              <a:t>After </a:t>
            </a:r>
            <a:r>
              <a:rPr lang="en-US" sz="2400" dirty="0"/>
              <a:t>Larynx, the airstream passes through other organs of speech that are laying above the larynx. These parts of speech organs together constituting the ‘Articulatory system’ :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1. The Lips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2. The Teeth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3. The Alveolar Ridge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4. The Hard Palate (Roof of the Mouth)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5. The Soft Palate (Velum)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6. The Uvula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7. The Tongue</a:t>
            </a:r>
            <a:r>
              <a:rPr lang="en-US" sz="2400" dirty="0" smtClean="0"/>
              <a:t>​</a:t>
            </a:r>
            <a:endParaRPr lang="en-US" sz="2400" dirty="0"/>
          </a:p>
          <a:p>
            <a:r>
              <a:rPr lang="en-US" sz="2400" dirty="0"/>
              <a:t>8. The Pharynx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01218"/>
            <a:ext cx="4490298" cy="526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133600" cy="904804"/>
          </a:xfrm>
        </p:spPr>
        <p:txBody>
          <a:bodyPr/>
          <a:lstStyle/>
          <a:p>
            <a:pPr algn="ctr"/>
            <a:r>
              <a:rPr lang="en-IN" b="1" dirty="0" smtClean="0">
                <a:latin typeface="Algerian" pitchFamily="82" charset="0"/>
              </a:rPr>
              <a:t>1. lips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893408" cy="43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657600" cy="904804"/>
          </a:xfrm>
        </p:spPr>
        <p:txBody>
          <a:bodyPr/>
          <a:lstStyle/>
          <a:p>
            <a:pPr algn="l"/>
            <a:r>
              <a:rPr lang="en-IN" b="1" dirty="0" smtClean="0">
                <a:latin typeface="Algerian" pitchFamily="82" charset="0"/>
              </a:rPr>
              <a:t>2. Teeth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95" y="1447800"/>
            <a:ext cx="967957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7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181600" cy="904804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>
                <a:latin typeface="Algerian" pitchFamily="82" charset="0"/>
              </a:rPr>
              <a:t>3</a:t>
            </a:r>
            <a:r>
              <a:rPr lang="en-IN" b="1" dirty="0" smtClean="0">
                <a:latin typeface="Algerian" pitchFamily="82" charset="0"/>
              </a:rPr>
              <a:t>. Alveolar ridge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1"/>
            <a:ext cx="947375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724400" cy="904804"/>
          </a:xfrm>
        </p:spPr>
        <p:txBody>
          <a:bodyPr>
            <a:normAutofit/>
          </a:bodyPr>
          <a:lstStyle/>
          <a:p>
            <a:pPr algn="l"/>
            <a:r>
              <a:rPr lang="en-IN" b="1" dirty="0">
                <a:latin typeface="Algerian" pitchFamily="82" charset="0"/>
              </a:rPr>
              <a:t>4</a:t>
            </a:r>
            <a:r>
              <a:rPr lang="en-IN" b="1" dirty="0" smtClean="0">
                <a:latin typeface="Algerian" pitchFamily="82" charset="0"/>
              </a:rPr>
              <a:t>. Hard palate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19"/>
          <a:stretch/>
        </p:blipFill>
        <p:spPr bwMode="auto">
          <a:xfrm>
            <a:off x="1447800" y="129540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80" y="3124200"/>
            <a:ext cx="415856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6477001" cy="904804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>
                <a:latin typeface="Algerian" pitchFamily="82" charset="0"/>
              </a:rPr>
              <a:t>5</a:t>
            </a:r>
            <a:r>
              <a:rPr lang="en-IN" b="1" dirty="0" smtClean="0">
                <a:latin typeface="Algerian" pitchFamily="82" charset="0"/>
              </a:rPr>
              <a:t>. Soft palate / velum</a:t>
            </a:r>
            <a:endParaRPr lang="en-IN" b="1" dirty="0">
              <a:latin typeface="Algerian" pitchFamily="82" charset="0"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prstClr val="white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prstClr val="black"/>
                </a:solidFill>
              </a:rPr>
              <a:t>Department of English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7800" y="1295400"/>
            <a:ext cx="922186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241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COMMUNICATIVE ENGLISH / BENG-1101    </vt:lpstr>
      <vt:lpstr>Topic Discussed</vt:lpstr>
      <vt:lpstr>PowerPoint Presentation</vt:lpstr>
      <vt:lpstr>articulatory system</vt:lpstr>
      <vt:lpstr>1. lips</vt:lpstr>
      <vt:lpstr>2. Teeth</vt:lpstr>
      <vt:lpstr>3. Alveolar ridge</vt:lpstr>
      <vt:lpstr>4. Hard palate</vt:lpstr>
      <vt:lpstr>5. Soft palate / velum</vt:lpstr>
      <vt:lpstr>6. Uvula</vt:lpstr>
      <vt:lpstr>7. Tongue</vt:lpstr>
      <vt:lpstr>PowerPoint Presentation</vt:lpstr>
      <vt:lpstr>8. pharynx</vt:lpstr>
      <vt:lpstr>Oral and nasal cavity</vt:lpstr>
      <vt:lpstr>Topics Discussed in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amit</cp:lastModifiedBy>
  <cp:revision>136</cp:revision>
  <dcterms:created xsi:type="dcterms:W3CDTF">2020-11-12T04:35:12Z</dcterms:created>
  <dcterms:modified xsi:type="dcterms:W3CDTF">2023-08-01T05:58:00Z</dcterms:modified>
</cp:coreProperties>
</file>