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82" r:id="rId3"/>
    <p:sldId id="346" r:id="rId4"/>
    <p:sldId id="347" r:id="rId5"/>
    <p:sldId id="34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552" y="-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 I</a:t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 1111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smtClean="0"/>
              <a:t>Sachin 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1st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2400" b="1" dirty="0" smtClean="0"/>
              <a:t>Cayley – </a:t>
            </a:r>
            <a:r>
              <a:rPr lang="en-IN" sz="2400" b="1" dirty="0" smtClean="0"/>
              <a:t>Hamilton </a:t>
            </a:r>
            <a:r>
              <a:rPr lang="en-IN" sz="2400" b="1" dirty="0" smtClean="0"/>
              <a:t>Theorem</a:t>
            </a:r>
            <a:br>
              <a:rPr lang="en-IN" sz="2400" b="1" dirty="0" smtClean="0"/>
            </a:br>
            <a:r>
              <a:rPr lang="en-IN" sz="2400" b="1" dirty="0" smtClean="0"/>
              <a:t>Every Square matrix satisfies its characteristic equations.</a:t>
            </a:r>
            <a:endParaRPr lang="en-IN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400" dirty="0" smtClean="0"/>
              <a:t>If</a:t>
            </a:r>
            <a:r>
              <a:rPr lang="en-IN" sz="2000" dirty="0" smtClean="0"/>
              <a:t>                                                                                                                                                 is the characteristic equation of the n-square matrix A, then </a:t>
            </a:r>
          </a:p>
          <a:p>
            <a:pPr>
              <a:buNone/>
            </a:pPr>
            <a:r>
              <a:rPr lang="en-IN" sz="2000" dirty="0" smtClean="0"/>
              <a:t>Since A (adj. A) = |A|I </a:t>
            </a:r>
            <a:r>
              <a:rPr lang="en-IN" sz="2000" dirty="0" smtClean="0">
                <a:sym typeface="Symbol"/>
              </a:rPr>
              <a:t>(A - </a:t>
            </a:r>
            <a:r>
              <a:rPr lang="en-IN" sz="2000" dirty="0" err="1" smtClean="0">
                <a:sym typeface="Symbol"/>
              </a:rPr>
              <a:t>xI</a:t>
            </a:r>
            <a:r>
              <a:rPr lang="en-IN" sz="2000" dirty="0" smtClean="0">
                <a:sym typeface="Symbol"/>
              </a:rPr>
              <a:t>) </a:t>
            </a:r>
            <a:r>
              <a:rPr lang="en-IN" sz="2000" dirty="0" err="1" smtClean="0">
                <a:sym typeface="Symbol"/>
              </a:rPr>
              <a:t>adj</a:t>
            </a:r>
            <a:r>
              <a:rPr lang="en-IN" sz="2000" dirty="0" smtClean="0">
                <a:sym typeface="Symbol"/>
              </a:rPr>
              <a:t> (A – XI) = |A –XI|I</a:t>
            </a:r>
          </a:p>
          <a:p>
            <a:pPr>
              <a:buNone/>
            </a:pPr>
            <a:r>
              <a:rPr lang="en-IN" sz="2000" dirty="0" smtClean="0">
                <a:sym typeface="Symbol"/>
              </a:rPr>
              <a:t>Let adj. (A – </a:t>
            </a:r>
            <a:r>
              <a:rPr lang="en-IN" sz="2000" dirty="0" err="1" smtClean="0">
                <a:sym typeface="Symbol"/>
              </a:rPr>
              <a:t>xI</a:t>
            </a:r>
            <a:r>
              <a:rPr lang="en-IN" sz="2000" dirty="0" smtClean="0">
                <a:sym typeface="Symbol"/>
              </a:rPr>
              <a:t>) = B  (A – </a:t>
            </a:r>
            <a:r>
              <a:rPr lang="en-IN" sz="2000" dirty="0" err="1" smtClean="0">
                <a:sym typeface="Symbol"/>
              </a:rPr>
              <a:t>xI</a:t>
            </a:r>
            <a:r>
              <a:rPr lang="en-IN" sz="2000" dirty="0" smtClean="0">
                <a:sym typeface="Symbol"/>
              </a:rPr>
              <a:t>) B = |A – </a:t>
            </a:r>
            <a:r>
              <a:rPr lang="en-IN" sz="2000" dirty="0" err="1" smtClean="0">
                <a:sym typeface="Symbol"/>
              </a:rPr>
              <a:t>xI|I</a:t>
            </a:r>
            <a:r>
              <a:rPr lang="en-IN" sz="2000" dirty="0" smtClean="0">
                <a:sym typeface="Symbol"/>
              </a:rPr>
              <a:t> </a:t>
            </a:r>
          </a:p>
          <a:p>
            <a:pPr>
              <a:buNone/>
            </a:pPr>
            <a:r>
              <a:rPr lang="en-IN" sz="2000" dirty="0" smtClean="0">
                <a:sym typeface="Symbol"/>
              </a:rPr>
              <a:t>(A – </a:t>
            </a:r>
            <a:r>
              <a:rPr lang="en-IN" sz="2000" dirty="0" err="1" smtClean="0">
                <a:sym typeface="Symbol"/>
              </a:rPr>
              <a:t>xI</a:t>
            </a:r>
            <a:r>
              <a:rPr lang="en-IN" sz="2000" dirty="0" smtClean="0">
                <a:sym typeface="Symbol"/>
              </a:rPr>
              <a:t>)B =</a:t>
            </a:r>
          </a:p>
          <a:p>
            <a:pPr>
              <a:buNone/>
            </a:pPr>
            <a:r>
              <a:rPr lang="en-IN" sz="2000" dirty="0" smtClean="0">
                <a:sym typeface="Symbol"/>
              </a:rPr>
              <a:t>  RHS of (1) is matrix polynomial of degree n and A – </a:t>
            </a:r>
            <a:r>
              <a:rPr lang="en-IN" sz="2000" dirty="0" err="1" smtClean="0">
                <a:sym typeface="Symbol"/>
              </a:rPr>
              <a:t>xI</a:t>
            </a:r>
            <a:r>
              <a:rPr lang="en-IN" sz="2000" dirty="0" smtClean="0">
                <a:sym typeface="Symbol"/>
              </a:rPr>
              <a:t> is a matrix polynomial of first degree. Therefore the matrix B is a matrix polynomial of degree (n-1).</a:t>
            </a:r>
          </a:p>
          <a:p>
            <a:pPr>
              <a:buNone/>
            </a:pPr>
            <a:r>
              <a:rPr lang="en-IN" sz="2000" dirty="0" smtClean="0">
                <a:sym typeface="Symbol"/>
              </a:rPr>
              <a:t>Let</a:t>
            </a:r>
          </a:p>
          <a:p>
            <a:pPr>
              <a:buNone/>
            </a:pPr>
            <a:r>
              <a:rPr lang="en-IN" sz="2000" dirty="0" smtClean="0">
                <a:sym typeface="Symbol"/>
              </a:rPr>
              <a:t>Substituting for B in (1) </a:t>
            </a:r>
          </a:p>
          <a:p>
            <a:pPr>
              <a:buNone/>
            </a:pPr>
            <a:endParaRPr lang="en-IN" sz="2000" dirty="0" smtClean="0">
              <a:sym typeface="Symbol"/>
            </a:endParaRPr>
          </a:p>
          <a:p>
            <a:pPr>
              <a:buNone/>
            </a:pPr>
            <a:r>
              <a:rPr lang="en-IN" sz="2000" dirty="0" smtClean="0">
                <a:sym typeface="Symbol"/>
              </a:rPr>
              <a:t>Equating the matrix coefficient from the two sides of (2) </a:t>
            </a:r>
          </a:p>
          <a:p>
            <a:pPr>
              <a:buNone/>
            </a:pPr>
            <a:endParaRPr lang="en-IN" sz="2000" dirty="0" smtClean="0">
              <a:sym typeface="Symbol"/>
            </a:endParaRPr>
          </a:p>
          <a:p>
            <a:pPr>
              <a:buNone/>
            </a:pPr>
            <a:endParaRPr lang="en-IN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676400"/>
            <a:ext cx="8077200" cy="434258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057400"/>
            <a:ext cx="5867400" cy="3810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3124200"/>
            <a:ext cx="6720840" cy="304800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191000"/>
            <a:ext cx="4846320" cy="304800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4572000"/>
            <a:ext cx="9509760" cy="609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1"/>
            <a:ext cx="10972800" cy="544036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			AB</a:t>
            </a:r>
            <a:r>
              <a:rPr lang="en-US" sz="2000" baseline="-25000" dirty="0" smtClean="0"/>
              <a:t>n-1</a:t>
            </a:r>
            <a:r>
              <a:rPr lang="en-US" sz="2000" dirty="0" smtClean="0"/>
              <a:t> 	=  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n</a:t>
            </a:r>
            <a:r>
              <a:rPr lang="en-US" sz="2000" dirty="0" err="1" smtClean="0"/>
              <a:t>I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AB 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 - 	B</a:t>
            </a:r>
            <a:r>
              <a:rPr lang="en-US" sz="2000" baseline="-25000" dirty="0" smtClean="0"/>
              <a:t>n-1</a:t>
            </a:r>
            <a:r>
              <a:rPr lang="en-US" sz="2000" dirty="0" smtClean="0"/>
              <a:t>  	=  a</a:t>
            </a:r>
            <a:r>
              <a:rPr lang="en-US" sz="2000" baseline="-25000" dirty="0" smtClean="0"/>
              <a:t>n-1</a:t>
            </a:r>
            <a:r>
              <a:rPr lang="en-US" sz="2000" dirty="0" smtClean="0"/>
              <a:t>I</a:t>
            </a:r>
          </a:p>
          <a:p>
            <a:pPr>
              <a:buNone/>
            </a:pPr>
            <a:r>
              <a:rPr lang="en-US" sz="2000" dirty="0" smtClean="0"/>
              <a:t>		AB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  - 	B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 	=  a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I</a:t>
            </a:r>
          </a:p>
          <a:p>
            <a:pPr>
              <a:buNone/>
            </a:pPr>
            <a:r>
              <a:rPr lang="en-US" sz="2000" dirty="0" smtClean="0"/>
              <a:t>		------------------------------------------</a:t>
            </a:r>
          </a:p>
          <a:p>
            <a:pPr>
              <a:buNone/>
            </a:pPr>
            <a:r>
              <a:rPr lang="en-US" sz="2000" dirty="0" smtClean="0"/>
              <a:t>		------------------------------------------</a:t>
            </a:r>
          </a:p>
          <a:p>
            <a:pPr>
              <a:buNone/>
            </a:pPr>
            <a:r>
              <a:rPr lang="en-US" sz="2000" dirty="0" smtClean="0"/>
              <a:t>		AB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   -  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	= 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I</a:t>
            </a:r>
          </a:p>
          <a:p>
            <a:pPr>
              <a:buNone/>
            </a:pPr>
            <a:r>
              <a:rPr lang="en-US" sz="2000" dirty="0" smtClean="0"/>
              <a:t>		     	-  B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	=  a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I</a:t>
            </a:r>
          </a:p>
          <a:p>
            <a:pPr>
              <a:buNone/>
            </a:pPr>
            <a:r>
              <a:rPr lang="en-US" sz="2000" dirty="0" smtClean="0"/>
              <a:t>Pre multiplying the above matrix equation respectively by I, A, A2, -------- , An, we get</a:t>
            </a:r>
          </a:p>
          <a:p>
            <a:pPr>
              <a:buNone/>
            </a:pPr>
            <a:r>
              <a:rPr lang="en-US" sz="2000" dirty="0" smtClean="0"/>
              <a:t> 		AB</a:t>
            </a:r>
            <a:r>
              <a:rPr lang="en-US" sz="2000" baseline="-25000" dirty="0" smtClean="0"/>
              <a:t>n-1</a:t>
            </a:r>
            <a:r>
              <a:rPr lang="en-US" sz="2000" dirty="0" smtClean="0"/>
              <a:t> 	=  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n</a:t>
            </a:r>
            <a:r>
              <a:rPr lang="en-US" sz="2000" dirty="0" err="1" smtClean="0"/>
              <a:t>I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A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B 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 - 	AB</a:t>
            </a:r>
            <a:r>
              <a:rPr lang="en-US" sz="2000" baseline="-25000" dirty="0" smtClean="0"/>
              <a:t>n-1</a:t>
            </a:r>
            <a:r>
              <a:rPr lang="en-US" sz="2000" dirty="0" smtClean="0"/>
              <a:t>  	=  Aa</a:t>
            </a:r>
            <a:r>
              <a:rPr lang="en-US" sz="2000" baseline="-25000" dirty="0" smtClean="0"/>
              <a:t>n-1</a:t>
            </a:r>
            <a:r>
              <a:rPr lang="en-US" sz="2000" dirty="0" smtClean="0"/>
              <a:t>I</a:t>
            </a:r>
          </a:p>
          <a:p>
            <a:pPr>
              <a:buNone/>
            </a:pPr>
            <a:r>
              <a:rPr lang="en-US" sz="2000" dirty="0" smtClean="0"/>
              <a:t>		A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  - 	A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 	=  A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I</a:t>
            </a:r>
          </a:p>
          <a:p>
            <a:pPr>
              <a:buNone/>
            </a:pPr>
            <a:r>
              <a:rPr lang="en-US" sz="2000" dirty="0" smtClean="0"/>
              <a:t>		------------------------------------------</a:t>
            </a:r>
          </a:p>
          <a:p>
            <a:pPr>
              <a:buNone/>
            </a:pPr>
            <a:r>
              <a:rPr lang="en-US" sz="2000" dirty="0" smtClean="0"/>
              <a:t>		------------------------------------------</a:t>
            </a:r>
          </a:p>
          <a:p>
            <a:pPr>
              <a:buNone/>
            </a:pPr>
            <a:r>
              <a:rPr lang="en-US" sz="2000" dirty="0" smtClean="0"/>
              <a:t>		A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   -  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	=  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I</a:t>
            </a:r>
          </a:p>
          <a:p>
            <a:pPr>
              <a:buNone/>
            </a:pPr>
            <a:r>
              <a:rPr lang="en-US" sz="2000" dirty="0" smtClean="0"/>
              <a:t>		     	-  A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	=  A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I</a:t>
            </a:r>
          </a:p>
          <a:p>
            <a:pPr>
              <a:buNone/>
            </a:pPr>
            <a:r>
              <a:rPr lang="en-US" sz="2000" dirty="0" smtClean="0"/>
              <a:t>Adding, we have 0 = 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n</a:t>
            </a:r>
            <a:r>
              <a:rPr lang="en-US" sz="2000" dirty="0" err="1" smtClean="0"/>
              <a:t>I</a:t>
            </a:r>
            <a:r>
              <a:rPr lang="en-US" sz="2000" dirty="0" smtClean="0"/>
              <a:t> + Aa</a:t>
            </a:r>
            <a:r>
              <a:rPr lang="en-US" sz="2000" baseline="-25000" dirty="0" smtClean="0"/>
              <a:t>n-1</a:t>
            </a:r>
            <a:r>
              <a:rPr lang="en-US" sz="2000" dirty="0" smtClean="0"/>
              <a:t>I + A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n-2</a:t>
            </a:r>
            <a:r>
              <a:rPr lang="en-US" sz="2000" dirty="0" smtClean="0"/>
              <a:t>I + -------------------------- + 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I + A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I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1"/>
            <a:ext cx="10972800" cy="5287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a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 +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n-1 </a:t>
            </a:r>
            <a:r>
              <a:rPr lang="en-US" sz="2000" dirty="0" smtClean="0"/>
              <a:t> + ----------------------------- + a</a:t>
            </a:r>
            <a:r>
              <a:rPr lang="en-US" sz="2000" baseline="-25000" dirty="0" smtClean="0"/>
              <a:t>n-1</a:t>
            </a:r>
            <a:r>
              <a:rPr lang="en-US" sz="2000" dirty="0" smtClean="0"/>
              <a:t>A + 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n</a:t>
            </a:r>
            <a:r>
              <a:rPr lang="en-US" sz="2000" dirty="0" err="1" smtClean="0"/>
              <a:t>I</a:t>
            </a:r>
            <a:r>
              <a:rPr lang="en-US" sz="2000" dirty="0" smtClean="0"/>
              <a:t> = 0</a:t>
            </a:r>
          </a:p>
          <a:p>
            <a:pPr>
              <a:buNone/>
            </a:pPr>
            <a:r>
              <a:rPr lang="en-US" sz="2000" dirty="0" smtClean="0"/>
              <a:t>Hence, the matrix A satisfies its characteristic equation.</a:t>
            </a:r>
          </a:p>
          <a:p>
            <a:r>
              <a:rPr lang="en-US" sz="2000" dirty="0" smtClean="0"/>
              <a:t>Unitary Matrix: a square matrix A is said to be unitary if A</a:t>
            </a:r>
            <a:r>
              <a:rPr lang="en-US" sz="2000" baseline="30000" dirty="0" smtClean="0">
                <a:sym typeface="Symbol"/>
              </a:rPr>
              <a:t></a:t>
            </a:r>
            <a:r>
              <a:rPr lang="en-US" sz="2000" dirty="0" smtClean="0">
                <a:sym typeface="Symbol"/>
              </a:rPr>
              <a:t>A = AA</a:t>
            </a:r>
            <a:r>
              <a:rPr lang="en-US" sz="2000" baseline="30000" dirty="0" smtClean="0">
                <a:sym typeface="Symbol"/>
              </a:rPr>
              <a:t></a:t>
            </a:r>
            <a:r>
              <a:rPr lang="en-US" sz="2000" dirty="0" smtClean="0">
                <a:sym typeface="Symbol"/>
              </a:rPr>
              <a:t> = I</a:t>
            </a:r>
          </a:p>
          <a:p>
            <a:r>
              <a:rPr lang="en-US" sz="2000" dirty="0" smtClean="0">
                <a:sym typeface="Symbol"/>
              </a:rPr>
              <a:t>Orthogonal Matrix: a square matrix is said to be orthogonal if A’A = AA’ = I</a:t>
            </a:r>
          </a:p>
          <a:p>
            <a:r>
              <a:rPr lang="en-US" sz="2000" dirty="0" smtClean="0">
                <a:sym typeface="Symbol"/>
              </a:rPr>
              <a:t>A square matrix A = (       ) is called a </a:t>
            </a:r>
            <a:r>
              <a:rPr lang="en-US" sz="2000" dirty="0" err="1" smtClean="0">
                <a:sym typeface="Symbol"/>
              </a:rPr>
              <a:t>Hermitian</a:t>
            </a:r>
            <a:r>
              <a:rPr lang="en-US" sz="2000" dirty="0" smtClean="0">
                <a:sym typeface="Symbol"/>
              </a:rPr>
              <a:t> matrix if                  for all </a:t>
            </a:r>
            <a:r>
              <a:rPr lang="en-US" sz="2000" dirty="0" err="1" smtClean="0">
                <a:sym typeface="Symbol"/>
              </a:rPr>
              <a:t>i</a:t>
            </a:r>
            <a:r>
              <a:rPr lang="en-US" sz="2000" dirty="0" smtClean="0">
                <a:sym typeface="Symbol"/>
              </a:rPr>
              <a:t> , j. </a:t>
            </a:r>
          </a:p>
          <a:p>
            <a:r>
              <a:rPr lang="en-US" sz="2000" dirty="0" smtClean="0">
                <a:sym typeface="Symbol"/>
              </a:rPr>
              <a:t>A </a:t>
            </a:r>
            <a:r>
              <a:rPr lang="en-US" sz="2000" dirty="0" err="1" smtClean="0">
                <a:sym typeface="Symbol"/>
              </a:rPr>
              <a:t>sqaure</a:t>
            </a:r>
            <a:r>
              <a:rPr lang="en-US" sz="2000" dirty="0" smtClean="0">
                <a:sym typeface="Symbol"/>
              </a:rPr>
              <a:t> matrix A = (       ) is called a Skew – </a:t>
            </a:r>
            <a:r>
              <a:rPr lang="en-US" sz="2000" dirty="0" err="1" smtClean="0">
                <a:sym typeface="Symbol"/>
              </a:rPr>
              <a:t>Hermitian</a:t>
            </a:r>
            <a:r>
              <a:rPr lang="en-US" sz="2000" dirty="0" smtClean="0">
                <a:sym typeface="Symbol"/>
              </a:rPr>
              <a:t> matrix if                     for all </a:t>
            </a:r>
            <a:r>
              <a:rPr lang="en-US" sz="2000" dirty="0" err="1" smtClean="0">
                <a:sym typeface="Symbol"/>
              </a:rPr>
              <a:t>i</a:t>
            </a:r>
            <a:r>
              <a:rPr lang="en-US" sz="2000" dirty="0" smtClean="0">
                <a:sym typeface="Symbol"/>
              </a:rPr>
              <a:t> , j. The diagonal element of a Skew – </a:t>
            </a:r>
            <a:r>
              <a:rPr lang="en-US" sz="2000" dirty="0" err="1" smtClean="0">
                <a:sym typeface="Symbol"/>
              </a:rPr>
              <a:t>Hermitian</a:t>
            </a:r>
            <a:r>
              <a:rPr lang="en-US" sz="2000" dirty="0" smtClean="0">
                <a:sym typeface="Symbol"/>
              </a:rPr>
              <a:t> matrix is either zero or purely imaginary. </a:t>
            </a:r>
            <a:endParaRPr lang="en-US" sz="20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362200"/>
            <a:ext cx="304800" cy="372533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1800" y="2362200"/>
            <a:ext cx="917863" cy="381000"/>
          </a:xfrm>
          <a:prstGeom prst="rect">
            <a:avLst/>
          </a:prstGeom>
          <a:noFill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743200"/>
            <a:ext cx="304800" cy="372533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0" y="2743200"/>
            <a:ext cx="990600" cy="335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Statement &amp; Proof of </a:t>
            </a:r>
            <a:r>
              <a:rPr lang="en-IN" b="1" dirty="0" smtClean="0"/>
              <a:t>Cayley – </a:t>
            </a:r>
            <a:r>
              <a:rPr lang="en-IN" b="1" dirty="0" smtClean="0"/>
              <a:t>Hamilton </a:t>
            </a:r>
            <a:r>
              <a:rPr lang="en-IN" b="1" dirty="0" smtClean="0"/>
              <a:t>Theorem.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</TotalTime>
  <Words>288</Words>
  <Application>Microsoft Office PowerPoint</Application>
  <PresentationFormat>Custom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Engineering Mathematics I BMAT 1111    </vt:lpstr>
      <vt:lpstr>Cayley – Hamilton Theorem Every Square matrix satisfies its characteristic equations.</vt:lpstr>
      <vt:lpstr>Slide 3</vt:lpstr>
      <vt:lpstr>Slide 4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87</cp:revision>
  <dcterms:created xsi:type="dcterms:W3CDTF">2020-11-12T04:35:12Z</dcterms:created>
  <dcterms:modified xsi:type="dcterms:W3CDTF">2023-06-14T09:12:39Z</dcterms:modified>
</cp:coreProperties>
</file>