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B34064-3D2B-401F-9CBF-628765EF5E9B}"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34064-3D2B-401F-9CBF-628765EF5E9B}"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34064-3D2B-401F-9CBF-628765EF5E9B}"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34064-3D2B-401F-9CBF-628765EF5E9B}"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B34064-3D2B-401F-9CBF-628765EF5E9B}"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B34064-3D2B-401F-9CBF-628765EF5E9B}"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B34064-3D2B-401F-9CBF-628765EF5E9B}"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B34064-3D2B-401F-9CBF-628765EF5E9B}"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B34064-3D2B-401F-9CBF-628765EF5E9B}"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B34064-3D2B-401F-9CBF-628765EF5E9B}"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B34064-3D2B-401F-9CBF-628765EF5E9B}"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F2179-A43D-4CCC-B43D-DEA2387B53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34064-3D2B-401F-9CBF-628765EF5E9B}"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F2179-A43D-4CCC-B43D-DEA2387B53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7030A0"/>
                </a:solidFill>
                <a:latin typeface="Arial" pitchFamily="34" charset="0"/>
                <a:cs typeface="Arial" pitchFamily="34" charset="0"/>
              </a:rPr>
              <a:t>EXPERT SYSTEM</a:t>
            </a:r>
            <a:br>
              <a:rPr lang="en-US" b="1" dirty="0" smtClean="0">
                <a:solidFill>
                  <a:srgbClr val="7030A0"/>
                </a:solidFill>
                <a:latin typeface="Arial" pitchFamily="34" charset="0"/>
                <a:cs typeface="Arial" pitchFamily="34" charset="0"/>
              </a:rPr>
            </a:br>
            <a:r>
              <a:rPr lang="en-US" b="1" dirty="0" smtClean="0">
                <a:solidFill>
                  <a:srgbClr val="7030A0"/>
                </a:solidFill>
                <a:latin typeface="Arial" pitchFamily="34" charset="0"/>
                <a:cs typeface="Arial" pitchFamily="34" charset="0"/>
              </a:rPr>
              <a:t>BTCS-3613</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39814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a:latin typeface="+mn-lt"/>
              </a:rPr>
              <a:t>Semester</a:t>
            </a:r>
            <a:r>
              <a:rPr lang="en-US" sz="9600" dirty="0" smtClean="0">
                <a:latin typeface="+mn-lt"/>
              </a:rPr>
              <a:t>: 6th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Topic:-Knowledge Elicitation</a:t>
            </a:r>
            <a:endParaRPr lang="en-US" dirty="0"/>
          </a:p>
        </p:txBody>
      </p:sp>
      <p:pic>
        <p:nvPicPr>
          <p:cNvPr id="3"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62500" lnSpcReduction="20000"/>
          </a:bodyPr>
          <a:lstStyle/>
          <a:p>
            <a:pPr algn="just">
              <a:lnSpc>
                <a:spcPct val="150000"/>
              </a:lnSpc>
            </a:pPr>
            <a:r>
              <a:rPr lang="en-US" sz="3000" b="1" dirty="0"/>
              <a:t>Knowledge acquisition </a:t>
            </a:r>
            <a:r>
              <a:rPr lang="en-US" sz="3000" dirty="0"/>
              <a:t>is the process of getting information out of the head of the expert or from the chosen source and representing it into the form required by the expert system</a:t>
            </a:r>
            <a:r>
              <a:rPr lang="en-US" sz="3000" dirty="0" smtClean="0"/>
              <a:t>.</a:t>
            </a:r>
          </a:p>
          <a:p>
            <a:pPr algn="just">
              <a:lnSpc>
                <a:spcPct val="150000"/>
              </a:lnSpc>
            </a:pPr>
            <a:r>
              <a:rPr lang="en-US" sz="3000" dirty="0"/>
              <a:t>When the knowledge extraction is based on the interviews between the domain expert and the knowledge engineer or between the domain expert and the system itself then knowledge extraction is called </a:t>
            </a:r>
            <a:r>
              <a:rPr lang="en-US" sz="3000" b="1" dirty="0"/>
              <a:t>Knowledge Elicitation</a:t>
            </a:r>
            <a:r>
              <a:rPr lang="en-US" b="1" dirty="0" smtClean="0"/>
              <a:t>.</a:t>
            </a:r>
          </a:p>
          <a:p>
            <a:pPr algn="just">
              <a:lnSpc>
                <a:spcPct val="150000"/>
              </a:lnSpc>
            </a:pPr>
            <a:r>
              <a:rPr lang="en-US" dirty="0"/>
              <a:t>Knowledge elicitation is the process whereby a knowledge engineer works with a domain expert, such as an architect or engineer, to extract knowledge before codifying it into a machine-readable format. </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0"/>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391275"/>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fontScale="90000"/>
          </a:bodyPr>
          <a:lstStyle/>
          <a:p>
            <a:r>
              <a:rPr lang="en-US" b="1" dirty="0"/>
              <a:t>Techniques for Knowledge Elicitation</a:t>
            </a:r>
            <a:r>
              <a:rPr lang="en-US" b="1" dirty="0" smtClean="0"/>
              <a:t>:</a:t>
            </a:r>
            <a:endParaRPr lang="en-US" dirty="0"/>
          </a:p>
        </p:txBody>
      </p:sp>
      <p:sp>
        <p:nvSpPr>
          <p:cNvPr id="3" name="Content Placeholder 2"/>
          <p:cNvSpPr>
            <a:spLocks noGrp="1"/>
          </p:cNvSpPr>
          <p:nvPr>
            <p:ph idx="1"/>
          </p:nvPr>
        </p:nvSpPr>
        <p:spPr/>
        <p:txBody>
          <a:bodyPr/>
          <a:lstStyle/>
          <a:p>
            <a:pPr>
              <a:buNone/>
            </a:pPr>
            <a:r>
              <a:rPr lang="en-US" b="1" dirty="0"/>
              <a:t>Unstructured Interview</a:t>
            </a:r>
            <a:r>
              <a:rPr lang="en-US" b="1" dirty="0" smtClean="0"/>
              <a:t>:</a:t>
            </a:r>
          </a:p>
          <a:p>
            <a:r>
              <a:rPr lang="en-US" dirty="0"/>
              <a:t>The unstructured interview is open and exploratory; no fixed questions are </a:t>
            </a:r>
            <a:r>
              <a:rPr lang="en-US" dirty="0" smtClean="0"/>
              <a:t>prepared.</a:t>
            </a:r>
          </a:p>
          <a:p>
            <a:r>
              <a:rPr lang="en-US" dirty="0"/>
              <a:t>Examples of such questions are “tell me more about that”, “and then?” and “yes?”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62500" lnSpcReduction="20000"/>
          </a:bodyPr>
          <a:lstStyle/>
          <a:p>
            <a:pPr>
              <a:buNone/>
            </a:pPr>
            <a:r>
              <a:rPr lang="en-US" b="1" dirty="0" smtClean="0"/>
              <a:t>2. Structured </a:t>
            </a:r>
            <a:r>
              <a:rPr lang="en-US" b="1" dirty="0"/>
              <a:t>Interviews</a:t>
            </a:r>
            <a:r>
              <a:rPr lang="en-US" b="1" dirty="0" smtClean="0"/>
              <a:t>:</a:t>
            </a:r>
          </a:p>
          <a:p>
            <a:pPr algn="just">
              <a:lnSpc>
                <a:spcPct val="160000"/>
              </a:lnSpc>
            </a:pPr>
            <a:r>
              <a:rPr lang="en-US" sz="3000" dirty="0"/>
              <a:t>In structured interviews a framework for the interview is determined in advance</a:t>
            </a:r>
            <a:r>
              <a:rPr lang="en-US" sz="3000" dirty="0" smtClean="0"/>
              <a:t>.</a:t>
            </a:r>
          </a:p>
          <a:p>
            <a:pPr algn="just">
              <a:lnSpc>
                <a:spcPct val="160000"/>
              </a:lnSpc>
            </a:pPr>
            <a:r>
              <a:rPr lang="en-US" sz="3000" dirty="0"/>
              <a:t>They can involve the use of check-lists or questionnaires to ensure focus is </a:t>
            </a:r>
            <a:r>
              <a:rPr lang="en-US" sz="3000" dirty="0" smtClean="0"/>
              <a:t>maintained</a:t>
            </a:r>
            <a:r>
              <a:rPr lang="en-US" dirty="0" smtClean="0"/>
              <a:t>.</a:t>
            </a:r>
          </a:p>
          <a:p>
            <a:pPr algn="just">
              <a:buNone/>
            </a:pPr>
            <a:endParaRPr lang="en-US" dirty="0"/>
          </a:p>
          <a:p>
            <a:pPr algn="just">
              <a:buNone/>
            </a:pPr>
            <a:r>
              <a:rPr lang="en-US" b="1" dirty="0" smtClean="0"/>
              <a:t>3</a:t>
            </a:r>
            <a:r>
              <a:rPr lang="en-US" b="1" dirty="0"/>
              <a:t>. Focused </a:t>
            </a:r>
            <a:r>
              <a:rPr lang="en-US" b="1" dirty="0" smtClean="0"/>
              <a:t>Discussions:</a:t>
            </a:r>
          </a:p>
          <a:p>
            <a:pPr algn="just">
              <a:lnSpc>
                <a:spcPct val="170000"/>
              </a:lnSpc>
            </a:pPr>
            <a:r>
              <a:rPr lang="en-US" dirty="0"/>
              <a:t>A focused discussion is centered around a particular problem or scenario</a:t>
            </a:r>
            <a:r>
              <a:rPr lang="en-US" dirty="0" smtClean="0"/>
              <a:t>.</a:t>
            </a:r>
            <a:r>
              <a:rPr lang="en-US" dirty="0"/>
              <a:t> This may be a case study, a critical incident or a specific solution</a:t>
            </a:r>
            <a:r>
              <a:rPr lang="en-US" dirty="0" smtClean="0"/>
              <a:t>.</a:t>
            </a:r>
          </a:p>
          <a:p>
            <a:pPr algn="just">
              <a:lnSpc>
                <a:spcPct val="170000"/>
              </a:lnSpc>
            </a:pPr>
            <a:r>
              <a:rPr lang="en-US" dirty="0"/>
              <a:t>The expert explains how it would be or was solved, either verbally or by demonstration.</a:t>
            </a:r>
            <a:endParaRPr lang="en-US" dirty="0" smtClean="0"/>
          </a:p>
          <a:p>
            <a:pPr algn="just"/>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85000" lnSpcReduction="20000"/>
          </a:bodyPr>
          <a:lstStyle/>
          <a:p>
            <a:pPr>
              <a:buNone/>
            </a:pPr>
            <a:r>
              <a:rPr lang="en-US" b="1" dirty="0" smtClean="0"/>
              <a:t>4. Critiquing:</a:t>
            </a:r>
          </a:p>
          <a:p>
            <a:pPr algn="just">
              <a:lnSpc>
                <a:spcPct val="150000"/>
              </a:lnSpc>
            </a:pPr>
            <a:r>
              <a:rPr lang="en-US" sz="2000" dirty="0"/>
              <a:t>The expert is asked to comment on someone else’s solution to a problem of </a:t>
            </a:r>
            <a:r>
              <a:rPr lang="en-US" sz="2000" dirty="0" smtClean="0"/>
              <a:t>design.</a:t>
            </a:r>
          </a:p>
          <a:p>
            <a:pPr algn="just">
              <a:lnSpc>
                <a:spcPct val="150000"/>
              </a:lnSpc>
            </a:pPr>
            <a:r>
              <a:rPr lang="en-US" sz="2000" dirty="0"/>
              <a:t>This can be helpful as a way of cross- referencing the information provided by different experts, and also provides validation checks, since each solution or piece of information is reviewed by another expert</a:t>
            </a:r>
            <a:r>
              <a:rPr lang="en-US" sz="2000" dirty="0" smtClean="0"/>
              <a:t>.</a:t>
            </a:r>
          </a:p>
          <a:p>
            <a:pPr algn="just">
              <a:lnSpc>
                <a:spcPct val="150000"/>
              </a:lnSpc>
              <a:buNone/>
            </a:pPr>
            <a:r>
              <a:rPr lang="en-US" sz="2800" b="1" dirty="0" smtClean="0"/>
              <a:t>5.</a:t>
            </a:r>
            <a:r>
              <a:rPr lang="en-US" sz="3600" b="1" dirty="0" smtClean="0"/>
              <a:t> </a:t>
            </a:r>
            <a:r>
              <a:rPr lang="en-US" sz="2800" b="1" dirty="0"/>
              <a:t>Role Reversal</a:t>
            </a:r>
            <a:r>
              <a:rPr lang="en-US" sz="2800" b="1" dirty="0" smtClean="0"/>
              <a:t>:</a:t>
            </a:r>
          </a:p>
          <a:p>
            <a:pPr algn="just">
              <a:lnSpc>
                <a:spcPct val="150000"/>
              </a:lnSpc>
            </a:pPr>
            <a:r>
              <a:rPr lang="en-US" sz="2000" dirty="0"/>
              <a:t>Role reversal techniques place the elicitor in the expert’s role and vice versa. </a:t>
            </a:r>
            <a:endParaRPr lang="en-US" sz="2000" dirty="0" smtClean="0"/>
          </a:p>
          <a:p>
            <a:pPr algn="just">
              <a:lnSpc>
                <a:spcPct val="150000"/>
              </a:lnSpc>
            </a:pPr>
            <a:r>
              <a:rPr lang="en-US" sz="2000" dirty="0" smtClean="0"/>
              <a:t>The </a:t>
            </a:r>
            <a:r>
              <a:rPr lang="en-US" sz="2000" dirty="0"/>
              <a:t>elicitor teaches’ the expert on a subject</a:t>
            </a:r>
            <a:r>
              <a:rPr lang="en-US" sz="2000" dirty="0" smtClean="0"/>
              <a:t>. This </a:t>
            </a:r>
            <a:r>
              <a:rPr lang="en-US" sz="2000" dirty="0"/>
              <a:t>checks the elicitor’s understanding and allows the expert to amend the knowledge if necessary</a:t>
            </a:r>
            <a:r>
              <a:rPr lang="en-US" sz="2000" dirty="0" smtClean="0"/>
              <a:t>.</a:t>
            </a:r>
          </a:p>
          <a:p>
            <a:pPr algn="just">
              <a:lnSpc>
                <a:spcPct val="150000"/>
              </a:lnSpc>
            </a:pPr>
            <a:r>
              <a:rPr lang="en-US" sz="2000" dirty="0" smtClean="0"/>
              <a:t>The </a:t>
            </a:r>
            <a:r>
              <a:rPr lang="en-US" sz="2000" dirty="0"/>
              <a:t>elicitor chooses a topic from a predetermined set and the expert asks questions about the topic in order to determine which one has been selected. The elicitor can answer yes or </a:t>
            </a:r>
            <a:r>
              <a:rPr lang="en-US" sz="2000" dirty="0" smtClean="0"/>
              <a:t>no.</a:t>
            </a:r>
          </a:p>
          <a:p>
            <a:pPr algn="just">
              <a:lnSpc>
                <a:spcPct val="150000"/>
              </a:lnSpc>
            </a:pPr>
            <a:endParaRPr lang="en-US" sz="2000" dirty="0" smtClean="0"/>
          </a:p>
          <a:p>
            <a:pPr algn="just">
              <a:lnSpc>
                <a:spcPct val="150000"/>
              </a:lnSpc>
            </a:pPr>
            <a:endParaRPr lang="en-US" sz="2000" b="1"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buNone/>
            </a:pPr>
            <a:r>
              <a:rPr lang="en-US" dirty="0" smtClean="0"/>
              <a:t>6. </a:t>
            </a:r>
            <a:r>
              <a:rPr lang="en-US" b="1" dirty="0" smtClean="0"/>
              <a:t>Think-Aloud:</a:t>
            </a:r>
          </a:p>
          <a:p>
            <a:pPr algn="just">
              <a:lnSpc>
                <a:spcPct val="150000"/>
              </a:lnSpc>
            </a:pPr>
            <a:r>
              <a:rPr lang="en-US" sz="2000" dirty="0"/>
              <a:t>Think-aloud is used to elicit information about specific tasks</a:t>
            </a:r>
            <a:r>
              <a:rPr lang="en-US" sz="2000" dirty="0" smtClean="0"/>
              <a:t>.</a:t>
            </a:r>
          </a:p>
          <a:p>
            <a:pPr algn="just">
              <a:lnSpc>
                <a:spcPct val="150000"/>
              </a:lnSpc>
            </a:pPr>
            <a:r>
              <a:rPr lang="en-US" sz="2000" dirty="0" smtClean="0"/>
              <a:t>The </a:t>
            </a:r>
            <a:r>
              <a:rPr lang="en-US" sz="2000" dirty="0"/>
              <a:t>knowledge engineer asks the domain expert to think aloud that is whatever steps he is taking he should be speaking </a:t>
            </a:r>
            <a:r>
              <a:rPr lang="en-US" sz="2000" dirty="0" smtClean="0"/>
              <a:t>loudly.</a:t>
            </a:r>
          </a:p>
          <a:p>
            <a:pPr algn="just">
              <a:lnSpc>
                <a:spcPct val="150000"/>
              </a:lnSpc>
            </a:pPr>
            <a:r>
              <a:rPr lang="en-US" sz="2000" dirty="0"/>
              <a:t>Using eye-movement equipment to track the pattern in which the DE searches for the data.</a:t>
            </a:r>
            <a:endParaRPr lang="en-US" sz="2000" dirty="0" smtClean="0"/>
          </a:p>
          <a:p>
            <a:pPr algn="just">
              <a:lnSpc>
                <a:spcPct val="150000"/>
              </a:lnSpc>
            </a:pPr>
            <a:endParaRPr lang="en-US" sz="2000"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363</Words>
  <Application>Microsoft Office PowerPoint</Application>
  <PresentationFormat>On-screen Show (4:3)</PresentationFormat>
  <Paragraphs>40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EXPERT SYSTEM BTCS-3613    </vt:lpstr>
      <vt:lpstr>Topic:-Knowledge Elicitation</vt:lpstr>
      <vt:lpstr>INTRODUCTION</vt:lpstr>
      <vt:lpstr>Techniques for Knowledge Elicitation:</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Elicitation</dc:title>
  <dc:creator>Intel</dc:creator>
  <cp:lastModifiedBy>Intel</cp:lastModifiedBy>
  <cp:revision>8</cp:revision>
  <dcterms:created xsi:type="dcterms:W3CDTF">2023-03-29T17:10:29Z</dcterms:created>
  <dcterms:modified xsi:type="dcterms:W3CDTF">2023-06-20T09:53:38Z</dcterms:modified>
</cp:coreProperties>
</file>