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2" r:id="rId3"/>
    <p:sldId id="346" r:id="rId4"/>
    <p:sldId id="347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Solution of simultaneous equations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1"/>
            <a:ext cx="10972800" cy="505936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sz="2400" dirty="0" smtClean="0"/>
              <a:t>Let  </a:t>
            </a:r>
          </a:p>
          <a:p>
            <a:pPr>
              <a:buNone/>
            </a:pPr>
            <a:r>
              <a:rPr lang="en-IN" sz="2400" dirty="0" smtClean="0"/>
              <a:t>a</a:t>
            </a:r>
            <a:r>
              <a:rPr lang="en-IN" sz="2400" baseline="-25000" dirty="0" smtClean="0"/>
              <a:t>11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+a</a:t>
            </a:r>
            <a:r>
              <a:rPr lang="en-IN" sz="2400" baseline="-25000" dirty="0" smtClean="0"/>
              <a:t>12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+a</a:t>
            </a:r>
            <a:r>
              <a:rPr lang="en-IN" sz="2400" baseline="-25000" dirty="0" smtClean="0"/>
              <a:t>13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+-------------+a</a:t>
            </a:r>
            <a:r>
              <a:rPr lang="en-IN" sz="2400" baseline="-25000" dirty="0" smtClean="0"/>
              <a:t>1n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n</a:t>
            </a:r>
            <a:r>
              <a:rPr lang="en-IN" sz="2400" dirty="0" smtClean="0"/>
              <a:t> = b</a:t>
            </a:r>
            <a:r>
              <a:rPr lang="en-IN" sz="2400" baseline="-25000" dirty="0" smtClean="0"/>
              <a:t>1</a:t>
            </a:r>
          </a:p>
          <a:p>
            <a:pPr>
              <a:buNone/>
            </a:pPr>
            <a:r>
              <a:rPr lang="en-IN" sz="2400" dirty="0" smtClean="0"/>
              <a:t>a</a:t>
            </a:r>
            <a:r>
              <a:rPr lang="en-IN" sz="2400" baseline="-25000" dirty="0" smtClean="0"/>
              <a:t>21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+a</a:t>
            </a:r>
            <a:r>
              <a:rPr lang="en-IN" sz="2400" baseline="-25000" dirty="0" smtClean="0"/>
              <a:t>22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+a</a:t>
            </a:r>
            <a:r>
              <a:rPr lang="en-IN" sz="2400" baseline="-25000" dirty="0" smtClean="0"/>
              <a:t>13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+-------------+a</a:t>
            </a:r>
            <a:r>
              <a:rPr lang="en-IN" sz="2400" baseline="-25000" dirty="0" smtClean="0"/>
              <a:t>2n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n</a:t>
            </a:r>
            <a:r>
              <a:rPr lang="en-IN" sz="2400" dirty="0" smtClean="0"/>
              <a:t> = b</a:t>
            </a:r>
            <a:r>
              <a:rPr lang="en-IN" sz="2400" baseline="-25000" dirty="0" smtClean="0"/>
              <a:t>2</a:t>
            </a:r>
          </a:p>
          <a:p>
            <a:pPr>
              <a:buNone/>
            </a:pPr>
            <a:r>
              <a:rPr lang="en-IN" sz="2400" dirty="0" smtClean="0"/>
              <a:t>----------------------------------------------------------</a:t>
            </a:r>
          </a:p>
          <a:p>
            <a:pPr>
              <a:buNone/>
            </a:pPr>
            <a:r>
              <a:rPr lang="en-IN" sz="2400" dirty="0" smtClean="0"/>
              <a:t>----------------------------------------------------------</a:t>
            </a:r>
          </a:p>
          <a:p>
            <a:pPr>
              <a:buNone/>
            </a:pPr>
            <a:r>
              <a:rPr lang="en-IN" sz="2400" dirty="0" smtClean="0"/>
              <a:t>a</a:t>
            </a:r>
            <a:r>
              <a:rPr lang="en-IN" sz="2400" baseline="-25000" dirty="0" smtClean="0"/>
              <a:t>m1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+a</a:t>
            </a:r>
            <a:r>
              <a:rPr lang="en-IN" sz="2400" baseline="-25000" dirty="0" smtClean="0"/>
              <a:t>m2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+am</a:t>
            </a:r>
            <a:r>
              <a:rPr lang="en-IN" sz="2400" baseline="-25000" dirty="0" smtClean="0"/>
              <a:t>m3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+-------------+</a:t>
            </a:r>
            <a:r>
              <a:rPr lang="en-IN" sz="2400" dirty="0" err="1" smtClean="0"/>
              <a:t>a</a:t>
            </a:r>
            <a:r>
              <a:rPr lang="en-IN" sz="2400" baseline="-25000" dirty="0" err="1" smtClean="0"/>
              <a:t>mn</a:t>
            </a:r>
            <a:r>
              <a:rPr lang="en-IN" sz="2400" dirty="0" err="1" smtClean="0"/>
              <a:t>x</a:t>
            </a:r>
            <a:r>
              <a:rPr lang="en-IN" sz="2400" baseline="-25000" dirty="0" err="1" smtClean="0"/>
              <a:t>n</a:t>
            </a:r>
            <a:r>
              <a:rPr lang="en-IN" sz="2400" baseline="-25000" dirty="0" smtClean="0"/>
              <a:t> = </a:t>
            </a:r>
            <a:r>
              <a:rPr lang="en-IN" sz="2400" dirty="0" err="1" smtClean="0"/>
              <a:t>b</a:t>
            </a:r>
            <a:r>
              <a:rPr lang="en-IN" sz="2400" baseline="-25000" dirty="0" err="1" smtClean="0"/>
              <a:t>m</a:t>
            </a:r>
            <a:endParaRPr lang="en-IN" sz="2400" baseline="-25000" dirty="0" smtClean="0"/>
          </a:p>
          <a:p>
            <a:pPr>
              <a:buNone/>
            </a:pPr>
            <a:r>
              <a:rPr lang="en-IN" sz="2000" dirty="0" smtClean="0"/>
              <a:t>be a system of m linear equations in n unknown x</a:t>
            </a:r>
            <a:r>
              <a:rPr lang="en-IN" sz="2000" baseline="-25000" dirty="0" smtClean="0"/>
              <a:t>1</a:t>
            </a:r>
            <a:r>
              <a:rPr lang="en-IN" sz="2000" dirty="0" smtClean="0"/>
              <a:t>, x</a:t>
            </a:r>
            <a:r>
              <a:rPr lang="en-IN" sz="2000" baseline="-25000" dirty="0" smtClean="0"/>
              <a:t>2</a:t>
            </a:r>
            <a:r>
              <a:rPr lang="en-IN" sz="2000" dirty="0" smtClean="0"/>
              <a:t>, ---------------, </a:t>
            </a:r>
            <a:r>
              <a:rPr lang="en-IN" sz="2000" dirty="0" err="1" smtClean="0"/>
              <a:t>x</a:t>
            </a:r>
            <a:r>
              <a:rPr lang="en-IN" sz="2000" baseline="-25000" dirty="0" err="1" smtClean="0"/>
              <a:t>n</a:t>
            </a:r>
            <a:r>
              <a:rPr lang="en-IN" sz="2000" dirty="0" smtClean="0"/>
              <a:t>. The matrix form of this system is AX = B.            Where </a:t>
            </a:r>
            <a:r>
              <a:rPr lang="en-US" sz="2000" dirty="0" smtClean="0"/>
              <a:t>A =                                                              is called coefficient of matrix of the system.</a:t>
            </a: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                      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</a:t>
            </a:r>
          </a:p>
          <a:p>
            <a:pPr>
              <a:buNone/>
            </a:pPr>
            <a:r>
              <a:rPr lang="en-IN" sz="2000" dirty="0" smtClean="0"/>
              <a:t>              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                is the matrix of unknowns and                               </a:t>
            </a:r>
            <a:r>
              <a:rPr lang="en-US" sz="2000" dirty="0" smtClean="0"/>
              <a:t>column matrix of Known members or the matrix of constants.</a:t>
            </a:r>
          </a:p>
          <a:p>
            <a:pPr>
              <a:buNone/>
            </a:pPr>
            <a:r>
              <a:rPr lang="en-IN" sz="2000" dirty="0" smtClean="0"/>
              <a:t>       </a:t>
            </a:r>
          </a:p>
          <a:p>
            <a:pPr>
              <a:buNone/>
            </a:pPr>
            <a:r>
              <a:rPr lang="en-IN" sz="2400" dirty="0" smtClean="0"/>
              <a:t>	</a:t>
            </a:r>
            <a:endParaRPr lang="en-IN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5334000" y="1371600"/>
            <a:ext cx="76200" cy="152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638800" y="21336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239000" y="1905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3124200"/>
            <a:ext cx="2875503" cy="12954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648200"/>
            <a:ext cx="752475" cy="14001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4648200"/>
            <a:ext cx="752475" cy="144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11658600" cy="457199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The above system of linear equation in known as non-homogeneous equations. </a:t>
            </a:r>
          </a:p>
          <a:p>
            <a:pPr>
              <a:buNone/>
            </a:pPr>
            <a:r>
              <a:rPr lang="en-US" dirty="0" smtClean="0"/>
              <a:t>Any set of values of                                ,           from a scalar field which satisfy equation (</a:t>
            </a:r>
            <a:r>
              <a:rPr lang="en-US" dirty="0" err="1" smtClean="0"/>
              <a:t>i</a:t>
            </a:r>
            <a:r>
              <a:rPr lang="en-US" dirty="0" smtClean="0"/>
              <a:t>) is called a solution, over that field, of the system. When such a system has one or more solutions, it is said to be consistent, otherwise it is called in consistent.</a:t>
            </a:r>
          </a:p>
          <a:p>
            <a:pPr>
              <a:buNone/>
            </a:pPr>
            <a:r>
              <a:rPr lang="en-US" dirty="0" smtClean="0"/>
              <a:t>The system of linear equations AX = B is consistent if and only if the coefficient matrix A and the augmented matrix [A:B] are of same rank. </a:t>
            </a:r>
          </a:p>
          <a:p>
            <a:pPr>
              <a:buNone/>
            </a:pPr>
            <a:r>
              <a:rPr lang="en-US" dirty="0" smtClean="0"/>
              <a:t>Case I: if m </a:t>
            </a:r>
            <a:r>
              <a:rPr lang="en-US" dirty="0" smtClean="0">
                <a:sym typeface="Symbol"/>
              </a:rPr>
              <a:t> n, i.e. number of equations is more than the number of unknowns. In such a case (</a:t>
            </a:r>
            <a:r>
              <a:rPr lang="en-US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) if (A)= [A:B]=n, then the system of equations has a unique solution. (ii) If (A)= [A:B]=r&lt;n then the (n-r) unknowns are assigned arbitrary values and the remaining r unknowns can be determined in terms of these (n-r) unknowns.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Case II: If m &lt; n, the number of equations is less than the number of unknowns. In such a case (</a:t>
            </a:r>
            <a:r>
              <a:rPr lang="en-US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) if (A)= [A:B]= m, then n-m unknowns can be assigned arbitrary values and values of the remaining m unknowns can be found in terms of these n-m unknowns which have already been assigned values. If (A)= [A:B]= r &lt; m, then the (n-r) unknowns can be assigned arbitrary values and the values of remaining r unknowns can be found in terms of these (n-r) unknowns, which have already been assigned values.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1371600"/>
            <a:ext cx="2325414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6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Test for consistency and solve: x + 2y + z = 3, 2x + 3y + 2z = 5, 3x + 9y –z = 4.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1"/>
            <a:ext cx="10972800" cy="505936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The given system has unique solution given by x + 2y + z = 3 ; - y = - 1, z = 2. </a:t>
            </a:r>
            <a:r>
              <a:rPr lang="en-US" sz="1800" smtClean="0">
                <a:sym typeface="Symbol"/>
              </a:rPr>
              <a:t>x = -1, y = 1 and z = 2.</a:t>
            </a:r>
            <a:endParaRPr lang="en-US" sz="1800" smtClean="0"/>
          </a:p>
          <a:p>
            <a:pPr>
              <a:buNone/>
            </a:pPr>
            <a:endParaRPr lang="en-US" sz="18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447800"/>
            <a:ext cx="5830421" cy="8382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362200"/>
            <a:ext cx="4572000" cy="888274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270739"/>
            <a:ext cx="3429000" cy="996461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4343399"/>
            <a:ext cx="3810000" cy="9631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We discussed how to check the consistency of system of simultaneous equations and to find the values of unknowns.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514</Words>
  <Application>Microsoft Office PowerPoint</Application>
  <PresentationFormat>Custom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Engineering Mathematics I BMAT 1111    </vt:lpstr>
      <vt:lpstr>Solution of simultaneous equations</vt:lpstr>
      <vt:lpstr>Slide 3</vt:lpstr>
      <vt:lpstr>Test for consistency and solve: x + 2y + z = 3, 2x + 3y + 2z = 5, 3x + 9y –z = 4.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99</cp:revision>
  <dcterms:created xsi:type="dcterms:W3CDTF">2020-11-12T04:35:12Z</dcterms:created>
  <dcterms:modified xsi:type="dcterms:W3CDTF">2023-06-14T09:07:36Z</dcterms:modified>
</cp:coreProperties>
</file>