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458" r:id="rId2"/>
    <p:sldId id="282" r:id="rId3"/>
    <p:sldId id="385" r:id="rId4"/>
    <p:sldId id="427" r:id="rId5"/>
    <p:sldId id="446" r:id="rId6"/>
    <p:sldId id="447" r:id="rId7"/>
    <p:sldId id="448" r:id="rId8"/>
    <p:sldId id="449" r:id="rId9"/>
    <p:sldId id="450" r:id="rId10"/>
    <p:sldId id="451" r:id="rId11"/>
    <p:sldId id="452" r:id="rId12"/>
    <p:sldId id="453" r:id="rId13"/>
    <p:sldId id="454" r:id="rId14"/>
    <p:sldId id="455" r:id="rId15"/>
    <p:sldId id="456" r:id="rId16"/>
    <p:sldId id="457" r:id="rId17"/>
    <p:sldId id="34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FF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233" autoAdjust="0"/>
    <p:restoredTop sz="94729"/>
  </p:normalViewPr>
  <p:slideViewPr>
    <p:cSldViewPr>
      <p:cViewPr>
        <p:scale>
          <a:sx n="40" d="100"/>
          <a:sy n="40" d="100"/>
        </p:scale>
        <p:origin x="-1890" y="-6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2061D4F-C8F1-49EA-BEED-F9DE950B9BFE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B1391F3-B20A-4888-B90D-C5228CE6982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1B71C9-C7FE-4AA8-93F7-C72FFED92081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B853313-424B-4A8A-9A93-4C91FEC71A8A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ED898ED-E6E1-43C4-ABC4-F2266F8E5CC4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/>
              <a:t>Closely approximates many situations</a:t>
            </a:r>
          </a:p>
          <a:p>
            <a:pPr lvl="1" eaLnBrk="1" hangingPunct="1"/>
            <a:r>
              <a:rPr lang="en-US" dirty="0" smtClean="0"/>
              <a:t>Perfectly symmetrical around its mean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28AF216-A1FC-4079-9FBA-C74E805924A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/>
              <a:t>Closely approximates many situations</a:t>
            </a:r>
          </a:p>
          <a:p>
            <a:pPr lvl="1" eaLnBrk="1" hangingPunct="1"/>
            <a:r>
              <a:rPr lang="en-US" dirty="0" smtClean="0"/>
              <a:t>Perfectly symmetrical around its mean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4DB287-804C-41E8-B17C-10F3A9FF3573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400" dirty="0" smtClean="0"/>
              <a:t>Closely approximates many situations</a:t>
            </a:r>
          </a:p>
          <a:p>
            <a:pPr lvl="1" eaLnBrk="1" hangingPunct="1"/>
            <a:r>
              <a:rPr lang="en-US" dirty="0" smtClean="0"/>
              <a:t>Perfectly symmetrical around its mean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4DB287-804C-41E8-B17C-10F3A9FF3573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242485" y="96838"/>
            <a:ext cx="10238316" cy="599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Fin500J  Topic 10</a:t>
            </a: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Fall 2010   Olin Business School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3CD0D-AC98-4675-98CD-7665C315FB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2485" y="96840"/>
            <a:ext cx="9544049" cy="14128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65767" y="1981200"/>
            <a:ext cx="5005918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4885" y="1981200"/>
            <a:ext cx="500591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Fin500J  Topic 10</a:t>
            </a: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Fall 2010   Olin Business School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AA2B4-84D3-4CDA-A3AD-1CB12BFA2A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31/07/2023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8084" y="762000"/>
            <a:ext cx="11113284" cy="2286000"/>
          </a:xfrm>
        </p:spPr>
        <p:txBody>
          <a:bodyPr>
            <a:noAutofit/>
          </a:bodyPr>
          <a:lstStyle/>
          <a:p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</a:t>
            </a:r>
            <a:b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(BTCS-2302</a:t>
            </a: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)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endParaRPr lang="en-US" sz="8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(CSE)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268310" y="-142900"/>
            <a:ext cx="9042400" cy="879475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Poisson Distribution</a:t>
            </a:r>
          </a:p>
        </p:txBody>
      </p:sp>
      <p:sp>
        <p:nvSpPr>
          <p:cNvPr id="6149" name="Text Placeholder 6"/>
          <p:cNvSpPr>
            <a:spLocks noGrp="1"/>
          </p:cNvSpPr>
          <p:nvPr>
            <p:ph type="body" sz="half" idx="1"/>
          </p:nvPr>
        </p:nvSpPr>
        <p:spPr>
          <a:xfrm>
            <a:off x="380960" y="928670"/>
            <a:ext cx="5286412" cy="500066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sz="3600" dirty="0" smtClean="0">
                <a:latin typeface="Times New Roman" pitchFamily="18" charset="0"/>
              </a:rPr>
              <a:t>Probability distribution is 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037013" y="1627188"/>
          <a:ext cx="3760787" cy="1119187"/>
        </p:xfrm>
        <a:graphic>
          <a:graphicData uri="http://schemas.openxmlformats.org/presentationml/2006/ole">
            <p:oleObj spid="_x0000_s5122" name="Equation" r:id="rId4" imgW="914400" imgH="431640" progId="Equation.3">
              <p:embed/>
            </p:oleObj>
          </a:graphicData>
        </a:graphic>
      </p:graphicFrame>
      <p:sp>
        <p:nvSpPr>
          <p:cNvPr id="8" name="Text Placeholder 5"/>
          <p:cNvSpPr txBox="1">
            <a:spLocks/>
          </p:cNvSpPr>
          <p:nvPr/>
        </p:nvSpPr>
        <p:spPr>
          <a:xfrm>
            <a:off x="523836" y="2786058"/>
            <a:ext cx="8858312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(i)  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= mean number of </a:t>
            </a: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occurrences</a:t>
            </a:r>
            <a:endParaRPr lang="en-US" sz="3200" dirty="0">
              <a:latin typeface="Times New Roman" pitchFamily="18" charset="0"/>
              <a:sym typeface="Euclid Symbol" pitchFamily="18" charset="2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(ii)  Mean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µ = </a:t>
            </a:r>
            <a:r>
              <a:rPr lang="en-US" sz="3200" b="1" dirty="0">
                <a:latin typeface="Times New Roman" pitchFamily="18" charset="0"/>
                <a:sym typeface="Euclid Symbol" pitchFamily="18" charset="2"/>
              </a:rPr>
              <a:t>, 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variance:</a:t>
            </a:r>
            <a:r>
              <a:rPr lang="en-US" sz="3200" b="1" dirty="0">
                <a:latin typeface="Times New Roman" pitchFamily="18" charset="0"/>
                <a:sym typeface="Euclid Symbol" pitchFamily="18" charset="2"/>
              </a:rPr>
              <a:t>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</a:t>
            </a:r>
            <a:r>
              <a:rPr lang="en-US" sz="3200" baseline="30000" dirty="0">
                <a:latin typeface="Times New Roman" pitchFamily="18" charset="0"/>
                <a:sym typeface="Euclid Symbol" pitchFamily="18" charset="2"/>
              </a:rPr>
              <a:t>2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 = </a:t>
            </a: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</a:t>
            </a:r>
            <a:endParaRPr lang="en-US" sz="4000" dirty="0">
              <a:latin typeface="Times New Roman" pitchFamily="18" charset="0"/>
              <a:sym typeface="Euclid Symbol" pitchFamily="18" charset="2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80" charset="2"/>
              <a:buChar char=""/>
            </a:pPr>
            <a:endParaRPr lang="en-US" sz="4000" dirty="0">
              <a:latin typeface="Times New Roman" pitchFamily="18" charset="0"/>
              <a:sym typeface="Euclid Symbol" pitchFamily="18" charset="2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sz="4000" dirty="0">
              <a:latin typeface="Times New Roman" pitchFamily="18" charset="0"/>
              <a:sym typeface="Euclid Symbol" pitchFamily="18" charset="2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80" charset="2"/>
              <a:buChar char=""/>
            </a:pPr>
            <a:endParaRPr lang="en-US" sz="4000" dirty="0">
              <a:latin typeface="Times New Roman" pitchFamily="18" charset="0"/>
            </a:endParaRP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1907976" y="4000504"/>
          <a:ext cx="8331428" cy="2143140"/>
        </p:xfrm>
        <a:graphic>
          <a:graphicData uri="http://schemas.openxmlformats.org/presentationml/2006/ole">
            <p:oleObj spid="_x0000_s5123" name="Equation" r:id="rId5" imgW="2603160" imgH="914400" progId="Equation.3">
              <p:embed/>
            </p:oleObj>
          </a:graphicData>
        </a:graphic>
      </p:graphicFrame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87327"/>
            <a:ext cx="9042400" cy="879475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Poisson Distribution</a:t>
            </a:r>
          </a:p>
        </p:txBody>
      </p:sp>
      <p:sp>
        <p:nvSpPr>
          <p:cNvPr id="9" name="Text Placeholder 5"/>
          <p:cNvSpPr txBox="1">
            <a:spLocks/>
          </p:cNvSpPr>
          <p:nvPr/>
        </p:nvSpPr>
        <p:spPr>
          <a:xfrm>
            <a:off x="1" y="1352544"/>
            <a:ext cx="12192000" cy="16478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1804988" indent="-1804988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3200" b="1" dirty="0" smtClean="0">
                <a:latin typeface="Times New Roman" pitchFamily="18" charset="0"/>
                <a:sym typeface="Euclid Symbol" pitchFamily="18" charset="2"/>
              </a:rPr>
              <a:t>Example:</a:t>
            </a: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 </a:t>
            </a:r>
            <a:r>
              <a:rPr lang="en-US" sz="3200" dirty="0">
                <a:latin typeface="Times New Roman" pitchFamily="18" charset="0"/>
                <a:sym typeface="Euclid Symbol" pitchFamily="18" charset="2"/>
              </a:rPr>
              <a:t>Say in a given stream there are an average of 3 striped trout per 100 yards.  What is the probability of seeing 5 striped trout in the next 100 yards, assuming a Poisson distribution? </a:t>
            </a:r>
            <a:endParaRPr lang="en-US" sz="3200" dirty="0">
              <a:latin typeface="Times New Roman" pitchFamily="18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043647" y="3816425"/>
          <a:ext cx="8624385" cy="1327087"/>
        </p:xfrm>
        <a:graphic>
          <a:graphicData uri="http://schemas.openxmlformats.org/presentationml/2006/ole">
            <p:oleObj spid="_x0000_s6146" name="Equation" r:id="rId4" imgW="2044440" imgH="419040" progId="Equation.3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25257" y="3214686"/>
            <a:ext cx="1826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Solution</a:t>
            </a:r>
            <a:endParaRPr lang="en-IN" sz="3600" dirty="0">
              <a:latin typeface="Times New Roman" pitchFamily="18" charset="0"/>
            </a:endParaRPr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76200"/>
            <a:ext cx="9448800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Continuous Probability Distributions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2984"/>
            <a:ext cx="12192000" cy="2590800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dirty="0" smtClean="0">
                <a:latin typeface="Times New Roman" pitchFamily="18" charset="0"/>
              </a:rPr>
              <a:t>A continuous distribution can be characterized by its probability density function</a:t>
            </a:r>
            <a:r>
              <a:rPr lang="en-US" i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buFont typeface="Wingdings 2" pitchFamily="80" charset="2"/>
              <a:buNone/>
            </a:pPr>
            <a:r>
              <a:rPr lang="en-US" i="1" dirty="0" smtClean="0">
                <a:latin typeface="Times New Roman" pitchFamily="18" charset="0"/>
              </a:rPr>
              <a:t> For example: for an interval (a, b],  </a:t>
            </a:r>
          </a:p>
          <a:p>
            <a:pPr eaLnBrk="1" hangingPunct="1">
              <a:buFont typeface="Wingdings 2" pitchFamily="80" charset="2"/>
              <a:buNone/>
            </a:pPr>
            <a:r>
              <a:rPr lang="en-US" sz="4400" i="1" dirty="0" smtClean="0">
                <a:latin typeface="Times New Roman" pitchFamily="18" charset="0"/>
              </a:rPr>
              <a:t>     </a:t>
            </a:r>
          </a:p>
          <a:p>
            <a:pPr lvl="1" eaLnBrk="1" hangingPunct="1"/>
            <a:endParaRPr lang="en-US" sz="4000" dirty="0" smtClean="0">
              <a:latin typeface="Times New Roman" pitchFamily="18" charset="0"/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709874" y="2643182"/>
          <a:ext cx="6743712" cy="1123952"/>
        </p:xfrm>
        <a:graphic>
          <a:graphicData uri="http://schemas.openxmlformats.org/presentationml/2006/ole">
            <p:oleObj spid="_x0000_s7170" name="Equation" r:id="rId3" imgW="1549080" imgH="482400" progId="Equation.3">
              <p:embed/>
            </p:oleObj>
          </a:graphicData>
        </a:graphic>
      </p:graphicFrame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0" y="3857628"/>
            <a:ext cx="12192000" cy="99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120000"/>
            </a:pPr>
            <a:r>
              <a:rPr lang="en-US" sz="3200" dirty="0">
                <a:latin typeface="Times New Roman" pitchFamily="18" charset="0"/>
              </a:rPr>
              <a:t>The function f (x) is called the probability density function of  X. Every p.d.f.  </a:t>
            </a:r>
            <a:r>
              <a:rPr lang="en-US" sz="2800" dirty="0">
                <a:latin typeface="Times New Roman" pitchFamily="18" charset="0"/>
              </a:rPr>
              <a:t>f (</a:t>
            </a:r>
            <a:r>
              <a:rPr lang="en-US" sz="2800" i="1" dirty="0">
                <a:latin typeface="Times New Roman" pitchFamily="18" charset="0"/>
              </a:rPr>
              <a:t>x</a:t>
            </a:r>
            <a:r>
              <a:rPr lang="en-US" sz="2800" dirty="0">
                <a:latin typeface="Times New Roman" pitchFamily="18" charset="0"/>
              </a:rPr>
              <a:t>) </a:t>
            </a:r>
            <a:r>
              <a:rPr lang="en-US" sz="3200" dirty="0">
                <a:latin typeface="Times New Roman" pitchFamily="18" charset="0"/>
              </a:rPr>
              <a:t>must satisfy     </a:t>
            </a:r>
          </a:p>
          <a:p>
            <a:pPr marL="639763" lvl="1" indent="-246063">
              <a:spcBef>
                <a:spcPct val="20000"/>
              </a:spcBef>
              <a:buClr>
                <a:schemeClr val="accent1"/>
              </a:buClr>
              <a:buSzPct val="110000"/>
              <a:buFont typeface="Wingdings 2" pitchFamily="80" charset="2"/>
              <a:buChar char=""/>
            </a:pPr>
            <a:endParaRPr lang="en-US" sz="3600" dirty="0">
              <a:latin typeface="Times New Roman" pitchFamily="18" charset="0"/>
            </a:endParaRPr>
          </a:p>
        </p:txBody>
      </p:sp>
      <p:graphicFrame>
        <p:nvGraphicFramePr>
          <p:cNvPr id="8195" name="Object 8"/>
          <p:cNvGraphicFramePr>
            <a:graphicFrameLocks noChangeAspect="1"/>
          </p:cNvGraphicFramePr>
          <p:nvPr/>
        </p:nvGraphicFramePr>
        <p:xfrm>
          <a:off x="1100892" y="4857760"/>
          <a:ext cx="9926310" cy="1285884"/>
        </p:xfrm>
        <a:graphic>
          <a:graphicData uri="http://schemas.openxmlformats.org/presentationml/2006/ole">
            <p:oleObj spid="_x0000_s7171" name="Equation" r:id="rId4" imgW="2298600" imgH="469800" progId="Equation.3">
              <p:embed/>
            </p:oleObj>
          </a:graphicData>
        </a:graphic>
      </p:graphicFrame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-47668" y="187327"/>
            <a:ext cx="11176000" cy="955675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Continuous Probability Distributions</a:t>
            </a:r>
          </a:p>
        </p:txBody>
      </p:sp>
      <p:sp>
        <p:nvSpPr>
          <p:cNvPr id="9220" name="Text Placeholder 6"/>
          <p:cNvSpPr>
            <a:spLocks noGrp="1"/>
          </p:cNvSpPr>
          <p:nvPr>
            <p:ph type="body" sz="half" idx="1"/>
          </p:nvPr>
        </p:nvSpPr>
        <p:spPr>
          <a:xfrm>
            <a:off x="406401" y="1219200"/>
            <a:ext cx="5458884" cy="2638428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2800" dirty="0" smtClean="0">
                <a:latin typeface="Times New Roman" pitchFamily="18" charset="0"/>
              </a:rPr>
              <a:t>There are an infinite number of possible outcomes </a:t>
            </a:r>
          </a:p>
          <a:p>
            <a:pPr lvl="1" eaLnBrk="1" hangingPunct="1">
              <a:buNone/>
            </a:pPr>
            <a:r>
              <a:rPr lang="en-US" sz="3200" dirty="0" smtClean="0">
                <a:latin typeface="Times New Roman" pitchFamily="18" charset="0"/>
              </a:rPr>
              <a:t>P(</a:t>
            </a:r>
            <a:r>
              <a:rPr lang="en-US" sz="3200" i="1" dirty="0" smtClean="0">
                <a:latin typeface="Times New Roman" pitchFamily="18" charset="0"/>
              </a:rPr>
              <a:t>x</a:t>
            </a:r>
            <a:r>
              <a:rPr lang="en-US" sz="3200" dirty="0" smtClean="0">
                <a:latin typeface="Times New Roman" pitchFamily="18" charset="0"/>
              </a:rPr>
              <a:t>) = 0</a:t>
            </a:r>
          </a:p>
          <a:p>
            <a:pPr marL="0" lvl="1" indent="0" eaLnBrk="1" hangingPunct="1">
              <a:buNone/>
            </a:pPr>
            <a:r>
              <a:rPr lang="en-US" sz="3200" dirty="0" smtClean="0">
                <a:latin typeface="Times New Roman" pitchFamily="18" charset="0"/>
              </a:rPr>
              <a:t>Instead, find P(a &lt; </a:t>
            </a:r>
            <a:r>
              <a:rPr lang="en-US" sz="3200" i="1" dirty="0" smtClean="0">
                <a:latin typeface="Times New Roman" pitchFamily="18" charset="0"/>
              </a:rPr>
              <a:t>x </a:t>
            </a:r>
            <a:r>
              <a:rPr lang="en-US" sz="3200" dirty="0" smtClean="0">
                <a:latin typeface="Times New Roman" pitchFamily="18" charset="0"/>
              </a:rPr>
              <a:t>≤ b)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</a:rPr>
              <a:t>Table </a:t>
            </a:r>
          </a:p>
          <a:p>
            <a:pPr lvl="2" eaLnBrk="1" hangingPunct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sym typeface="Wingdings" pitchFamily="2" charset="2"/>
              </a:rPr>
              <a:t>I</a:t>
            </a:r>
            <a:r>
              <a:rPr lang="en-US" dirty="0" smtClean="0">
                <a:latin typeface="Times New Roman" pitchFamily="18" charset="0"/>
              </a:rPr>
              <a:t>ntegral calculus</a:t>
            </a:r>
          </a:p>
        </p:txBody>
      </p:sp>
      <p:pic>
        <p:nvPicPr>
          <p:cNvPr id="922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3D8"/>
              </a:clrFrom>
              <a:clrTo>
                <a:srgbClr val="FFF3D8">
                  <a:alpha val="0"/>
                </a:srgbClr>
              </a:clrTo>
            </a:clrChange>
            <a:lum bright="-35000" contrast="70000"/>
          </a:blip>
          <a:srcRect/>
          <a:stretch>
            <a:fillRect/>
          </a:stretch>
        </p:blipFill>
        <p:spPr bwMode="auto">
          <a:xfrm>
            <a:off x="6238876" y="1214422"/>
            <a:ext cx="477520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2"/>
          <p:cNvSpPr txBox="1">
            <a:spLocks/>
          </p:cNvSpPr>
          <p:nvPr/>
        </p:nvSpPr>
        <p:spPr>
          <a:xfrm>
            <a:off x="0" y="4286256"/>
            <a:ext cx="12191999" cy="86678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sz="2800" dirty="0">
                <a:latin typeface="Times New Roman" pitchFamily="18" charset="0"/>
              </a:rPr>
              <a:t>If a random variable X has a continuous distribution for which the p.d.f. is f(x), then </a:t>
            </a:r>
            <a:r>
              <a:rPr lang="en-US" sz="2800" dirty="0" smtClean="0">
                <a:latin typeface="Times New Roman" pitchFamily="18" charset="0"/>
              </a:rPr>
              <a:t>the expectation </a:t>
            </a:r>
            <a:r>
              <a:rPr lang="en-US" sz="2800" dirty="0">
                <a:latin typeface="Times New Roman" pitchFamily="18" charset="0"/>
              </a:rPr>
              <a:t>E(X) and variance </a:t>
            </a:r>
            <a:r>
              <a:rPr lang="en-US" sz="2800" dirty="0" smtClean="0">
                <a:latin typeface="Times New Roman" pitchFamily="18" charset="0"/>
              </a:rPr>
              <a:t>Var (</a:t>
            </a:r>
            <a:r>
              <a:rPr lang="en-US" sz="2800" dirty="0">
                <a:latin typeface="Times New Roman" pitchFamily="18" charset="0"/>
              </a:rPr>
              <a:t>X) are defined as follows: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80" charset="2"/>
              <a:buNone/>
            </a:pPr>
            <a:endParaRPr lang="en-US" sz="3200" dirty="0">
              <a:latin typeface="Times New Roman" pitchFamily="18" charset="0"/>
            </a:endParaRP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452530" y="5143512"/>
          <a:ext cx="8737600" cy="1214446"/>
        </p:xfrm>
        <a:graphic>
          <a:graphicData uri="http://schemas.openxmlformats.org/presentationml/2006/ole">
            <p:oleObj spid="_x0000_s8194" name="Equation" r:id="rId4" imgW="2971800" imgH="469800" progId="Equation.3">
              <p:embed/>
            </p:oleObj>
          </a:graphicData>
        </a:graphic>
      </p:graphicFrame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95208" y="152400"/>
            <a:ext cx="10261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latin typeface="Times New Roman" pitchFamily="18" charset="0"/>
              </a:rPr>
              <a:t>Normal Distribution</a:t>
            </a:r>
          </a:p>
        </p:txBody>
      </p:sp>
      <p:sp>
        <p:nvSpPr>
          <p:cNvPr id="11269" name="Content Placeholder 10"/>
          <p:cNvSpPr>
            <a:spLocks noGrp="1"/>
          </p:cNvSpPr>
          <p:nvPr>
            <p:ph sz="half" idx="1"/>
          </p:nvPr>
        </p:nvSpPr>
        <p:spPr>
          <a:xfrm>
            <a:off x="0" y="1071546"/>
            <a:ext cx="12192000" cy="2500330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sz="3600" dirty="0" smtClean="0">
                <a:latin typeface="Times New Roman" pitchFamily="18" charset="0"/>
              </a:rPr>
              <a:t>The probability density function </a:t>
            </a:r>
            <a:r>
              <a:rPr lang="en-US" sz="3600" i="1" dirty="0" smtClean="0">
                <a:latin typeface="Times New Roman" pitchFamily="18" charset="0"/>
              </a:rPr>
              <a:t>f(x):</a:t>
            </a:r>
          </a:p>
          <a:p>
            <a:pPr eaLnBrk="1" hangingPunct="1"/>
            <a:endParaRPr lang="en-US" sz="3200" i="1" dirty="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3200" i="1" dirty="0" smtClean="0">
              <a:latin typeface="Times New Roman" pitchFamily="18" charset="0"/>
            </a:endParaRPr>
          </a:p>
          <a:p>
            <a:pPr lvl="4" eaLnBrk="1" hangingPunct="1">
              <a:buFont typeface="Wingdings" pitchFamily="2" charset="2"/>
              <a:buNone/>
            </a:pPr>
            <a:endParaRPr lang="en-US" sz="3600" i="1" dirty="0" smtClean="0">
              <a:latin typeface="Times New Roman" pitchFamily="18" charset="0"/>
            </a:endParaRPr>
          </a:p>
          <a:p>
            <a:pPr lvl="4" eaLnBrk="1" hangingPunct="1">
              <a:buFont typeface="Wingdings" pitchFamily="2" charset="2"/>
              <a:buNone/>
            </a:pPr>
            <a:r>
              <a:rPr lang="en-US" sz="3600" i="1" dirty="0" smtClean="0">
                <a:latin typeface="Times New Roman" pitchFamily="18" charset="0"/>
              </a:rPr>
              <a:t>µ = </a:t>
            </a:r>
            <a:r>
              <a:rPr lang="en-US" sz="3600" dirty="0" smtClean="0">
                <a:latin typeface="Times New Roman" pitchFamily="18" charset="0"/>
              </a:rPr>
              <a:t>the mean of </a:t>
            </a:r>
            <a:r>
              <a:rPr lang="en-US" sz="3600" i="1" dirty="0" smtClean="0">
                <a:latin typeface="Times New Roman" pitchFamily="18" charset="0"/>
              </a:rPr>
              <a:t>x, </a:t>
            </a:r>
            <a:r>
              <a:rPr lang="en-US" sz="3600" b="1" dirty="0" smtClean="0">
                <a:latin typeface="Times New Roman" pitchFamily="18" charset="0"/>
                <a:sym typeface="Euclid Symbol" pitchFamily="18" charset="2"/>
              </a:rPr>
              <a:t></a:t>
            </a:r>
            <a:r>
              <a:rPr lang="en-US" sz="3600" dirty="0" smtClean="0">
                <a:latin typeface="Times New Roman" pitchFamily="18" charset="0"/>
                <a:sym typeface="Euclid Symbol" pitchFamily="18" charset="2"/>
              </a:rPr>
              <a:t> = the standard deviation of </a:t>
            </a:r>
            <a:r>
              <a:rPr lang="en-US" sz="3600" i="1" dirty="0" smtClean="0">
                <a:latin typeface="Times New Roman" pitchFamily="18" charset="0"/>
                <a:sym typeface="Euclid Symbol" pitchFamily="18" charset="2"/>
              </a:rPr>
              <a:t>x</a:t>
            </a:r>
            <a:endParaRPr lang="en-US" sz="3600" dirty="0" smtClean="0">
              <a:latin typeface="Times New Roman" pitchFamily="18" charset="0"/>
              <a:sym typeface="Euclid Symbol" pitchFamily="18" charset="2"/>
            </a:endParaRPr>
          </a:p>
        </p:txBody>
      </p:sp>
      <p:graphicFrame>
        <p:nvGraphicFramePr>
          <p:cNvPr id="77825" name="Object 3"/>
          <p:cNvGraphicFramePr>
            <a:graphicFrameLocks noChangeAspect="1"/>
          </p:cNvGraphicFramePr>
          <p:nvPr/>
        </p:nvGraphicFramePr>
        <p:xfrm>
          <a:off x="3342132" y="1857364"/>
          <a:ext cx="4468380" cy="1500198"/>
        </p:xfrm>
        <a:graphic>
          <a:graphicData uri="http://schemas.openxmlformats.org/presentationml/2006/ole">
            <p:oleObj spid="_x0000_s9218" name="Equation" r:id="rId4" imgW="1358640" imgH="482400" progId="Equation.3">
              <p:embed/>
            </p:oleObj>
          </a:graphicData>
        </a:graphic>
      </p:graphicFrame>
      <p:graphicFrame>
        <p:nvGraphicFramePr>
          <p:cNvPr id="77826" name="Object 11"/>
          <p:cNvGraphicFramePr>
            <a:graphicFrameLocks noChangeAspect="1"/>
          </p:cNvGraphicFramePr>
          <p:nvPr/>
        </p:nvGraphicFramePr>
        <p:xfrm>
          <a:off x="609601" y="4233882"/>
          <a:ext cx="11161184" cy="1981200"/>
        </p:xfrm>
        <a:graphic>
          <a:graphicData uri="http://schemas.openxmlformats.org/presentationml/2006/ole">
            <p:oleObj spid="_x0000_s9219" name="Equation" r:id="rId5" imgW="3111480" imgH="736560" progId="Equation.3">
              <p:embed/>
            </p:oleObj>
          </a:graphicData>
        </a:graphic>
      </p:graphicFrame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166646" y="-214338"/>
            <a:ext cx="10261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Normal Distribution</a:t>
            </a:r>
          </a:p>
        </p:txBody>
      </p:sp>
      <p:sp>
        <p:nvSpPr>
          <p:cNvPr id="12294" name="Content Placeholder 10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9652000" cy="1752600"/>
          </a:xfrm>
        </p:spPr>
        <p:txBody>
          <a:bodyPr/>
          <a:lstStyle/>
          <a:p>
            <a:pPr eaLnBrk="1" hangingPunct="1">
              <a:buFont typeface="Wingdings 2" pitchFamily="80" charset="2"/>
              <a:buNone/>
            </a:pPr>
            <a:endParaRPr lang="en-US" sz="2400" i="1" smtClean="0"/>
          </a:p>
          <a:p>
            <a:pPr eaLnBrk="1" hangingPunct="1">
              <a:buFont typeface="Wingdings" pitchFamily="2" charset="2"/>
              <a:buNone/>
            </a:pPr>
            <a:endParaRPr lang="en-US" sz="2400" i="1" smtClean="0"/>
          </a:p>
        </p:txBody>
      </p:sp>
      <p:sp>
        <p:nvSpPr>
          <p:cNvPr id="12299" name="Content Placeholder 12"/>
          <p:cNvSpPr>
            <a:spLocks noGrp="1"/>
          </p:cNvSpPr>
          <p:nvPr>
            <p:ph sz="half" idx="2"/>
          </p:nvPr>
        </p:nvSpPr>
        <p:spPr>
          <a:xfrm>
            <a:off x="23770" y="847716"/>
            <a:ext cx="12168230" cy="1295400"/>
          </a:xfrm>
        </p:spPr>
        <p:txBody>
          <a:bodyPr>
            <a:noAutofit/>
          </a:bodyPr>
          <a:lstStyle/>
          <a:p>
            <a:pPr marL="1804988" indent="-1804988" eaLnBrk="1" hangingPunct="1">
              <a:buNone/>
            </a:pPr>
            <a:r>
              <a:rPr lang="en-US" sz="3200" b="1" dirty="0" smtClean="0">
                <a:latin typeface="Times New Roman" pitchFamily="18" charset="0"/>
              </a:rPr>
              <a:t>Example:</a:t>
            </a:r>
            <a:r>
              <a:rPr lang="en-US" sz="3200" dirty="0" smtClean="0">
                <a:latin typeface="Times New Roman" pitchFamily="18" charset="0"/>
              </a:rPr>
              <a:t> Say a toy car goes an average of 3,000 yards between recharges, with a standard deviation of 50 yards (i.e., µ = 3,000 and </a:t>
            </a:r>
            <a:r>
              <a:rPr lang="en-US" sz="3200" dirty="0" smtClean="0">
                <a:latin typeface="Times New Roman" pitchFamily="18" charset="0"/>
                <a:sym typeface="Euclid Symbol" pitchFamily="18" charset="2"/>
              </a:rPr>
              <a:t> = 50)</a:t>
            </a:r>
            <a:r>
              <a:rPr lang="en-US" sz="3200" dirty="0" smtClean="0">
                <a:latin typeface="Times New Roman" pitchFamily="18" charset="0"/>
              </a:rPr>
              <a:t> . What is the probability that the car will go more than 3,100 yards without recharging?</a:t>
            </a:r>
          </a:p>
        </p:txBody>
      </p:sp>
      <p:pic>
        <p:nvPicPr>
          <p:cNvPr id="12298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1D6"/>
              </a:clrFrom>
              <a:clrTo>
                <a:srgbClr val="FFF1D6">
                  <a:alpha val="0"/>
                </a:srgbClr>
              </a:clrTo>
            </a:clrChange>
            <a:lum bright="-36000" contrast="58000"/>
          </a:blip>
          <a:srcRect/>
          <a:stretch>
            <a:fillRect/>
          </a:stretch>
        </p:blipFill>
        <p:spPr bwMode="auto">
          <a:xfrm>
            <a:off x="8123278" y="4249753"/>
            <a:ext cx="3759200" cy="2393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8849" name="Object 5"/>
          <p:cNvGraphicFramePr>
            <a:graphicFrameLocks noChangeAspect="1"/>
          </p:cNvGraphicFramePr>
          <p:nvPr/>
        </p:nvGraphicFramePr>
        <p:xfrm>
          <a:off x="8239140" y="2992558"/>
          <a:ext cx="1785950" cy="865070"/>
        </p:xfrm>
        <a:graphic>
          <a:graphicData uri="http://schemas.openxmlformats.org/presentationml/2006/ole">
            <p:oleObj spid="_x0000_s10242" name="Equation" r:id="rId5" imgW="609480" imgH="393480" progId="Equation.3">
              <p:embed/>
            </p:oleObj>
          </a:graphicData>
        </a:graphic>
      </p:graphicFrame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1782772" y="2955943"/>
          <a:ext cx="6099178" cy="3616329"/>
        </p:xfrm>
        <a:graphic>
          <a:graphicData uri="http://schemas.openxmlformats.org/presentationml/2006/ole">
            <p:oleObj spid="_x0000_s10243" name="Equation" r:id="rId6" imgW="2400120" imgH="1574640" progId="Equation.3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>
          <a:xfrm>
            <a:off x="23770" y="3071810"/>
            <a:ext cx="16417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</a:rPr>
              <a:t>Solution</a:t>
            </a:r>
            <a:endParaRPr lang="en-IN" sz="3200" dirty="0">
              <a:latin typeface="Times New Roman" pitchFamily="18" charset="0"/>
            </a:endParaRP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269" name="AutoShape 5" descr="Z-Score Table | Formula, Distribution Table, Chart &amp; Examp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271" name="AutoShape 7" descr="Z-Score Table | Formula, Distribution Table, Chart &amp; Examp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275" name="AutoShape 11" descr="Z-Score Table | Formula, Distribution Table, Chart &amp; Examp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1276" name="Picture 12" descr="F:\GOLDY\Books pdf\Mathematics - III\ppts\word-image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3968" y="71414"/>
            <a:ext cx="7858180" cy="63557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85000" lnSpcReduction="20000"/>
          </a:bodyPr>
          <a:lstStyle/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Population or Universe 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Sampling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</a:t>
            </a:r>
            <a:r>
              <a:rPr lang="en-IN" sz="4400" dirty="0" smtClean="0"/>
              <a:t>arameter of sampling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Standard Errors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Test of Significance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Critical Region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Level of Significance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Errors in Sampling</a:t>
            </a:r>
          </a:p>
          <a:p>
            <a:r>
              <a:rPr lang="en-IN" sz="4400" dirty="0" smtClean="0"/>
              <a:t>Steps in testing of Statistical Hypothesis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000" dirty="0" smtClean="0"/>
              <a:t>Definition of a Random Variable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Discrete Random Variables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Expectations, Variances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Binomial Distribution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Poisson Distribution 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Continuous Random Variables</a:t>
            </a:r>
          </a:p>
          <a:p>
            <a:pPr>
              <a:lnSpc>
                <a:spcPct val="90000"/>
              </a:lnSpc>
            </a:pPr>
            <a:r>
              <a:rPr lang="en-US" sz="4000" dirty="0" smtClean="0"/>
              <a:t>Normal Distribution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3836" y="148216"/>
            <a:ext cx="95878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/>
              <a:t>Definition of a Random Variable`</a:t>
            </a:r>
            <a:endParaRPr lang="en-IN" sz="5400" b="1" dirty="0"/>
          </a:p>
        </p:txBody>
      </p:sp>
      <p:sp>
        <p:nvSpPr>
          <p:cNvPr id="10" name="Rectangle 9"/>
          <p:cNvSpPr/>
          <p:nvPr/>
        </p:nvSpPr>
        <p:spPr>
          <a:xfrm>
            <a:off x="95208" y="1208207"/>
            <a:ext cx="1202535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b="1" u="sng" dirty="0" smtClean="0"/>
              <a:t>Random variable</a:t>
            </a:r>
            <a:r>
              <a:rPr lang="en-US" sz="3600" dirty="0" smtClean="0"/>
              <a:t> : It is a real valued function defined on a sample space  S. In a particular experiment, a  random variable X would be some function that assigns a real number X(s) for each possible  outcome   </a:t>
            </a:r>
          </a:p>
          <a:p>
            <a:pPr>
              <a:lnSpc>
                <a:spcPct val="90000"/>
              </a:lnSpc>
            </a:pPr>
            <a:r>
              <a:rPr lang="en-US" sz="3600" dirty="0" smtClean="0"/>
              <a:t>       </a:t>
            </a:r>
          </a:p>
          <a:p>
            <a:pPr>
              <a:lnSpc>
                <a:spcPct val="90000"/>
              </a:lnSpc>
            </a:pPr>
            <a:r>
              <a:rPr lang="en-US" sz="3600" b="1" u="sng" dirty="0" smtClean="0"/>
              <a:t>Discrete</a:t>
            </a:r>
            <a:r>
              <a:rPr lang="en-US" sz="3600" u="sng" dirty="0" smtClean="0"/>
              <a:t> </a:t>
            </a:r>
            <a:r>
              <a:rPr lang="en-US" sz="3600" b="1" u="sng" dirty="0" smtClean="0"/>
              <a:t>random variable</a:t>
            </a:r>
            <a:r>
              <a:rPr lang="en-US" sz="3600" dirty="0" smtClean="0"/>
              <a:t> : It can take a countable number of values.</a:t>
            </a:r>
          </a:p>
          <a:p>
            <a:pPr lvl="1">
              <a:lnSpc>
                <a:spcPct val="90000"/>
              </a:lnSpc>
            </a:pPr>
            <a:endParaRPr lang="en-US" sz="3600" dirty="0" smtClean="0"/>
          </a:p>
          <a:p>
            <a:pPr>
              <a:lnSpc>
                <a:spcPct val="90000"/>
              </a:lnSpc>
            </a:pPr>
            <a:r>
              <a:rPr lang="en-US" sz="3600" b="1" u="sng" dirty="0" smtClean="0"/>
              <a:t>Continuous</a:t>
            </a:r>
            <a:r>
              <a:rPr lang="en-US" sz="3600" u="sng" dirty="0" smtClean="0"/>
              <a:t> </a:t>
            </a:r>
            <a:r>
              <a:rPr lang="en-US" sz="3600" b="1" u="sng" dirty="0" smtClean="0"/>
              <a:t>random variable</a:t>
            </a:r>
            <a:r>
              <a:rPr lang="en-US" sz="3600" b="1" dirty="0" smtClean="0"/>
              <a:t> : </a:t>
            </a:r>
            <a:r>
              <a:rPr lang="en-US" sz="3600" dirty="0" smtClean="0"/>
              <a:t>It</a:t>
            </a:r>
            <a:r>
              <a:rPr lang="en-US" sz="3600" b="1" dirty="0" smtClean="0"/>
              <a:t> </a:t>
            </a:r>
            <a:r>
              <a:rPr lang="en-US" sz="3600" dirty="0" smtClean="0"/>
              <a:t>can take any value along a given interval of a number line.</a:t>
            </a: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79119" y="-24"/>
            <a:ext cx="818878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</a:rPr>
              <a:t>Probability Distributions, Mean and Variance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</a:rPr>
              <a:t> for Discrete Random Variables</a:t>
            </a:r>
            <a:endParaRPr lang="en-IN" sz="3200" b="1" dirty="0">
              <a:latin typeface="Times New Roman" pitchFamily="18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93454" y="1214422"/>
            <a:ext cx="11998546" cy="4114800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2600" dirty="0" smtClean="0">
                <a:latin typeface="Times New Roman" pitchFamily="18" charset="0"/>
              </a:rPr>
              <a:t>The </a:t>
            </a:r>
            <a:r>
              <a:rPr lang="en-US" sz="2600" b="1" dirty="0" smtClean="0">
                <a:latin typeface="Times New Roman" pitchFamily="18" charset="0"/>
              </a:rPr>
              <a:t>probability distribution </a:t>
            </a:r>
            <a:r>
              <a:rPr lang="en-US" sz="2600" dirty="0" smtClean="0">
                <a:latin typeface="Times New Roman" pitchFamily="18" charset="0"/>
              </a:rPr>
              <a:t>of a</a:t>
            </a:r>
            <a:r>
              <a:rPr lang="en-US" sz="2600" b="1" dirty="0" smtClean="0">
                <a:latin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</a:rPr>
              <a:t>discrete random variable is defined as  a function that specifies the probability associated with each possible outcome the random variable can assume.</a:t>
            </a:r>
          </a:p>
          <a:p>
            <a:pPr marL="0" lvl="1" indent="0">
              <a:buNone/>
            </a:pP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(a)</a:t>
            </a:r>
            <a:r>
              <a:rPr lang="en-US" sz="2600" i="1" dirty="0" smtClean="0">
                <a:latin typeface="Times New Roman" pitchFamily="18" charset="0"/>
              </a:rPr>
              <a:t> 	p(x)</a:t>
            </a:r>
            <a:r>
              <a:rPr lang="en-US" sz="2600" dirty="0" smtClean="0">
                <a:latin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Arial" charset="0"/>
              </a:rPr>
              <a:t>≥ 0 for all values of </a:t>
            </a:r>
            <a:r>
              <a:rPr lang="en-US" sz="2600" i="1" dirty="0" smtClean="0">
                <a:latin typeface="Times New Roman" pitchFamily="18" charset="0"/>
                <a:cs typeface="Arial" charset="0"/>
              </a:rPr>
              <a:t>x</a:t>
            </a:r>
            <a:endParaRPr lang="en-US" sz="2600" dirty="0" smtClean="0">
              <a:latin typeface="Times New Roman" pitchFamily="18" charset="0"/>
              <a:cs typeface="Arial" charset="0"/>
            </a:endParaRPr>
          </a:p>
          <a:p>
            <a:pPr marL="895350" lvl="1" indent="-895350" eaLnBrk="1" hangingPunct="1">
              <a:spcBef>
                <a:spcPts val="400"/>
              </a:spcBef>
              <a:buAutoNum type="alphaLcParenBoth" startAt="2"/>
            </a:pP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</a:t>
            </a:r>
            <a:r>
              <a:rPr lang="en-US" sz="2600" i="1" dirty="0" smtClean="0">
                <a:latin typeface="Times New Roman" pitchFamily="18" charset="0"/>
                <a:cs typeface="Arial" charset="0"/>
                <a:sym typeface="Symbol" pitchFamily="18" charset="2"/>
              </a:rPr>
              <a:t>p(x)</a:t>
            </a: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 = 1</a:t>
            </a:r>
          </a:p>
          <a:p>
            <a:pPr marL="514350" lvl="1" indent="-514350" eaLnBrk="1" hangingPunct="1">
              <a:spcBef>
                <a:spcPts val="400"/>
              </a:spcBef>
              <a:buNone/>
            </a:pPr>
            <a:endParaRPr lang="en-US" sz="2600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indent="-742950">
              <a:spcBef>
                <a:spcPts val="400"/>
              </a:spcBef>
              <a:buNone/>
            </a:pPr>
            <a:r>
              <a:rPr lang="en-US" sz="2600" dirty="0" smtClean="0">
                <a:latin typeface="Times New Roman" pitchFamily="18" charset="0"/>
              </a:rPr>
              <a:t>The </a:t>
            </a:r>
            <a:r>
              <a:rPr lang="en-US" sz="2600" b="1" dirty="0" smtClean="0">
                <a:latin typeface="Times New Roman" pitchFamily="18" charset="0"/>
              </a:rPr>
              <a:t>mean</a:t>
            </a:r>
            <a:r>
              <a:rPr lang="en-US" sz="2600" dirty="0" smtClean="0">
                <a:latin typeface="Times New Roman" pitchFamily="18" charset="0"/>
              </a:rPr>
              <a:t>, or</a:t>
            </a:r>
            <a:r>
              <a:rPr lang="en-US" sz="2600" b="1" dirty="0" smtClean="0">
                <a:latin typeface="Times New Roman" pitchFamily="18" charset="0"/>
              </a:rPr>
              <a:t> expected value</a:t>
            </a:r>
            <a:r>
              <a:rPr lang="en-US" sz="2600" dirty="0" smtClean="0">
                <a:latin typeface="Times New Roman" pitchFamily="18" charset="0"/>
              </a:rPr>
              <a:t>,</a:t>
            </a:r>
            <a:r>
              <a:rPr lang="en-US" sz="2600" b="1" dirty="0" smtClean="0">
                <a:latin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</a:rPr>
              <a:t>of a</a:t>
            </a:r>
            <a:r>
              <a:rPr lang="en-US" sz="2600" b="1" dirty="0" smtClean="0">
                <a:latin typeface="Times New Roman" pitchFamily="18" charset="0"/>
              </a:rPr>
              <a:t> discrete random variable</a:t>
            </a:r>
            <a:r>
              <a:rPr lang="en-US" sz="2600" dirty="0" smtClean="0">
                <a:latin typeface="Times New Roman" pitchFamily="18" charset="0"/>
              </a:rPr>
              <a:t> is</a:t>
            </a:r>
            <a:endParaRPr lang="en-US" sz="2600" i="1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indent="-742950" eaLnBrk="1" hangingPunct="1">
              <a:spcBef>
                <a:spcPts val="300"/>
              </a:spcBef>
            </a:pPr>
            <a:endParaRPr lang="en-US" sz="2600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indent="-742950" eaLnBrk="1" hangingPunct="1">
              <a:spcBef>
                <a:spcPts val="300"/>
              </a:spcBef>
            </a:pPr>
            <a:endParaRPr lang="en-US" sz="2600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indent="-742950">
              <a:spcBef>
                <a:spcPts val="300"/>
              </a:spcBef>
              <a:buNone/>
            </a:pP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The </a:t>
            </a:r>
            <a:r>
              <a:rPr lang="en-US" sz="2600" b="1" dirty="0" smtClean="0">
                <a:latin typeface="Times New Roman" pitchFamily="18" charset="0"/>
                <a:cs typeface="Arial" charset="0"/>
                <a:sym typeface="Symbol" pitchFamily="18" charset="2"/>
              </a:rPr>
              <a:t>variance</a:t>
            </a:r>
            <a:r>
              <a:rPr lang="en-US" sz="2600" dirty="0" smtClean="0">
                <a:latin typeface="Times New Roman" pitchFamily="18" charset="0"/>
                <a:cs typeface="Arial" charset="0"/>
                <a:sym typeface="Symbol" pitchFamily="18" charset="2"/>
              </a:rPr>
              <a:t> of a discrete random variable  x is</a:t>
            </a:r>
          </a:p>
          <a:p>
            <a:pPr lvl="1" eaLnBrk="1" hangingPunct="1"/>
            <a:endParaRPr lang="en-US" sz="2400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  <a:p>
            <a:pPr lvl="1" eaLnBrk="1" hangingPunct="1">
              <a:buFont typeface="Wingdings 2" pitchFamily="80" charset="2"/>
              <a:buNone/>
            </a:pPr>
            <a:endParaRPr lang="en-US" sz="2400" i="1" dirty="0" smtClean="0">
              <a:latin typeface="Times New Roman" pitchFamily="18" charset="0"/>
              <a:cs typeface="Arial" charset="0"/>
              <a:sym typeface="Symbol" pitchFamily="18" charset="2"/>
            </a:endParaRPr>
          </a:p>
        </p:txBody>
      </p:sp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2381223" y="4500570"/>
          <a:ext cx="4064007" cy="571501"/>
        </p:xfrm>
        <a:graphic>
          <a:graphicData uri="http://schemas.openxmlformats.org/presentationml/2006/ole">
            <p:oleObj spid="_x0000_s1027" name="Equation" r:id="rId4" imgW="1295280" imgH="253800" progId="">
              <p:embed/>
            </p:oleObj>
          </a:graphicData>
        </a:graphic>
      </p:graphicFrame>
      <p:graphicFrame>
        <p:nvGraphicFramePr>
          <p:cNvPr id="1028" name="Object 3"/>
          <p:cNvGraphicFramePr>
            <a:graphicFrameLocks noChangeAspect="1"/>
          </p:cNvGraphicFramePr>
          <p:nvPr/>
        </p:nvGraphicFramePr>
        <p:xfrm>
          <a:off x="2095472" y="5762644"/>
          <a:ext cx="5997915" cy="523876"/>
        </p:xfrm>
        <a:graphic>
          <a:graphicData uri="http://schemas.openxmlformats.org/presentationml/2006/ole">
            <p:oleObj spid="_x0000_s1028" name="Equation" r:id="rId5" imgW="2184120" imgH="25380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786522" y="228600"/>
            <a:ext cx="5952270" cy="830997"/>
          </a:xfr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ea typeface="+mn-ea"/>
                <a:cs typeface="+mn-cs"/>
              </a:rPr>
              <a:t>Binomial Distribution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00066" y="1371600"/>
            <a:ext cx="11739602" cy="5057796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sz="4400" dirty="0" smtClean="0">
                <a:latin typeface="Times New Roman" pitchFamily="18" charset="0"/>
              </a:rPr>
              <a:t>A Binomial Random Variable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n identical trials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Two outcomes: Success or Failure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P(S) = p; P(F) = q = 1 – p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Trials are independent</a:t>
            </a:r>
          </a:p>
          <a:p>
            <a:pPr marL="1771650" lvl="2" indent="-857250">
              <a:buFont typeface="+mj-lt"/>
              <a:buAutoNum type="romanLcPeriod"/>
            </a:pPr>
            <a:r>
              <a:rPr lang="en-IN" sz="3600" i="1" dirty="0" smtClean="0">
                <a:latin typeface="Times New Roman" pitchFamily="18" charset="0"/>
              </a:rPr>
              <a:t>x is the number of S’s in n trials </a:t>
            </a:r>
            <a:r>
              <a:rPr lang="en-US" sz="3600" i="1" dirty="0" smtClean="0">
                <a:latin typeface="Times New Roman" pitchFamily="18" charset="0"/>
              </a:rPr>
              <a:t>	</a:t>
            </a:r>
          </a:p>
          <a:p>
            <a:pPr marL="1771650" lvl="2" indent="-857250">
              <a:buFont typeface="+mj-lt"/>
              <a:buAutoNum type="romanLcPeriod"/>
            </a:pPr>
            <a:endParaRPr lang="en-US" sz="3400" i="1" dirty="0" smtClean="0">
              <a:latin typeface="Times New Roman" pitchFamily="18" charset="0"/>
            </a:endParaRP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6764-0636-4AE1-B3E1-D49FD84E58EF}" type="slidenum">
              <a:rPr lang="en-US"/>
              <a:pPr/>
              <a:t>5</a:t>
            </a:fld>
            <a:endParaRPr lang="en-US"/>
          </a:p>
        </p:txBody>
      </p:sp>
      <p:pic>
        <p:nvPicPr>
          <p:cNvPr id="1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76" name="Group 108"/>
          <p:cNvGraphicFramePr>
            <a:graphicFrameLocks noGrp="1"/>
          </p:cNvGraphicFramePr>
          <p:nvPr>
            <p:ph/>
          </p:nvPr>
        </p:nvGraphicFramePr>
        <p:xfrm>
          <a:off x="738151" y="1214422"/>
          <a:ext cx="10296001" cy="521208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266962"/>
                <a:gridCol w="2374088"/>
                <a:gridCol w="2374088"/>
                <a:gridCol w="2280863"/>
              </a:tblGrid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Results of 3 flips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Probability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Combined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Summary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HHH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(p)(p)(p)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(1)p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3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HHT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(p)(p)(q)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HTH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(p)(q)(p)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(3)p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THH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(q)(p)(p)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HTT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(p)(q)(q)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2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THT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(q)(p)(q)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2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(3)p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2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TTH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(q)(q)(p)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pq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200" b="0" i="1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  <a:tr h="515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TTT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(q)(q)(q)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3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(1)p</a:t>
                      </a:r>
                      <a:r>
                        <a:rPr kumimoji="0" lang="en-US" sz="3200" b="0" i="1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3200" b="0" i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3200" b="0" i="1" u="none" strike="noStrike" cap="none" normalizeH="0" baseline="3000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</a:rPr>
                        <a:t>3</a:t>
                      </a:r>
                      <a:endParaRPr kumimoji="0" 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/>
                </a:tc>
              </a:tr>
            </a:tbl>
          </a:graphicData>
        </a:graphic>
      </p:graphicFrame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95470" y="-142900"/>
            <a:ext cx="9144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latin typeface="Times New Roman" pitchFamily="18" charset="0"/>
              </a:rPr>
              <a:t>Binomial Distribution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9522" y="500042"/>
            <a:ext cx="19287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Example</a:t>
            </a:r>
            <a:endParaRPr lang="en-IN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-376206" y="228600"/>
            <a:ext cx="109728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latin typeface="Times New Roman" pitchFamily="18" charset="0"/>
              </a:rPr>
              <a:t>Binomial Distribution Probability Distribution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4114816" y="4714884"/>
          <a:ext cx="4267200" cy="1323975"/>
        </p:xfrm>
        <a:graphic>
          <a:graphicData uri="http://schemas.openxmlformats.org/presentationml/2006/ole">
            <p:oleObj spid="_x0000_s2050" name="Equation" r:id="rId4" imgW="1104840" imgH="457200" progId="Equation.3">
              <p:embed/>
            </p:oleObj>
          </a:graphicData>
        </a:graphic>
      </p:graphicFrame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B5FC-F538-41C4-AB74-88CDABDE14A0}" type="slidenum">
              <a:rPr lang="en-US"/>
              <a:pPr/>
              <a:t>7</a:t>
            </a:fld>
            <a:endParaRPr lang="en-US"/>
          </a:p>
        </p:txBody>
      </p:sp>
      <p:sp>
        <p:nvSpPr>
          <p:cNvPr id="8" name="Oval Callout 7"/>
          <p:cNvSpPr/>
          <p:nvPr/>
        </p:nvSpPr>
        <p:spPr bwMode="auto">
          <a:xfrm>
            <a:off x="0" y="1714489"/>
            <a:ext cx="4167174" cy="2571768"/>
          </a:xfrm>
          <a:prstGeom prst="wedgeEllipseCallout">
            <a:avLst>
              <a:gd name="adj1" fmla="val 87746"/>
              <a:gd name="adj2" fmla="val 85906"/>
            </a:avLst>
          </a:prstGeom>
          <a:solidFill>
            <a:schemeClr val="bg1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en-US" sz="28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</a:rPr>
              <a:t>The number of ways of getting the desired results</a:t>
            </a:r>
          </a:p>
        </p:txBody>
      </p:sp>
      <p:sp>
        <p:nvSpPr>
          <p:cNvPr id="10" name="Oval Callout 9"/>
          <p:cNvSpPr/>
          <p:nvPr/>
        </p:nvSpPr>
        <p:spPr bwMode="auto">
          <a:xfrm>
            <a:off x="4167174" y="1357298"/>
            <a:ext cx="3781428" cy="2286016"/>
          </a:xfrm>
          <a:prstGeom prst="wedgeEllipseCallout">
            <a:avLst>
              <a:gd name="adj1" fmla="val 23839"/>
              <a:gd name="adj2" fmla="val 115056"/>
            </a:avLst>
          </a:prstGeom>
          <a:solidFill>
            <a:schemeClr val="bg1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en-US" sz="28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</a:rPr>
              <a:t>The probability of  getting the required number of successes</a:t>
            </a:r>
          </a:p>
        </p:txBody>
      </p:sp>
      <p:sp>
        <p:nvSpPr>
          <p:cNvPr id="11" name="Oval Callout 10"/>
          <p:cNvSpPr/>
          <p:nvPr/>
        </p:nvSpPr>
        <p:spPr bwMode="auto">
          <a:xfrm>
            <a:off x="7953388" y="1357298"/>
            <a:ext cx="4167174" cy="2357454"/>
          </a:xfrm>
          <a:prstGeom prst="wedgeEllipseCallout">
            <a:avLst>
              <a:gd name="adj1" fmla="val -59543"/>
              <a:gd name="adj2" fmla="val 109530"/>
            </a:avLst>
          </a:prstGeom>
          <a:solidFill>
            <a:schemeClr val="bg1"/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en-US" sz="28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</a:rPr>
              <a:t>The probability of  getting the required number of failures</a:t>
            </a: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-93634" y="187327"/>
            <a:ext cx="10261600" cy="879475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latin typeface="Times New Roman" pitchFamily="18" charset="0"/>
              </a:rPr>
              <a:t>Mean and Variance of Binomial Distribution 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08000" y="2451100"/>
          <a:ext cx="11277600" cy="3692544"/>
        </p:xfrm>
        <a:graphic>
          <a:graphicData uri="http://schemas.openxmlformats.org/presentationml/2006/ole">
            <p:oleObj spid="_x0000_s3074" name="Equation" r:id="rId4" imgW="5041800" imgH="1650960" progId="Equation.3">
              <p:embed/>
            </p:oleObj>
          </a:graphicData>
        </a:graphic>
      </p:graphicFrame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414867" y="1447800"/>
          <a:ext cx="8070545" cy="695316"/>
        </p:xfrm>
        <a:graphic>
          <a:graphicData uri="http://schemas.openxmlformats.org/presentationml/2006/ole">
            <p:oleObj spid="_x0000_s3075" name="Equation" r:id="rId5" imgW="2145960" imgH="228600" progId="Equation.3">
              <p:embed/>
            </p:oleObj>
          </a:graphicData>
        </a:graphic>
      </p:graphicFrame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-404858" y="-47644"/>
            <a:ext cx="109728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</a:rPr>
              <a:t>Binomial Distribution Probability Distribution</a:t>
            </a:r>
          </a:p>
        </p:txBody>
      </p:sp>
      <p:sp>
        <p:nvSpPr>
          <p:cNvPr id="5127" name="Text Placeholder 2"/>
          <p:cNvSpPr>
            <a:spLocks noGrp="1"/>
          </p:cNvSpPr>
          <p:nvPr>
            <p:ph type="body" sz="half" idx="1"/>
          </p:nvPr>
        </p:nvSpPr>
        <p:spPr>
          <a:xfrm>
            <a:off x="-23770" y="1009648"/>
            <a:ext cx="12192000" cy="1062030"/>
          </a:xfrm>
        </p:spPr>
        <p:txBody>
          <a:bodyPr>
            <a:noAutofit/>
          </a:bodyPr>
          <a:lstStyle/>
          <a:p>
            <a:pPr eaLnBrk="1" hangingPunct="1">
              <a:buNone/>
            </a:pPr>
            <a:r>
              <a:rPr lang="en-US" sz="3600" b="1" dirty="0" smtClean="0">
                <a:latin typeface="Times New Roman" pitchFamily="18" charset="0"/>
              </a:rPr>
              <a:t>Example:</a:t>
            </a:r>
            <a:r>
              <a:rPr lang="en-US" sz="3600" dirty="0" smtClean="0">
                <a:latin typeface="Times New Roman" pitchFamily="18" charset="0"/>
              </a:rPr>
              <a:t> Say 40% of the class is female. What is the probability       		that 6 of the first 10 students walking in will be 				female?</a:t>
            </a: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1894396" y="2917825"/>
          <a:ext cx="9559454" cy="3368695"/>
        </p:xfrm>
        <a:graphic>
          <a:graphicData uri="http://schemas.openxmlformats.org/presentationml/2006/ole">
            <p:oleObj spid="_x0000_s4098" name="Equation" r:id="rId4" imgW="1930320" imgH="1218960" progId="Equation.3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25257" y="2571744"/>
            <a:ext cx="1826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Solution</a:t>
            </a:r>
            <a:endParaRPr lang="en-IN" sz="3600" dirty="0">
              <a:latin typeface="Times New Roman" pitchFamily="18" charset="0"/>
            </a:endParaRP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98033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3770" y="6492899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10314" y="649289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</TotalTime>
  <Words>827</Words>
  <Application>Microsoft Office PowerPoint</Application>
  <PresentationFormat>Custom</PresentationFormat>
  <Paragraphs>167</Paragraphs>
  <Slides>17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   Mathematics-III (BTCS-2302)   </vt:lpstr>
      <vt:lpstr>Topic Discussed</vt:lpstr>
      <vt:lpstr>Slide 3</vt:lpstr>
      <vt:lpstr>Slide 4</vt:lpstr>
      <vt:lpstr>Binomial Distribution</vt:lpstr>
      <vt:lpstr>Binomial Distribution</vt:lpstr>
      <vt:lpstr>Binomial Distribution Probability Distribution</vt:lpstr>
      <vt:lpstr>Mean and Variance of Binomial Distribution </vt:lpstr>
      <vt:lpstr>Binomial Distribution Probability Distribution</vt:lpstr>
      <vt:lpstr>Poisson Distribution</vt:lpstr>
      <vt:lpstr>Poisson Distribution</vt:lpstr>
      <vt:lpstr>Continuous Probability Distributions</vt:lpstr>
      <vt:lpstr>Continuous Probability Distributions</vt:lpstr>
      <vt:lpstr>Normal Distribution</vt:lpstr>
      <vt:lpstr>Normal Distribution</vt:lpstr>
      <vt:lpstr>Slide 16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153</cp:revision>
  <dcterms:created xsi:type="dcterms:W3CDTF">2020-11-12T04:35:12Z</dcterms:created>
  <dcterms:modified xsi:type="dcterms:W3CDTF">2023-07-31T04:45:12Z</dcterms:modified>
</cp:coreProperties>
</file>