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2" r:id="rId3"/>
    <p:sldId id="344" r:id="rId4"/>
    <p:sldId id="365" r:id="rId5"/>
    <p:sldId id="367" r:id="rId6"/>
    <p:sldId id="356" r:id="rId7"/>
    <p:sldId id="357" r:id="rId8"/>
    <p:sldId id="347" r:id="rId9"/>
    <p:sldId id="346" r:id="rId10"/>
    <p:sldId id="359" r:id="rId11"/>
    <p:sldId id="360" r:id="rId12"/>
    <p:sldId id="361" r:id="rId13"/>
    <p:sldId id="362" r:id="rId14"/>
    <p:sldId id="363" r:id="rId15"/>
    <p:sldId id="364" r:id="rId16"/>
    <p:sldId id="34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60" d="100"/>
          <a:sy n="60" d="100"/>
        </p:scale>
        <p:origin x="-306" y="-17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</a:t>
            </a:r>
            <a:r>
              <a:rPr lang="en-IN" sz="53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-I </a:t>
            </a:r>
            <a:r>
              <a:rPr lang="en-IN" sz="5300" b="1" dirty="0">
                <a:solidFill>
                  <a:srgbClr val="7030A0"/>
                </a:solidFill>
                <a:latin typeface="American Typewriter" panose="02090604020004020304" pitchFamily="18" charset="77"/>
              </a:rPr>
              <a:t>(</a:t>
            </a:r>
            <a:r>
              <a:rPr lang="en-IN" sz="53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BMAT-1111)</a:t>
            </a:r>
            <a:r>
              <a:rPr lang="en-IN" b="1" dirty="0"/>
              <a:t/>
            </a:r>
            <a:br>
              <a:rPr lang="en-IN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572000"/>
            <a:ext cx="4626154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100" dirty="0"/>
              <a:t>Prepared by: Sachin Syan</a:t>
            </a:r>
            <a:r>
              <a:rPr lang="en-US" sz="7100" dirty="0"/>
              <a:t/>
            </a:r>
            <a:br>
              <a:rPr lang="en-US" sz="71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819400"/>
            <a:ext cx="62484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>
                <a:solidFill>
                  <a:srgbClr val="7030A0"/>
                </a:solidFill>
                <a:latin typeface="+mn-lt"/>
              </a:rPr>
            </a:br>
            <a:r>
              <a:rPr lang="en-US" sz="12800" dirty="0">
                <a:latin typeface="+mn-lt"/>
              </a:rPr>
              <a:t>Course Name: </a:t>
            </a:r>
            <a:r>
              <a:rPr lang="en-IN" sz="12800" dirty="0" smtClean="0">
                <a:latin typeface="+mn-lt"/>
              </a:rPr>
              <a:t>B.Tech (CSE)</a:t>
            </a:r>
            <a:r>
              <a:rPr lang="en-US" sz="12800" dirty="0">
                <a:latin typeface="+mn-lt"/>
              </a:rPr>
              <a:t/>
            </a:r>
            <a:br>
              <a:rPr lang="en-US" sz="12800" dirty="0">
                <a:latin typeface="+mn-lt"/>
              </a:rPr>
            </a:br>
            <a:r>
              <a:rPr lang="en-US" sz="12800" dirty="0">
                <a:latin typeface="+mn-lt"/>
              </a:rPr>
              <a:t>Semester:</a:t>
            </a:r>
            <a:r>
              <a:rPr lang="en-IN" sz="12800" dirty="0">
                <a:latin typeface="+mn-lt"/>
              </a:rPr>
              <a:t> </a:t>
            </a:r>
            <a:r>
              <a:rPr lang="en-IN" sz="12800" dirty="0" smtClean="0">
                <a:latin typeface="+mn-lt"/>
              </a:rPr>
              <a:t>Ist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304800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Diagonalizable Matrices</a:t>
            </a:r>
            <a:endParaRPr lang="en-IN" sz="4000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lum bright="-39000" contrast="59000"/>
          </a:blip>
          <a:srcRect/>
          <a:stretch>
            <a:fillRect/>
          </a:stretch>
        </p:blipFill>
        <p:spPr bwMode="auto">
          <a:xfrm>
            <a:off x="1676400" y="674818"/>
            <a:ext cx="8305800" cy="5623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8183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Similar Matrices</a:t>
            </a:r>
            <a:endParaRPr lang="en-IN" sz="4000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990600"/>
            <a:ext cx="11353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Let A and B be square matrices of the same order. The matrix A is said to be similar to B if there exists an invertible matrix P such that </a:t>
            </a:r>
          </a:p>
          <a:p>
            <a:r>
              <a:rPr lang="en-US" sz="3200" dirty="0" smtClean="0"/>
              <a:t>				A = P</a:t>
            </a:r>
            <a:r>
              <a:rPr lang="en-US" sz="3200" baseline="30000" dirty="0" smtClean="0"/>
              <a:t>–1</a:t>
            </a:r>
            <a:r>
              <a:rPr lang="en-US" sz="3200" dirty="0" smtClean="0"/>
              <a:t> BP or PA = BP </a:t>
            </a:r>
          </a:p>
          <a:p>
            <a:r>
              <a:rPr lang="en-US" sz="3200" dirty="0" smtClean="0"/>
              <a:t>Post multiply both sides by P</a:t>
            </a:r>
            <a:r>
              <a:rPr lang="en-US" sz="3200" baseline="30000" dirty="0" smtClean="0"/>
              <a:t>–1</a:t>
            </a:r>
            <a:r>
              <a:rPr lang="en-US" sz="3200" dirty="0" smtClean="0"/>
              <a:t>, we have</a:t>
            </a:r>
            <a:br>
              <a:rPr lang="en-US" sz="3200" dirty="0" smtClean="0"/>
            </a:br>
            <a:r>
              <a:rPr lang="en-US" sz="3200" dirty="0" smtClean="0"/>
              <a:t>			PAP</a:t>
            </a:r>
            <a:r>
              <a:rPr lang="en-US" sz="3200" baseline="30000" dirty="0" smtClean="0"/>
              <a:t>–1</a:t>
            </a:r>
            <a:r>
              <a:rPr lang="en-US" sz="3200" dirty="0" smtClean="0"/>
              <a:t> = B(PP</a:t>
            </a:r>
            <a:r>
              <a:rPr lang="en-US" sz="3200" baseline="30000" dirty="0" smtClean="0"/>
              <a:t>–1</a:t>
            </a:r>
            <a:r>
              <a:rPr lang="en-US" sz="3200" dirty="0" smtClean="0"/>
              <a:t>) = BI = B </a:t>
            </a:r>
            <a:r>
              <a:rPr lang="en-US" sz="3200" dirty="0" err="1" smtClean="0"/>
              <a:t>B</a:t>
            </a:r>
            <a:r>
              <a:rPr lang="en-US" sz="3200" dirty="0" smtClean="0"/>
              <a:t> = PAP</a:t>
            </a:r>
            <a:r>
              <a:rPr lang="en-US" sz="3200" baseline="30000" dirty="0" smtClean="0"/>
              <a:t>–1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A is similar to B if and only if B is similar to A. The matrix P is called the </a:t>
            </a:r>
            <a:r>
              <a:rPr lang="en-US" sz="3200" b="1" dirty="0" smtClean="0"/>
              <a:t>similarity matrix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48183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Similar Matrices</a:t>
            </a:r>
            <a:endParaRPr lang="en-IN" sz="4000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990600"/>
            <a:ext cx="1135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Example: </a:t>
            </a:r>
            <a:r>
              <a:rPr lang="en-US" sz="2400" dirty="0" smtClean="0"/>
              <a:t>Examine whether A is similar to B, where </a:t>
            </a:r>
            <a:endParaRPr lang="en-US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lum bright="-39000" contrast="59000"/>
          </a:blip>
          <a:srcRect/>
          <a:stretch>
            <a:fillRect/>
          </a:stretch>
        </p:blipFill>
        <p:spPr bwMode="auto">
          <a:xfrm>
            <a:off x="4572000" y="1524000"/>
            <a:ext cx="330590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533400" y="2514600"/>
            <a:ext cx="1158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Sol. </a:t>
            </a:r>
            <a:r>
              <a:rPr lang="en-US" sz="2400" dirty="0" smtClean="0"/>
              <a:t>We know that A will be similar to B if there exists a non-singular matrix P such that</a:t>
            </a:r>
          </a:p>
          <a:p>
            <a:r>
              <a:rPr lang="en-US" sz="2400" dirty="0" smtClean="0"/>
              <a:t>				 A = P</a:t>
            </a:r>
            <a:r>
              <a:rPr lang="en-US" sz="2400" baseline="30000" dirty="0" smtClean="0"/>
              <a:t>–1</a:t>
            </a:r>
            <a:r>
              <a:rPr lang="en-US" sz="2400" dirty="0" smtClean="0"/>
              <a:t> BP or PA = BP </a:t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lum bright="-39000" contrast="59000"/>
          </a:blip>
          <a:srcRect/>
          <a:stretch>
            <a:fillRect/>
          </a:stretch>
        </p:blipFill>
        <p:spPr bwMode="auto">
          <a:xfrm>
            <a:off x="2133599" y="3962400"/>
            <a:ext cx="3812309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>
            <a:lum bright="-39000" contrast="59000"/>
          </a:blip>
          <a:srcRect/>
          <a:stretch>
            <a:fillRect/>
          </a:stretch>
        </p:blipFill>
        <p:spPr bwMode="auto">
          <a:xfrm>
            <a:off x="3200400" y="5181600"/>
            <a:ext cx="61184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8183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Similar Matrices</a:t>
            </a:r>
            <a:endParaRPr lang="en-IN" sz="4000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lum bright="-39000" contrast="59000"/>
          </a:blip>
          <a:srcRect/>
          <a:stretch>
            <a:fillRect/>
          </a:stretch>
        </p:blipFill>
        <p:spPr bwMode="auto">
          <a:xfrm>
            <a:off x="1600200" y="914400"/>
            <a:ext cx="7010400" cy="3511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lum bright="-39000" contrast="59000"/>
          </a:blip>
          <a:srcRect/>
          <a:stretch>
            <a:fillRect/>
          </a:stretch>
        </p:blipFill>
        <p:spPr bwMode="auto">
          <a:xfrm>
            <a:off x="1371600" y="4572000"/>
            <a:ext cx="878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8183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Similar Matrices</a:t>
            </a:r>
            <a:endParaRPr lang="en-IN" sz="4000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914400"/>
            <a:ext cx="11430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</a:rPr>
              <a:t>Example: </a:t>
            </a:r>
            <a:r>
              <a:rPr lang="en-US" sz="2400" dirty="0" smtClean="0">
                <a:latin typeface="Times New Roman" pitchFamily="18" charset="0"/>
              </a:rPr>
              <a:t>Prove that if A is similar to a diagonal matrix, then A' is similar to A.</a:t>
            </a:r>
          </a:p>
          <a:p>
            <a:endParaRPr lang="en-US" sz="2400" dirty="0" smtClean="0">
              <a:latin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</a:rPr>
              <a:t>Sol. </a:t>
            </a:r>
            <a:r>
              <a:rPr lang="en-US" sz="2400" dirty="0" smtClean="0">
                <a:latin typeface="Times New Roman" pitchFamily="18" charset="0"/>
              </a:rPr>
              <a:t>Let A be similar to diagonal matrix D, then there exists a non-singular matrix P such that</a:t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				        P</a:t>
            </a:r>
            <a:r>
              <a:rPr lang="en-US" sz="2400" baseline="30000" dirty="0" smtClean="0">
                <a:latin typeface="Times New Roman" pitchFamily="18" charset="0"/>
              </a:rPr>
              <a:t>–1</a:t>
            </a:r>
            <a:r>
              <a:rPr lang="en-US" sz="2400" dirty="0" smtClean="0">
                <a:latin typeface="Times New Roman" pitchFamily="18" charset="0"/>
              </a:rPr>
              <a:t>AP = D</a:t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or			 	       A = PDP</a:t>
            </a:r>
            <a:r>
              <a:rPr lang="en-US" sz="2400" baseline="30000" dirty="0" smtClean="0">
                <a:latin typeface="Times New Roman" pitchFamily="18" charset="0"/>
              </a:rPr>
              <a:t>–1</a:t>
            </a:r>
            <a:r>
              <a:rPr lang="en-US" sz="2400" dirty="0" smtClean="0">
                <a:latin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			A' = (PDP–1)' = (P–1)' D'P' = (P')</a:t>
            </a:r>
            <a:r>
              <a:rPr lang="en-US" sz="2400" baseline="30000" dirty="0" smtClean="0">
                <a:latin typeface="Times New Roman" pitchFamily="18" charset="0"/>
              </a:rPr>
              <a:t>–1</a:t>
            </a:r>
            <a:r>
              <a:rPr lang="en-US" sz="2400" dirty="0" smtClean="0">
                <a:latin typeface="Times New Roman" pitchFamily="18" charset="0"/>
              </a:rPr>
              <a:t> DP' </a:t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				 A' is similar to D</a:t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			               D is similar to A'	          ( D is a diagonal matrix \ D' = D)</a:t>
            </a:r>
          </a:p>
          <a:p>
            <a:r>
              <a:rPr lang="en-US" sz="2400" dirty="0" smtClean="0">
                <a:latin typeface="Times New Roman" pitchFamily="18" charset="0"/>
              </a:rPr>
              <a:t>Now 			A is similar to D ; D is similar to A'</a:t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				A is similar to A'</a:t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			       </a:t>
            </a:r>
            <a:r>
              <a:rPr lang="en-US" sz="2400" i="1" dirty="0" smtClean="0">
                <a:latin typeface="Times New Roman" pitchFamily="18" charset="0"/>
              </a:rPr>
              <a:t>i.e.</a:t>
            </a:r>
            <a:r>
              <a:rPr lang="en-US" sz="2400" dirty="0" smtClean="0">
                <a:latin typeface="Times New Roman" pitchFamily="18" charset="0"/>
              </a:rPr>
              <a:t>, A' is similar to A 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762000" y="4114800"/>
            <a:ext cx="381000" cy="152400"/>
          </a:xfrm>
          <a:prstGeom prst="rightArrow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762000" y="4419600"/>
            <a:ext cx="381000" cy="152400"/>
          </a:xfrm>
          <a:prstGeom prst="rightArrow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762000" y="5105400"/>
            <a:ext cx="381000" cy="152400"/>
          </a:xfrm>
          <a:prstGeom prst="rightArrow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8183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Similar Matrices</a:t>
            </a:r>
            <a:endParaRPr lang="en-IN" sz="4000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914400"/>
            <a:ext cx="1143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</a:rPr>
              <a:t>Example: </a:t>
            </a:r>
            <a:r>
              <a:rPr lang="en-US" sz="2800" dirty="0" smtClean="0">
                <a:latin typeface="Times New Roman" pitchFamily="18" charset="0"/>
              </a:rPr>
              <a:t>Show that the rank of every matrix similar to A is the same as that of A.</a:t>
            </a:r>
            <a:br>
              <a:rPr lang="en-US" sz="2800" dirty="0" smtClean="0">
                <a:latin typeface="Times New Roman" pitchFamily="18" charset="0"/>
              </a:rPr>
            </a:br>
            <a:endParaRPr lang="en-US" sz="2800" dirty="0" smtClean="0">
              <a:latin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</a:rPr>
              <a:t>Sol. </a:t>
            </a:r>
            <a:r>
              <a:rPr lang="en-US" sz="2800" dirty="0" smtClean="0">
                <a:latin typeface="Times New Roman" pitchFamily="18" charset="0"/>
              </a:rPr>
              <a:t>Let B be similar to A. Then there exists a non-singular matrix P such that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					B = P</a:t>
            </a:r>
            <a:r>
              <a:rPr lang="en-US" sz="2800" baseline="30000" dirty="0" smtClean="0">
                <a:latin typeface="Times New Roman" pitchFamily="18" charset="0"/>
              </a:rPr>
              <a:t>–1</a:t>
            </a:r>
            <a:r>
              <a:rPr lang="en-US" sz="2800" dirty="0" smtClean="0">
                <a:latin typeface="Times New Roman" pitchFamily="18" charset="0"/>
              </a:rPr>
              <a:t>AP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Now, 				rank of B = rank of (P</a:t>
            </a:r>
            <a:r>
              <a:rPr lang="en-US" sz="2800" baseline="30000" dirty="0" smtClean="0">
                <a:latin typeface="Times New Roman" pitchFamily="18" charset="0"/>
              </a:rPr>
              <a:t>–1</a:t>
            </a:r>
            <a:r>
              <a:rPr lang="en-US" sz="2800" dirty="0" smtClean="0">
                <a:latin typeface="Times New Roman" pitchFamily="18" charset="0"/>
              </a:rPr>
              <a:t>AP)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					    = rank of A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     We know that rank of a matrix does not change on multiplication by a non-singular matrix.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Hence 				rank of B = rank of A. </a:t>
            </a:r>
            <a:br>
              <a:rPr lang="en-US" sz="2800" dirty="0" smtClean="0">
                <a:latin typeface="Times New Roman" pitchFamily="18" charset="0"/>
              </a:rPr>
            </a:br>
            <a:endParaRPr lang="en-US" sz="2800" dirty="0">
              <a:latin typeface="Times New Roman" pitchFamily="18" charset="0"/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343400"/>
            <a:ext cx="300037" cy="36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8183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Topics Discussed in Next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Introduction</a:t>
            </a:r>
          </a:p>
          <a:p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Differential Equation</a:t>
            </a:r>
          </a:p>
          <a:p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Kinds </a:t>
            </a:r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of Differential </a:t>
            </a:r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Equation </a:t>
            </a:r>
          </a:p>
          <a:p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Order </a:t>
            </a:r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and Degree of Differential </a:t>
            </a:r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Equation </a:t>
            </a:r>
          </a:p>
          <a:p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Formation </a:t>
            </a:r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of ODE, Solution of </a:t>
            </a:r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ODE </a:t>
            </a:r>
          </a:p>
          <a:p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Exact </a:t>
            </a:r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Differential </a:t>
            </a:r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Equation </a:t>
            </a:r>
          </a:p>
          <a:p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Theorem </a:t>
            </a:r>
            <a:r>
              <a:rPr lang="en-US" sz="5400" dirty="0" smtClean="0">
                <a:solidFill>
                  <a:srgbClr val="000000"/>
                </a:solidFill>
                <a:latin typeface="Times New Roman"/>
              </a:rPr>
              <a:t>on Exactness</a:t>
            </a:r>
            <a:endParaRPr lang="el-GR" sz="8000" dirty="0">
              <a:effectLst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Topic Discussed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CC7AE05A-CAD6-9F1B-B287-C9EBF9BB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3"/>
            <a:ext cx="11582400" cy="4525963"/>
          </a:xfrm>
        </p:spPr>
        <p:txBody>
          <a:bodyPr>
            <a:normAutofit/>
          </a:bodyPr>
          <a:lstStyle/>
          <a:p>
            <a:r>
              <a:rPr lang="en-US" sz="6000" dirty="0" smtClean="0"/>
              <a:t>Diagonal Matrices</a:t>
            </a:r>
          </a:p>
          <a:p>
            <a:r>
              <a:rPr lang="en-US" sz="6000" dirty="0" smtClean="0"/>
              <a:t>Similar Matrices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" y="1472148"/>
            <a:ext cx="11963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/>
              <a:t>A matrix A is said to be diagonalizable if there exists an invertible matrix B. Such that B</a:t>
            </a:r>
            <a:r>
              <a:rPr lang="en-US" sz="4400" baseline="30000" dirty="0" smtClean="0"/>
              <a:t>–1</a:t>
            </a:r>
            <a:r>
              <a:rPr lang="en-US" sz="4800" dirty="0" smtClean="0"/>
              <a:t> AB = D, where D is a diagonal matrix and the diagonal elements of D are the eigen values of A. </a:t>
            </a:r>
            <a:endParaRPr lang="en-US" sz="4800" dirty="0"/>
          </a:p>
        </p:txBody>
      </p:sp>
      <p:sp>
        <p:nvSpPr>
          <p:cNvPr id="13" name="Rectangle 12"/>
          <p:cNvSpPr/>
          <p:nvPr/>
        </p:nvSpPr>
        <p:spPr>
          <a:xfrm>
            <a:off x="3429000" y="152400"/>
            <a:ext cx="57740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/>
              <a:t>Diagonalizable Matrices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152400"/>
            <a:ext cx="57740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/>
              <a:t>Diagonalizable Matrices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3">
            <a:lum bright="-39000" contrast="59000"/>
          </a:blip>
          <a:srcRect/>
          <a:stretch>
            <a:fillRect/>
          </a:stretch>
        </p:blipFill>
        <p:spPr bwMode="auto">
          <a:xfrm>
            <a:off x="228600" y="1752600"/>
            <a:ext cx="117221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152400"/>
            <a:ext cx="57740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/>
              <a:t>Diagonalizable Matrices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lum bright="-39000" contrast="59000"/>
          </a:blip>
          <a:srcRect/>
          <a:stretch>
            <a:fillRect/>
          </a:stretch>
        </p:blipFill>
        <p:spPr bwMode="auto">
          <a:xfrm>
            <a:off x="914400" y="914400"/>
            <a:ext cx="10108194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6200" y="152400"/>
            <a:ext cx="42496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Diagonalizable Matrices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>
            <a:lum bright="-39000" contrast="59000"/>
          </a:blip>
          <a:srcRect l="54546" r="23636" b="22661"/>
          <a:stretch>
            <a:fillRect/>
          </a:stretch>
        </p:blipFill>
        <p:spPr bwMode="auto">
          <a:xfrm>
            <a:off x="3657600" y="762000"/>
            <a:ext cx="1828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76400" y="1524000"/>
            <a:ext cx="228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000" y="2819400"/>
            <a:ext cx="46442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Sol.</a:t>
            </a:r>
            <a:r>
              <a:rPr lang="en-US" dirty="0" smtClean="0"/>
              <a:t> </a:t>
            </a:r>
            <a:r>
              <a:rPr lang="en-US" sz="2400" dirty="0" smtClean="0"/>
              <a:t>Characteristic equation of A is</a:t>
            </a:r>
            <a:endParaRPr lang="en-US" sz="4000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6782" y="1219200"/>
            <a:ext cx="117952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Show that the matrix A =                              is diagonalizable. Hence find P such that P</a:t>
            </a:r>
            <a:r>
              <a:rPr lang="en-US" sz="2400" baseline="30000" dirty="0" smtClean="0"/>
              <a:t>–1</a:t>
            </a:r>
            <a:r>
              <a:rPr lang="en-US" sz="2400" dirty="0" smtClean="0"/>
              <a:t> AP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is a diagonal matrix, then obtain the matrix B = A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+ 5A + 3I.</a:t>
            </a:r>
            <a:r>
              <a:rPr lang="en-US" sz="1600" dirty="0" smtClean="0"/>
              <a:t> </a:t>
            </a:r>
            <a:endParaRPr lang="en-US" sz="4000" dirty="0"/>
          </a:p>
        </p:txBody>
      </p:sp>
      <p:sp>
        <p:nvSpPr>
          <p:cNvPr id="20" name="Rectangle 19"/>
          <p:cNvSpPr/>
          <p:nvPr/>
        </p:nvSpPr>
        <p:spPr>
          <a:xfrm>
            <a:off x="381000" y="697468"/>
            <a:ext cx="1549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Example:</a:t>
            </a:r>
            <a:endParaRPr lang="en-US" sz="2000" b="1" dirty="0" smtClean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5">
            <a:lum bright="-39000" contrast="59000"/>
          </a:blip>
          <a:srcRect/>
          <a:stretch>
            <a:fillRect/>
          </a:stretch>
        </p:blipFill>
        <p:spPr bwMode="auto">
          <a:xfrm>
            <a:off x="3276600" y="3657600"/>
            <a:ext cx="675224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Rectangle 21"/>
          <p:cNvSpPr/>
          <p:nvPr/>
        </p:nvSpPr>
        <p:spPr>
          <a:xfrm>
            <a:off x="457200" y="5075872"/>
            <a:ext cx="1135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Since the matrix has three distinct eigen values. It has three linearly independent eigen values and hence A is diagonalizable. The eigen vector corresponding to    = 1 is given by </a:t>
            </a:r>
            <a:br>
              <a:rPr lang="en-US" sz="2400" dirty="0" smtClean="0"/>
            </a:br>
            <a:endParaRPr lang="en-US" sz="2400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9372600" y="5548312"/>
          <a:ext cx="392083" cy="319088"/>
        </p:xfrm>
        <a:graphic>
          <a:graphicData uri="http://schemas.openxmlformats.org/presentationml/2006/ole">
            <p:oleObj spid="_x0000_s1026" name="Equation" r:id="rId6" imgW="139680" imgH="1774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6200" y="152400"/>
            <a:ext cx="42496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Diagonalizable Matrices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76400" y="1524000"/>
            <a:ext cx="228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lum bright="-39000" contrast="59000"/>
          </a:blip>
          <a:srcRect/>
          <a:stretch>
            <a:fillRect/>
          </a:stretch>
        </p:blipFill>
        <p:spPr bwMode="auto">
          <a:xfrm>
            <a:off x="1428250" y="990599"/>
            <a:ext cx="8249150" cy="2423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lum bright="-39000" contrast="59000"/>
          </a:blip>
          <a:srcRect/>
          <a:stretch>
            <a:fillRect/>
          </a:stretch>
        </p:blipFill>
        <p:spPr bwMode="auto">
          <a:xfrm>
            <a:off x="1524000" y="3124200"/>
            <a:ext cx="7543800" cy="2694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76200"/>
            <a:ext cx="10972800" cy="7159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Diagonalizable Matrices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lum bright="-39000" contrast="59000"/>
          </a:blip>
          <a:srcRect/>
          <a:stretch>
            <a:fillRect/>
          </a:stretch>
        </p:blipFill>
        <p:spPr bwMode="auto">
          <a:xfrm>
            <a:off x="1600200" y="762000"/>
            <a:ext cx="7558089" cy="5548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76122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Diagonalizable Matrices</a:t>
            </a:r>
            <a:endParaRPr lang="en-IN" sz="4000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lum bright="-39000" contrast="59000"/>
          </a:blip>
          <a:srcRect/>
          <a:stretch>
            <a:fillRect/>
          </a:stretch>
        </p:blipFill>
        <p:spPr bwMode="auto">
          <a:xfrm>
            <a:off x="990600" y="1393558"/>
            <a:ext cx="9067800" cy="3615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lum bright="-39000" contrast="59000"/>
          </a:blip>
          <a:srcRect/>
          <a:stretch>
            <a:fillRect/>
          </a:stretch>
        </p:blipFill>
        <p:spPr bwMode="auto">
          <a:xfrm>
            <a:off x="990600" y="5334000"/>
            <a:ext cx="1079695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8183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6592191</TotalTime>
  <Words>448</Words>
  <Application>Microsoft Office PowerPoint</Application>
  <PresentationFormat>Custom</PresentationFormat>
  <Paragraphs>95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   Engineering Mathematics-I (BMAT-1111)    </vt:lpstr>
      <vt:lpstr>Topic Discussed</vt:lpstr>
      <vt:lpstr>Slide 3</vt:lpstr>
      <vt:lpstr>Slide 4</vt:lpstr>
      <vt:lpstr>Slide 5</vt:lpstr>
      <vt:lpstr>Slide 6</vt:lpstr>
      <vt:lpstr>Slide 7</vt:lpstr>
      <vt:lpstr>Diagonalizable Matrices</vt:lpstr>
      <vt:lpstr>Diagonalizable Matrices</vt:lpstr>
      <vt:lpstr>Diagonalizable Matrices</vt:lpstr>
      <vt:lpstr>Similar Matrices</vt:lpstr>
      <vt:lpstr>Similar Matrices</vt:lpstr>
      <vt:lpstr>Similar Matrices</vt:lpstr>
      <vt:lpstr>Similar Matrices</vt:lpstr>
      <vt:lpstr>Similar Matrices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122</cp:revision>
  <dcterms:created xsi:type="dcterms:W3CDTF">2020-11-12T04:35:12Z</dcterms:created>
  <dcterms:modified xsi:type="dcterms:W3CDTF">2023-07-27T06:42:25Z</dcterms:modified>
</cp:coreProperties>
</file>