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2" r:id="rId1"/>
  </p:sldMasterIdLst>
  <p:notesMasterIdLst>
    <p:notesMasterId r:id="rId27"/>
  </p:notesMasterIdLst>
  <p:handoutMasterIdLst>
    <p:handoutMasterId r:id="rId28"/>
  </p:handoutMasterIdLst>
  <p:sldIdLst>
    <p:sldId id="292" r:id="rId2"/>
    <p:sldId id="290" r:id="rId3"/>
    <p:sldId id="269" r:id="rId4"/>
    <p:sldId id="270" r:id="rId5"/>
    <p:sldId id="271" r:id="rId6"/>
    <p:sldId id="272" r:id="rId7"/>
    <p:sldId id="273" r:id="rId8"/>
    <p:sldId id="258" r:id="rId9"/>
    <p:sldId id="274" r:id="rId10"/>
    <p:sldId id="275" r:id="rId11"/>
    <p:sldId id="259" r:id="rId12"/>
    <p:sldId id="276" r:id="rId13"/>
    <p:sldId id="277" r:id="rId14"/>
    <p:sldId id="278" r:id="rId15"/>
    <p:sldId id="279" r:id="rId16"/>
    <p:sldId id="280" r:id="rId17"/>
    <p:sldId id="264" r:id="rId18"/>
    <p:sldId id="266" r:id="rId19"/>
    <p:sldId id="281" r:id="rId20"/>
    <p:sldId id="282" r:id="rId21"/>
    <p:sldId id="283" r:id="rId22"/>
    <p:sldId id="284" r:id="rId23"/>
    <p:sldId id="287" r:id="rId24"/>
    <p:sldId id="291" r:id="rId25"/>
    <p:sldId id="288" r:id="rId2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45717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91435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37153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182870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5886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3063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240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417" algn="l" defTabSz="914354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CCFF"/>
    <a:srgbClr val="CCFFFF"/>
    <a:srgbClr val="F8F8F8"/>
    <a:srgbClr val="EAEAEA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818"/>
        <p:guide pos="5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ctr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Helvetica" charset="0"/>
              </a:defRPr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22738" y="0"/>
            <a:ext cx="3205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ctr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Helvetica" charset="0"/>
              </a:defRPr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56700"/>
            <a:ext cx="320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Helvetica" charset="0"/>
              </a:defRPr>
            </a:lvl1pPr>
          </a:lstStyle>
          <a:p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22738" y="9156700"/>
            <a:ext cx="3205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Helvetica" charset="0"/>
              </a:defRPr>
            </a:lvl1pPr>
          </a:lstStyle>
          <a:p>
            <a:fld id="{0E7EC194-C8EA-4E48-965F-557FCD0FB39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ctr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ctr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6660" tIns="48329" rIns="96660" bIns="48329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fld id="{40FAB01E-7F50-4368-A569-325AAD05C1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1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35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53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70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5886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3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7" algn="l" defTabSz="4571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FECD9E-CF7A-4BA7-A78E-B0486B5D3126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3DE204-1453-4A7A-A0D7-C80D8FAB1310}" type="slidenum">
              <a:rPr lang="en-US"/>
              <a:pPr/>
              <a:t>12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993DD3-57A9-4FEB-898B-2E0F07E82C82}" type="slidenum">
              <a:rPr lang="en-US"/>
              <a:pPr/>
              <a:t>13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A3DE1A-3D49-4278-A9CA-E431CBDAE6B0}" type="slidenum">
              <a:rPr lang="en-US"/>
              <a:pPr/>
              <a:t>14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16D203-B103-484B-B9C2-6EED187CD98A}" type="slidenum">
              <a:rPr lang="en-US"/>
              <a:pPr/>
              <a:t>15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2811D-FE82-4557-9051-D54BF861A697}" type="slidenum">
              <a:rPr lang="en-US"/>
              <a:pPr/>
              <a:t>16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3B73D8-0EA5-4BE7-A88B-5EA31414613F}" type="slidenum">
              <a:rPr lang="en-US"/>
              <a:pPr/>
              <a:t>17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2A22A-9A1F-462D-9FD2-F89ECFB5213F}" type="slidenum">
              <a:rPr lang="en-US"/>
              <a:pPr/>
              <a:t>18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12D47A-3B70-414F-902B-5DDE487D1849}" type="slidenum">
              <a:rPr lang="en-US"/>
              <a:pPr/>
              <a:t>19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D48B61-3C39-4442-B794-9A6471C0C405}" type="slidenum">
              <a:rPr lang="en-US"/>
              <a:pPr/>
              <a:t>20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4AE6A9-BAC6-48EC-87B8-4694F14940BF}" type="slidenum">
              <a:rPr lang="en-US"/>
              <a:pPr/>
              <a:t>21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7F2C00-E430-4C18-A15D-6EA8B84DC8B5}" type="slidenum">
              <a:rPr lang="en-US"/>
              <a:pPr/>
              <a:t>4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09C735-DFBC-40F0-B2AC-4B79F02F3FE9}" type="slidenum">
              <a:rPr lang="en-US"/>
              <a:pPr/>
              <a:t>22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367926-DEE3-4FBC-9C4F-265400554FA2}" type="slidenum">
              <a:rPr lang="en-US"/>
              <a:pPr/>
              <a:t>24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6F2EF8-B731-46AD-B220-F028E7E7C480}" type="slidenum">
              <a:rPr lang="en-US"/>
              <a:pPr/>
              <a:t>5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7C5161-5079-4A77-8008-4824CD6DC7BA}" type="slidenum">
              <a:rPr lang="en-US"/>
              <a:pPr/>
              <a:t>6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9FBDE1-4848-4AE6-8377-C2848933AE70}" type="slidenum">
              <a:rPr lang="en-US"/>
              <a:pPr/>
              <a:t>7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F3A0B2-088E-43E3-8EFD-54151F5A3B8F}" type="slidenum">
              <a:rPr lang="en-US"/>
              <a:pPr/>
              <a:t>8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2AA5D6-7E35-42DA-BCDC-76C960501FFD}" type="slidenum">
              <a:rPr lang="en-US"/>
              <a:pPr/>
              <a:t>9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59802E-D6CB-4751-869F-E7955C8112FD}" type="slidenum">
              <a:rPr lang="en-US"/>
              <a:pPr/>
              <a:t>10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5E75B9-C85C-4A18-B240-59F19411CE66}" type="slidenum">
              <a:rPr lang="en-US"/>
              <a:pPr/>
              <a:t>11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20/06/2023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1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6802" y="1286145"/>
            <a:ext cx="775176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Virtual Memory in Real-Time Systems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96961" y="2327276"/>
            <a:ext cx="7821613" cy="4530725"/>
          </a:xfrm>
        </p:spPr>
        <p:txBody>
          <a:bodyPr/>
          <a:lstStyle/>
          <a:p>
            <a:r>
              <a:rPr lang="en-US" dirty="0" smtClean="0"/>
              <a:t>Address translation may occur via:</a:t>
            </a:r>
          </a:p>
          <a:p>
            <a:endParaRPr lang="en-US" dirty="0" smtClean="0"/>
          </a:p>
          <a:p>
            <a:pPr>
              <a:buFont typeface="Monotype Sorts" charset="2"/>
              <a:buNone/>
            </a:pPr>
            <a:r>
              <a:rPr lang="en-US" dirty="0" smtClean="0"/>
              <a:t>	1.  </a:t>
            </a:r>
            <a:r>
              <a:rPr lang="en-US" b="1" dirty="0" smtClean="0"/>
              <a:t>Real-addressing mode</a:t>
            </a:r>
            <a:r>
              <a:rPr lang="en-US" dirty="0" smtClean="0"/>
              <a:t> where programs generate actual addresses</a:t>
            </a:r>
          </a:p>
          <a:p>
            <a:pPr>
              <a:buFont typeface="Monotype Sorts" charset="2"/>
              <a:buNone/>
            </a:pPr>
            <a:r>
              <a:rPr lang="en-US" dirty="0" smtClean="0"/>
              <a:t>	2.  </a:t>
            </a:r>
            <a:r>
              <a:rPr lang="en-US" b="1" dirty="0" smtClean="0"/>
              <a:t>Relocation </a:t>
            </a:r>
            <a:r>
              <a:rPr lang="en-US" dirty="0" smtClean="0"/>
              <a:t>register mode</a:t>
            </a:r>
          </a:p>
          <a:p>
            <a:pPr>
              <a:buFont typeface="Monotype Sorts" charset="2"/>
              <a:buNone/>
            </a:pPr>
            <a:r>
              <a:rPr lang="en-US" dirty="0" smtClean="0"/>
              <a:t>	3.  Implementing full </a:t>
            </a:r>
            <a:r>
              <a:rPr lang="en-US" b="1" dirty="0" smtClean="0"/>
              <a:t>virtual memory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Address Translation</a:t>
            </a:r>
          </a:p>
        </p:txBody>
      </p:sp>
      <p:pic>
        <p:nvPicPr>
          <p:cNvPr id="3379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6026" y="2083045"/>
            <a:ext cx="7877175" cy="397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77875" y="223838"/>
            <a:ext cx="8077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Implementing Real-Time Systems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371600"/>
            <a:ext cx="7848600" cy="4876800"/>
          </a:xfrm>
        </p:spPr>
        <p:txBody>
          <a:bodyPr/>
          <a:lstStyle/>
          <a:p>
            <a:r>
              <a:rPr lang="en-US" smtClean="0"/>
              <a:t>In general, real-time operating systems must provide:</a:t>
            </a:r>
          </a:p>
          <a:p>
            <a:endParaRPr lang="en-US" smtClean="0"/>
          </a:p>
          <a:p>
            <a:pPr>
              <a:buFont typeface="Monotype Sorts" charset="2"/>
              <a:buNone/>
            </a:pPr>
            <a:r>
              <a:rPr lang="en-US" smtClean="0"/>
              <a:t>	1.  Preemptive, priority-based scheduling</a:t>
            </a:r>
          </a:p>
          <a:p>
            <a:pPr>
              <a:buFont typeface="Monotype Sorts" charset="2"/>
              <a:buNone/>
            </a:pPr>
            <a:endParaRPr lang="en-US" smtClean="0"/>
          </a:p>
          <a:p>
            <a:pPr>
              <a:buFont typeface="Monotype Sorts" charset="2"/>
              <a:buNone/>
            </a:pPr>
            <a:r>
              <a:rPr lang="en-US" smtClean="0"/>
              <a:t>	 2.  Preemptive kernels</a:t>
            </a:r>
          </a:p>
          <a:p>
            <a:pPr>
              <a:buFont typeface="Monotype Sorts" charset="2"/>
              <a:buNone/>
            </a:pPr>
            <a:endParaRPr lang="en-US" smtClean="0"/>
          </a:p>
          <a:p>
            <a:pPr>
              <a:buFont typeface="Monotype Sorts" charset="2"/>
              <a:buNone/>
            </a:pPr>
            <a:r>
              <a:rPr lang="en-US" smtClean="0"/>
              <a:t>	 3.  Latency must be minimized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96926" y="277814"/>
            <a:ext cx="7889875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Minimizing Latency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85088" cy="4530725"/>
          </a:xfrm>
        </p:spPr>
        <p:txBody>
          <a:bodyPr/>
          <a:lstStyle/>
          <a:p>
            <a:r>
              <a:rPr lang="en-US" b="1" smtClean="0"/>
              <a:t>Event latency</a:t>
            </a:r>
            <a:r>
              <a:rPr lang="en-US" smtClean="0"/>
              <a:t> is the amount of time from when an event occurs to when it is serviced.</a:t>
            </a:r>
          </a:p>
          <a:p>
            <a:endParaRPr lang="en-US" smtClean="0"/>
          </a:p>
          <a:p>
            <a:pPr>
              <a:buFont typeface="Monotype Sorts" charset="2"/>
              <a:buNone/>
            </a:pPr>
            <a:endParaRPr lang="en-US" smtClean="0"/>
          </a:p>
        </p:txBody>
      </p:sp>
      <p:pic>
        <p:nvPicPr>
          <p:cNvPr id="3789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24013" y="2035176"/>
            <a:ext cx="5943600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55664" y="277814"/>
            <a:ext cx="7831137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Interrupt Latency</a:t>
            </a:r>
          </a:p>
        </p:txBody>
      </p:sp>
      <p:sp>
        <p:nvSpPr>
          <p:cNvPr id="39939" name="Rectangle 1027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94613" cy="4530725"/>
          </a:xfrm>
        </p:spPr>
        <p:txBody>
          <a:bodyPr/>
          <a:lstStyle/>
          <a:p>
            <a:r>
              <a:rPr lang="en-US" smtClean="0"/>
              <a:t>Interrupt latency is the period of time from when an interrupt arrives at the CPU to when it is serviced</a:t>
            </a:r>
          </a:p>
        </p:txBody>
      </p:sp>
      <p:pic>
        <p:nvPicPr>
          <p:cNvPr id="39940" name="Picture 10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4880" y="2673351"/>
            <a:ext cx="4775200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29065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Dispatch Latency</a:t>
            </a:r>
          </a:p>
        </p:txBody>
      </p:sp>
      <p:sp>
        <p:nvSpPr>
          <p:cNvPr id="41987" name="Rectangle 1027"/>
          <p:cNvSpPr>
            <a:spLocks noGrp="1" noChangeArrowheads="1"/>
          </p:cNvSpPr>
          <p:nvPr>
            <p:ph idx="1"/>
          </p:nvPr>
        </p:nvSpPr>
        <p:spPr>
          <a:xfrm>
            <a:off x="693910" y="1106880"/>
            <a:ext cx="7654925" cy="4530725"/>
          </a:xfrm>
        </p:spPr>
        <p:txBody>
          <a:bodyPr/>
          <a:lstStyle/>
          <a:p>
            <a:r>
              <a:rPr lang="en-US" b="1" dirty="0" smtClean="0"/>
              <a:t>Dispatch latency</a:t>
            </a:r>
            <a:r>
              <a:rPr lang="en-US" dirty="0" smtClean="0"/>
              <a:t> is the amount of time required for the scheduler to stop one process and start another</a:t>
            </a:r>
          </a:p>
        </p:txBody>
      </p:sp>
      <p:pic>
        <p:nvPicPr>
          <p:cNvPr id="41988" name="Picture 10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13865" y="2417764"/>
            <a:ext cx="6048375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758826" y="277814"/>
            <a:ext cx="7927975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Real-Time CPU Scheduling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Periodic processes require the CPU at specified intervals (periods)</a:t>
            </a:r>
          </a:p>
          <a:p>
            <a:r>
              <a:rPr lang="en-US" b="1" i="1" smtClean="0"/>
              <a:t>p</a:t>
            </a:r>
            <a:r>
              <a:rPr lang="en-US" smtClean="0"/>
              <a:t> is the duration of the period</a:t>
            </a:r>
          </a:p>
          <a:p>
            <a:r>
              <a:rPr lang="en-US" b="1" i="1" smtClean="0"/>
              <a:t>d</a:t>
            </a:r>
            <a:r>
              <a:rPr lang="en-US" smtClean="0"/>
              <a:t> is the deadline by when the process must be serviced</a:t>
            </a:r>
          </a:p>
          <a:p>
            <a:r>
              <a:rPr lang="en-US" b="1" i="1" smtClean="0"/>
              <a:t>t</a:t>
            </a:r>
            <a:r>
              <a:rPr lang="en-US" smtClean="0"/>
              <a:t> is the processing time</a:t>
            </a:r>
          </a:p>
          <a:p>
            <a:endParaRPr lang="en-US" smtClean="0"/>
          </a:p>
          <a:p>
            <a:endParaRPr lang="en-US" smtClean="0"/>
          </a:p>
        </p:txBody>
      </p:sp>
      <p:pic>
        <p:nvPicPr>
          <p:cNvPr id="4403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559" y="4275260"/>
            <a:ext cx="778192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06438" y="338139"/>
            <a:ext cx="8380412" cy="5461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Scheduling of tasks when P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has a higher priority than P</a:t>
            </a:r>
            <a:r>
              <a:rPr lang="en-US" sz="2800" baseline="-25000" dirty="0" smtClean="0"/>
              <a:t>1</a:t>
            </a:r>
          </a:p>
        </p:txBody>
      </p:sp>
      <p:pic>
        <p:nvPicPr>
          <p:cNvPr id="4608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00" y="2312988"/>
            <a:ext cx="7496175" cy="170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800100" y="271463"/>
            <a:ext cx="8077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Missed Deadlines with </a:t>
            </a:r>
            <a:br>
              <a:rPr lang="en-US" sz="2800" dirty="0" smtClean="0"/>
            </a:br>
            <a:r>
              <a:rPr lang="en-US" sz="2800" dirty="0" smtClean="0"/>
              <a:t>Rate Monotonic Scheduling</a:t>
            </a:r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3"/>
          <a:srcRect l="662" t="40077" r="664" b="40047"/>
          <a:stretch>
            <a:fillRect/>
          </a:stretch>
        </p:blipFill>
        <p:spPr bwMode="auto">
          <a:xfrm>
            <a:off x="806450" y="2166939"/>
            <a:ext cx="7997825" cy="1208087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992188" y="277814"/>
            <a:ext cx="769461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Earliest Deadline First Scheduling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806451" y="1298575"/>
            <a:ext cx="7351713" cy="4483100"/>
          </a:xfrm>
        </p:spPr>
        <p:txBody>
          <a:bodyPr/>
          <a:lstStyle/>
          <a:p>
            <a:r>
              <a:rPr lang="en-US" smtClean="0"/>
              <a:t>Priorities are assigned according to deadlines: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the earlier the deadline, the higher the priority;</a:t>
            </a:r>
          </a:p>
          <a:p>
            <a:pPr>
              <a:buFont typeface="Monotype Sorts" charset="2"/>
              <a:buNone/>
            </a:pPr>
            <a:r>
              <a:rPr lang="en-US" smtClean="0"/>
              <a:t>	the later the deadline, the lower the priority</a:t>
            </a:r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/>
          <a:srcRect l="711" t="40184" r="711" b="39867"/>
          <a:stretch>
            <a:fillRect/>
          </a:stretch>
        </p:blipFill>
        <p:spPr bwMode="auto">
          <a:xfrm>
            <a:off x="890589" y="3589339"/>
            <a:ext cx="7704137" cy="1169987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4800" dirty="0" smtClean="0"/>
              <a:t>Topic 26</a:t>
            </a:r>
            <a:r>
              <a:rPr lang="en-US" sz="4800" baseline="30000" dirty="0" smtClean="0"/>
              <a:t>th</a:t>
            </a:r>
            <a:r>
              <a:rPr lang="en-US" sz="4800" dirty="0" smtClean="0"/>
              <a:t> : Real-Time Systems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6"/>
            <a:ext cx="7854950" cy="2414588"/>
          </a:xfrm>
        </p:spPr>
        <p:txBody>
          <a:bodyPr tIns="32001" bIns="32001">
            <a:norm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sz="18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935038" y="277814"/>
            <a:ext cx="775176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Proportional Share Scheduling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98575"/>
            <a:ext cx="7702550" cy="4483100"/>
          </a:xfrm>
        </p:spPr>
        <p:txBody>
          <a:bodyPr/>
          <a:lstStyle/>
          <a:p>
            <a:r>
              <a:rPr lang="en-US" b="1" i="1" smtClean="0"/>
              <a:t>T</a:t>
            </a:r>
            <a:r>
              <a:rPr lang="en-US" smtClean="0"/>
              <a:t> shares are allocated among all processes in the system</a:t>
            </a:r>
          </a:p>
          <a:p>
            <a:endParaRPr lang="en-US" smtClean="0"/>
          </a:p>
          <a:p>
            <a:r>
              <a:rPr lang="en-US" smtClean="0"/>
              <a:t>An application receives </a:t>
            </a:r>
            <a:r>
              <a:rPr lang="en-US" b="1" i="1" smtClean="0"/>
              <a:t>N</a:t>
            </a:r>
            <a:r>
              <a:rPr lang="en-US" smtClean="0"/>
              <a:t> shares where </a:t>
            </a:r>
            <a:r>
              <a:rPr lang="en-US" b="1" i="1" smtClean="0"/>
              <a:t>N &lt; T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This ensures each application will receive </a:t>
            </a:r>
            <a:r>
              <a:rPr lang="en-US" b="1" i="1" smtClean="0"/>
              <a:t>N / T</a:t>
            </a:r>
            <a:r>
              <a:rPr lang="en-US" smtClean="0"/>
              <a:t> of the total processor time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27539" y="33832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err="1" smtClean="0"/>
              <a:t>Pthread</a:t>
            </a:r>
            <a:r>
              <a:rPr lang="en-US" dirty="0" smtClean="0"/>
              <a:t> Scheduling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792384" y="1748742"/>
            <a:ext cx="7702550" cy="4483100"/>
          </a:xfrm>
        </p:spPr>
        <p:txBody>
          <a:bodyPr>
            <a:normAutofit fontScale="85000" lnSpcReduction="10000"/>
          </a:bodyPr>
          <a:lstStyle/>
          <a:p>
            <a:pPr marL="346058" indent="-346058"/>
            <a:r>
              <a:rPr lang="en-US" dirty="0" smtClean="0"/>
              <a:t>The </a:t>
            </a:r>
            <a:r>
              <a:rPr lang="en-US" dirty="0" err="1" smtClean="0"/>
              <a:t>Pthread</a:t>
            </a:r>
            <a:r>
              <a:rPr lang="en-US" dirty="0" smtClean="0"/>
              <a:t> API provides functions for managing real-time threads</a:t>
            </a:r>
          </a:p>
          <a:p>
            <a:pPr marL="346058" indent="-346058"/>
            <a:endParaRPr lang="en-US" dirty="0" smtClean="0"/>
          </a:p>
          <a:p>
            <a:pPr marL="346058" indent="-346058"/>
            <a:r>
              <a:rPr lang="en-US" dirty="0" err="1" smtClean="0"/>
              <a:t>Pthreads</a:t>
            </a:r>
            <a:r>
              <a:rPr lang="en-US" dirty="0" smtClean="0"/>
              <a:t> defines two scheduling classes for real-time threads:</a:t>
            </a:r>
          </a:p>
          <a:p>
            <a:pPr marL="346058" indent="-346058">
              <a:buNone/>
            </a:pPr>
            <a:r>
              <a:rPr lang="en-US" sz="1000" dirty="0" smtClean="0"/>
              <a:t>	</a:t>
            </a:r>
          </a:p>
          <a:p>
            <a:pPr marL="346058" indent="-346058">
              <a:buNone/>
            </a:pPr>
            <a:r>
              <a:rPr lang="en-US" dirty="0" smtClean="0"/>
              <a:t>     1.  SCHED_FIFO - threads are scheduled using a FCFS strategy with a FIFO queue. There is no time-slicing for threads of equal priority</a:t>
            </a:r>
          </a:p>
          <a:p>
            <a:pPr marL="346058" indent="-346058">
              <a:buNone/>
            </a:pPr>
            <a:endParaRPr lang="en-US" sz="800" dirty="0" smtClean="0"/>
          </a:p>
          <a:p>
            <a:pPr marL="346058" indent="-346058">
              <a:buNone/>
            </a:pPr>
            <a:r>
              <a:rPr lang="en-US" dirty="0" smtClean="0"/>
              <a:t>	2.  SCHED_RR - similar to SCHED_FIFO except time-slicing occurs for threads of equal priority</a:t>
            </a:r>
          </a:p>
          <a:p>
            <a:pPr marL="346058" indent="-346058">
              <a:buNone/>
            </a:pPr>
            <a:endParaRPr lang="en-US" dirty="0" smtClean="0"/>
          </a:p>
          <a:p>
            <a:pPr marL="346058" indent="-346058">
              <a:buNone/>
            </a:pP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41350" y="277814"/>
            <a:ext cx="804545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Wind Microkernel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98575"/>
            <a:ext cx="7761288" cy="4483100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The Wind microkernel provides support for the following:</a:t>
            </a:r>
          </a:p>
          <a:p>
            <a:endParaRPr lang="en-US" smtClean="0"/>
          </a:p>
          <a:p>
            <a:pPr>
              <a:buFont typeface="Monotype Sorts" charset="2"/>
              <a:buNone/>
            </a:pPr>
            <a:r>
              <a:rPr lang="en-US" smtClean="0"/>
              <a:t>	1.  Processes and threads</a:t>
            </a:r>
            <a:br>
              <a:rPr lang="en-US" smtClean="0"/>
            </a:br>
            <a:endParaRPr lang="en-US" smtClean="0"/>
          </a:p>
          <a:p>
            <a:pPr>
              <a:buFont typeface="Monotype Sorts" charset="2"/>
              <a:buNone/>
            </a:pPr>
            <a:r>
              <a:rPr lang="en-US" smtClean="0"/>
              <a:t>	2.  Preemptive and non-preemptive round-robin scheduling</a:t>
            </a:r>
            <a:br>
              <a:rPr lang="en-US" smtClean="0"/>
            </a:br>
            <a:endParaRPr lang="en-US" smtClean="0"/>
          </a:p>
          <a:p>
            <a:pPr>
              <a:buFont typeface="Monotype Sorts" charset="2"/>
              <a:buNone/>
            </a:pPr>
            <a:r>
              <a:rPr lang="en-US" smtClean="0"/>
              <a:t>	3.  Manages interrupts (with bounded interrupt and dispatch latency times)</a:t>
            </a:r>
            <a:br>
              <a:rPr lang="en-US" smtClean="0"/>
            </a:br>
            <a:endParaRPr lang="en-US" smtClean="0"/>
          </a:p>
          <a:p>
            <a:pPr>
              <a:buFont typeface="Monotype Sorts" charset="2"/>
              <a:buNone/>
            </a:pPr>
            <a:r>
              <a:rPr lang="en-US" smtClean="0"/>
              <a:t>	4.  Shared memory and message passing interprocess communication facilities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System Characteristics	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Features of Real-Time Systems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Implementing Real-Time Operating Systems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Real-Time CPU Scheduling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An </a:t>
            </a:r>
            <a:r>
              <a:rPr lang="en-US" sz="2400" dirty="0" smtClean="0"/>
              <a:t>Example</a:t>
            </a:r>
            <a:endParaRPr lang="en-US" sz="2400" dirty="0" smtClean="0"/>
          </a:p>
          <a:p>
            <a:endParaRPr lang="en-US" sz="24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66750" y="257176"/>
            <a:ext cx="8148638" cy="6016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Topics To </a:t>
            </a:r>
            <a:r>
              <a:rPr lang="en-US" smtClean="0"/>
              <a:t>Be Next Covered</a:t>
            </a:r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33426" y="1543051"/>
            <a:ext cx="7153275" cy="307657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What is Multimedia?</a:t>
            </a:r>
          </a:p>
          <a:p>
            <a:r>
              <a:rPr lang="en-US" dirty="0" smtClean="0"/>
              <a:t>Compression</a:t>
            </a:r>
          </a:p>
          <a:p>
            <a:r>
              <a:rPr lang="en-US" dirty="0" smtClean="0"/>
              <a:t>Requirements of Multimedia Kernels</a:t>
            </a:r>
          </a:p>
          <a:p>
            <a:r>
              <a:rPr lang="en-US" dirty="0" smtClean="0"/>
              <a:t>CPU Scheduling</a:t>
            </a:r>
          </a:p>
          <a:p>
            <a:r>
              <a:rPr lang="en-US" dirty="0" smtClean="0"/>
              <a:t>Disk Scheduling</a:t>
            </a:r>
          </a:p>
          <a:p>
            <a:r>
              <a:rPr lang="en-US" dirty="0" smtClean="0"/>
              <a:t>Network Management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Silberschatz</a:t>
            </a:r>
            <a:r>
              <a:rPr lang="en-US" sz="2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2400" dirty="0" smtClean="0"/>
              <a:t> </a:t>
            </a:r>
            <a:r>
              <a:rPr lang="en-US" sz="2400" dirty="0" err="1" smtClean="0"/>
              <a:t>Dhamdhere</a:t>
            </a:r>
            <a:r>
              <a:rPr lang="en-US" sz="2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06450" y="217488"/>
            <a:ext cx="80772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806451" y="1298575"/>
            <a:ext cx="7351713" cy="44831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System Characteristics	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Features of Real-Time Systems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Implementing Real-Time Operating Systems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Real-Time CPU Scheduling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 smtClean="0"/>
              <a:t>Example</a:t>
            </a: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To explain the timing requirements of real-time systems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To distinguish between hard and soft real-time systems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To discuss the defining characteristics of real-time systems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To describe scheduling algorithms for hard real-time systems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4"/>
            <a:ext cx="77724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Overview of Real-Time Systems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85088" cy="504348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 </a:t>
            </a:r>
            <a:r>
              <a:rPr lang="en-US" b="1" dirty="0" smtClean="0"/>
              <a:t>real-time system</a:t>
            </a:r>
            <a:r>
              <a:rPr lang="en-US" dirty="0" smtClean="0"/>
              <a:t> requires that results be produced within a specified deadline period.</a:t>
            </a:r>
          </a:p>
          <a:p>
            <a:endParaRPr lang="en-US" dirty="0" smtClean="0"/>
          </a:p>
          <a:p>
            <a:r>
              <a:rPr lang="en-US" dirty="0" smtClean="0"/>
              <a:t>An </a:t>
            </a:r>
            <a:r>
              <a:rPr lang="en-US" b="1" dirty="0" smtClean="0"/>
              <a:t>embedded system</a:t>
            </a:r>
            <a:r>
              <a:rPr lang="en-US" dirty="0" smtClean="0"/>
              <a:t> is a computing device that is part of a larger system (i.e., automobile, airliner).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b="1" dirty="0" smtClean="0"/>
              <a:t>safety-critical system</a:t>
            </a:r>
            <a:r>
              <a:rPr lang="en-US" dirty="0" smtClean="0"/>
              <a:t> is a real-time system with catastrophic results in case of failure.</a:t>
            </a:r>
          </a:p>
          <a:p>
            <a:endParaRPr lang="en-US" dirty="0" smtClean="0"/>
          </a:p>
          <a:p>
            <a:r>
              <a:rPr lang="en-US" dirty="0" smtClean="0"/>
              <a:t>A hard real-time system guarantees that real-time tasks be completed within their required deadlines.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b="1" dirty="0" smtClean="0"/>
              <a:t>soft real-time system</a:t>
            </a:r>
            <a:r>
              <a:rPr lang="en-US" dirty="0" smtClean="0"/>
              <a:t> provides priority of real-time tasks over non real-time tasks.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System Characteristics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Single purpose</a:t>
            </a:r>
          </a:p>
          <a:p>
            <a:endParaRPr lang="en-US" smtClean="0"/>
          </a:p>
          <a:p>
            <a:r>
              <a:rPr lang="en-US" smtClean="0"/>
              <a:t>Small size</a:t>
            </a:r>
          </a:p>
          <a:p>
            <a:endParaRPr lang="en-US" smtClean="0"/>
          </a:p>
          <a:p>
            <a:r>
              <a:rPr lang="en-US" smtClean="0"/>
              <a:t>Inexpensively mass-produced</a:t>
            </a:r>
          </a:p>
          <a:p>
            <a:endParaRPr lang="en-US" smtClean="0"/>
          </a:p>
          <a:p>
            <a:r>
              <a:rPr lang="en-US" smtClean="0"/>
              <a:t>Specific timing requirements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73138" y="277814"/>
            <a:ext cx="771366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System-on-a-Chip	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806451" y="1233489"/>
            <a:ext cx="7654925" cy="4530725"/>
          </a:xfrm>
        </p:spPr>
        <p:txBody>
          <a:bodyPr/>
          <a:lstStyle/>
          <a:p>
            <a:r>
              <a:rPr lang="en-US" smtClean="0"/>
              <a:t>Many real-time systems are designed using system-on-a-chip (SOC) strategy</a:t>
            </a:r>
          </a:p>
          <a:p>
            <a:endParaRPr lang="en-US" smtClean="0"/>
          </a:p>
          <a:p>
            <a:r>
              <a:rPr lang="en-US" smtClean="0"/>
              <a:t>SOC allows the CPU, memory, memory-management unit, and attached peripheral ports (i.e., USB) to be contained in a single integrated circuit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Bus-Oriented System</a:t>
            </a:r>
          </a:p>
        </p:txBody>
      </p:sp>
      <p:pic>
        <p:nvPicPr>
          <p:cNvPr id="2765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842" y="2172213"/>
            <a:ext cx="6897687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0764" y="277814"/>
            <a:ext cx="7666037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Features of Real-Time Kernels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9"/>
            <a:ext cx="7626350" cy="4530725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Most real-time systems do not provide the features found in a standard desktop system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Reasons include</a:t>
            </a:r>
          </a:p>
          <a:p>
            <a:pPr lvl="1"/>
            <a:r>
              <a:rPr lang="en-US" smtClean="0">
                <a:sym typeface="Symbol" charset="2"/>
              </a:rPr>
              <a:t>Real-time systems are typically single-purpose</a:t>
            </a:r>
          </a:p>
          <a:p>
            <a:pPr lvl="1"/>
            <a:r>
              <a:rPr lang="en-US" smtClean="0">
                <a:sym typeface="Symbol" charset="2"/>
              </a:rPr>
              <a:t>Real-time systems often do not require interfacing with a user</a:t>
            </a:r>
          </a:p>
          <a:p>
            <a:pPr lvl="1"/>
            <a:r>
              <a:rPr lang="en-US" smtClean="0">
                <a:sym typeface="Symbol" charset="2"/>
              </a:rPr>
              <a:t>Features found in a desktop PC require more substantial hardware that what is typically available in a real-time system</a:t>
            </a:r>
          </a:p>
          <a:p>
            <a:pPr>
              <a:buFont typeface="Monotype Sorts" charset="2"/>
              <a:buNone/>
            </a:pPr>
            <a:r>
              <a:rPr lang="en-US" smtClean="0">
                <a:sym typeface="Symbol" charset="2"/>
              </a:rPr>
              <a:t>	</a:t>
            </a:r>
            <a:endParaRPr lang="en-US" smtClean="0"/>
          </a:p>
          <a:p>
            <a:pPr>
              <a:buFont typeface="Monotype Sorts" charset="2"/>
              <a:buNone/>
            </a:pPr>
            <a:endParaRPr lang="en-US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1717</TotalTime>
  <Words>563</Words>
  <Application>Microsoft Office PowerPoint</Application>
  <PresentationFormat>On-screen Show (4:3)</PresentationFormat>
  <Paragraphs>163</Paragraphs>
  <Slides>25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  Operating System/ BTCS-2401    </vt:lpstr>
      <vt:lpstr>Topic 26th : Real-Time Systems</vt:lpstr>
      <vt:lpstr>Topics To Be Covered</vt:lpstr>
      <vt:lpstr>Objectives</vt:lpstr>
      <vt:lpstr>Overview of Real-Time Systems</vt:lpstr>
      <vt:lpstr>System Characteristics</vt:lpstr>
      <vt:lpstr>System-on-a-Chip </vt:lpstr>
      <vt:lpstr>Bus-Oriented System</vt:lpstr>
      <vt:lpstr>Features of Real-Time Kernels</vt:lpstr>
      <vt:lpstr>Virtual Memory in Real-Time Systems</vt:lpstr>
      <vt:lpstr>Address Translation</vt:lpstr>
      <vt:lpstr>Implementing Real-Time Systems</vt:lpstr>
      <vt:lpstr>Minimizing Latency</vt:lpstr>
      <vt:lpstr>Interrupt Latency</vt:lpstr>
      <vt:lpstr>Dispatch Latency</vt:lpstr>
      <vt:lpstr>Real-Time CPU Scheduling</vt:lpstr>
      <vt:lpstr>Scheduling of tasks when P2  has a higher priority than P1</vt:lpstr>
      <vt:lpstr>Missed Deadlines with  Rate Monotonic Scheduling</vt:lpstr>
      <vt:lpstr>Earliest Deadline First Scheduling</vt:lpstr>
      <vt:lpstr>Proportional Share Scheduling</vt:lpstr>
      <vt:lpstr>Pthread Scheduling</vt:lpstr>
      <vt:lpstr>Wind Microkernel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19.01</dc:title>
  <dc:creator>Lucent End User</dc:creator>
  <cp:lastModifiedBy>Admin</cp:lastModifiedBy>
  <cp:revision>122</cp:revision>
  <cp:lastPrinted>2001-06-14T13:58:17Z</cp:lastPrinted>
  <dcterms:created xsi:type="dcterms:W3CDTF">2004-10-08T17:58:43Z</dcterms:created>
  <dcterms:modified xsi:type="dcterms:W3CDTF">2023-06-20T05:40:22Z</dcterms:modified>
</cp:coreProperties>
</file>