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6912" autoAdjust="0"/>
    <p:restoredTop sz="94660"/>
  </p:normalViewPr>
  <p:slideViewPr>
    <p:cSldViewPr>
      <p:cViewPr varScale="1">
        <p:scale>
          <a:sx n="68" d="100"/>
          <a:sy n="68" d="100"/>
        </p:scale>
        <p:origin x="-18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53730-1925-4518-AEF2-694E74503DB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6947C9-DFBD-45EC-8103-190E32228F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every element on the page has a corresponding DOM object access/modify the attributes of the DOM object with </a:t>
            </a:r>
            <a:r>
              <a:rPr lang="en-US" i="1" dirty="0" err="1" smtClean="0"/>
              <a:t>objectName</a:t>
            </a:r>
            <a:r>
              <a:rPr lang="en-US" dirty="0" err="1" smtClean="0"/>
              <a:t>.</a:t>
            </a:r>
            <a:r>
              <a:rPr lang="en-US" i="1" dirty="0" err="1" smtClean="0"/>
              <a:t>attributeName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span.innerHTML</a:t>
            </a:r>
            <a:r>
              <a:rPr lang="en-US" dirty="0" smtClean="0"/>
              <a:t> = </a:t>
            </a:r>
            <a:r>
              <a:rPr lang="en-US" dirty="0" err="1" smtClean="0"/>
              <a:t>textBox.value</a:t>
            </a:r>
            <a:r>
              <a:rPr lang="en-US" dirty="0" smtClean="0"/>
              <a:t>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66D783-408F-4FEA-A2B8-B64AAB5EA06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51367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1BB1-A714-4CD2-8901-A22644B8F8D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D23AE-8E25-4013-8E64-DF68B9B888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1BB1-A714-4CD2-8901-A22644B8F8D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D23AE-8E25-4013-8E64-DF68B9B888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1BB1-A714-4CD2-8901-A22644B8F8D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D23AE-8E25-4013-8E64-DF68B9B888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1BB1-A714-4CD2-8901-A22644B8F8D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D23AE-8E25-4013-8E64-DF68B9B888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1BB1-A714-4CD2-8901-A22644B8F8D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D23AE-8E25-4013-8E64-DF68B9B888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1BB1-A714-4CD2-8901-A22644B8F8D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D23AE-8E25-4013-8E64-DF68B9B888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1BB1-A714-4CD2-8901-A22644B8F8D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D23AE-8E25-4013-8E64-DF68B9B888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1BB1-A714-4CD2-8901-A22644B8F8D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D23AE-8E25-4013-8E64-DF68B9B888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1BB1-A714-4CD2-8901-A22644B8F8D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D23AE-8E25-4013-8E64-DF68B9B888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1BB1-A714-4CD2-8901-A22644B8F8D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D23AE-8E25-4013-8E64-DF68B9B888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1BB1-A714-4CD2-8901-A22644B8F8D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D23AE-8E25-4013-8E64-DF68B9B888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91BB1-A714-4CD2-8901-A22644B8F8DD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D23AE-8E25-4013-8E64-DF68B9B888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	Web Development/BTCS-2410</a:t>
            </a:r>
            <a:endParaRPr lang="en-US" sz="3200" dirty="0">
              <a:solidFill>
                <a:srgbClr val="7030A0"/>
              </a:solidFill>
              <a:latin typeface="American Typewriter" panose="02090604020004020304" pitchFamily="18" charset="77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492875"/>
            <a:ext cx="3886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Semester:4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JavaScript functions</a:t>
            </a:r>
            <a:endParaRPr lang="en-US" sz="4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524000"/>
            <a:ext cx="8153400" cy="1754326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function name() 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statement 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statement 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...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statement 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  <a:r>
              <a:rPr lang="nn-NO" dirty="0" smtClean="0">
                <a:latin typeface="Courier New" pitchFamily="49" charset="0"/>
                <a:cs typeface="Courier New" pitchFamily="49" charset="0"/>
              </a:rPr>
              <a:t>		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           	  	  	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33400" y="4495800"/>
            <a:ext cx="8153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A04DA3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C4652D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above could be the contents of example.js linked to our HTML page</a:t>
            </a:r>
          </a:p>
          <a:p>
            <a:r>
              <a:rPr lang="en-US" dirty="0"/>
              <a:t>statements placed into functions can be evaluated in response to user events</a:t>
            </a:r>
            <a:endParaRPr lang="en-US" sz="11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3351074"/>
            <a:ext cx="8153400" cy="1200329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myFunction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alert("Hello!");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alert("How are you?");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    </a:t>
            </a:r>
            <a:r>
              <a:rPr lang="nn-NO" dirty="0" smtClean="0">
                <a:latin typeface="Courier New" pitchFamily="49" charset="0"/>
                <a:cs typeface="Courier New" pitchFamily="49" charset="0"/>
              </a:rPr>
              <a:t>	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           	  	  	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CS380</a:t>
            </a:r>
            <a:endParaRPr lang="en-US"/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9442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handlers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971800"/>
            <a:ext cx="8153400" cy="1219200"/>
          </a:xfrm>
        </p:spPr>
        <p:txBody>
          <a:bodyPr>
            <a:normAutofit fontScale="55000" lnSpcReduction="20000"/>
          </a:bodyPr>
          <a:lstStyle/>
          <a:p>
            <a:r>
              <a:rPr lang="en-US" sz="2800" dirty="0"/>
              <a:t>JavaScript functions can be set as event handlers</a:t>
            </a:r>
          </a:p>
          <a:p>
            <a:pPr lvl="1"/>
            <a:r>
              <a:rPr lang="en-US" sz="2400" dirty="0"/>
              <a:t>when you interact with the element, the function will execute</a:t>
            </a:r>
          </a:p>
          <a:p>
            <a:r>
              <a:rPr lang="en-US" sz="2800" dirty="0" err="1"/>
              <a:t>onclick</a:t>
            </a:r>
            <a:r>
              <a:rPr lang="en-US" sz="2800" dirty="0"/>
              <a:t> is just one of many event HTML attributes we'll use</a:t>
            </a:r>
          </a:p>
          <a:p>
            <a:r>
              <a:rPr lang="en-US" sz="2800" dirty="0"/>
              <a:t>but popping up an alert window is disruptive and annoying</a:t>
            </a:r>
          </a:p>
          <a:p>
            <a:pPr lvl="1"/>
            <a:r>
              <a:rPr lang="en-US" sz="2400" dirty="0"/>
              <a:t>A better user experience would be to have the message appear on the page...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CS380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1524000"/>
            <a:ext cx="815340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&lt;element attributes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onclick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="function();"&gt;...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								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HTML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2325469"/>
            <a:ext cx="815340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&lt;button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onclick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myFunction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();"&gt;Click me!&lt;/button&gt;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							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HTML</a:t>
            </a:r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52400" y="66452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6791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/>
              <a:t>Document Object Model (DOM)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76400"/>
            <a:ext cx="4645152" cy="1219200"/>
          </a:xfrm>
        </p:spPr>
        <p:txBody>
          <a:bodyPr>
            <a:normAutofit fontScale="40000" lnSpcReduction="20000"/>
          </a:bodyPr>
          <a:lstStyle/>
          <a:p>
            <a:r>
              <a:rPr lang="en-US" sz="2800" dirty="0"/>
              <a:t>most JS code manipulates elements on an </a:t>
            </a:r>
            <a:r>
              <a:rPr lang="en-US" sz="2800" dirty="0" smtClean="0"/>
              <a:t>HTML page</a:t>
            </a:r>
            <a:endParaRPr lang="en-US" sz="2800" dirty="0"/>
          </a:p>
          <a:p>
            <a:r>
              <a:rPr lang="en-US" sz="2800" dirty="0"/>
              <a:t>we can examine elements' state</a:t>
            </a:r>
          </a:p>
          <a:p>
            <a:pPr lvl="1"/>
            <a:r>
              <a:rPr lang="en-US" sz="2500" dirty="0"/>
              <a:t>e.g. see whether a box is checked</a:t>
            </a:r>
          </a:p>
          <a:p>
            <a:r>
              <a:rPr lang="en-US" sz="2800" dirty="0"/>
              <a:t>we can change state</a:t>
            </a:r>
          </a:p>
          <a:p>
            <a:pPr lvl="1"/>
            <a:r>
              <a:rPr lang="en-US" sz="2500" dirty="0"/>
              <a:t>e.g. insert some new text into a div</a:t>
            </a:r>
          </a:p>
          <a:p>
            <a:r>
              <a:rPr lang="en-US" sz="2800" dirty="0"/>
              <a:t>we can change styles</a:t>
            </a:r>
          </a:p>
          <a:p>
            <a:pPr lvl="1"/>
            <a:r>
              <a:rPr lang="en-US" sz="2500" dirty="0"/>
              <a:t>e.g. make a paragraph red</a:t>
            </a:r>
            <a:endParaRPr lang="en-US" sz="21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1" y="1771650"/>
            <a:ext cx="41148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961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 element objects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1" y="1219200"/>
            <a:ext cx="8229599" cy="5610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7481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Accessing elements: 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document.getElementById</a:t>
            </a:r>
            <a:endParaRPr lang="en-US" sz="3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1524000"/>
            <a:ext cx="8153400" cy="646331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name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document.getElementById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("id");</a:t>
            </a:r>
          </a:p>
          <a:p>
            <a:r>
              <a:rPr lang="nn-NO" dirty="0" smtClean="0">
                <a:latin typeface="Courier New" pitchFamily="49" charset="0"/>
                <a:cs typeface="Courier New" pitchFamily="49" charset="0"/>
              </a:rPr>
              <a:t>		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           	  	  	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CS380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09600" y="2286000"/>
            <a:ext cx="8153400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&lt;button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onclick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="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changeText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();"&gt;Click me!&lt;/button&gt;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&lt;span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id="output"&gt;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replace me&lt;/span&gt;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&lt;input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id="textbox"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type="text" /&gt;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	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HTML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600" y="3352800"/>
            <a:ext cx="8153400" cy="2031325"/>
          </a:xfrm>
          <a:prstGeom prst="rect">
            <a:avLst/>
          </a:prstGeom>
          <a:solidFill>
            <a:srgbClr val="F4F6A8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function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changeText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span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document.getElementById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("output");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textBox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document.getElementById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("textbox");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	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textbox.style.color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= "red"; 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}</a:t>
            </a:r>
            <a:r>
              <a:rPr lang="nn-NO" dirty="0" smtClean="0">
                <a:latin typeface="Courier New" pitchFamily="49" charset="0"/>
                <a:cs typeface="Courier New" pitchFamily="49" charset="0"/>
              </a:rPr>
              <a:t>		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           	  	  	   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itchFamily="49" charset="0"/>
                <a:cs typeface="Consolas" pitchFamily="49" charset="0"/>
              </a:rPr>
              <a:t>JS</a:t>
            </a:r>
          </a:p>
        </p:txBody>
      </p:sp>
      <p:pic>
        <p:nvPicPr>
          <p:cNvPr id="11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6741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Accessing elements: </a:t>
            </a:r>
            <a:r>
              <a:rPr lang="en-US" sz="3600" dirty="0" err="1">
                <a:latin typeface="Courier New" pitchFamily="49" charset="0"/>
                <a:cs typeface="Courier New" pitchFamily="49" charset="0"/>
              </a:rPr>
              <a:t>document.getElementById</a:t>
            </a:r>
            <a:endParaRPr lang="en-US" sz="3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33400" y="1447800"/>
            <a:ext cx="8153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A04DA3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C4652D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document.getElementById</a:t>
            </a:r>
            <a:r>
              <a:rPr lang="en-US" dirty="0" smtClean="0"/>
              <a:t> </a:t>
            </a:r>
            <a:r>
              <a:rPr lang="en-US" dirty="0"/>
              <a:t>returns the DOM object for an element with a </a:t>
            </a:r>
            <a:r>
              <a:rPr lang="en-US" dirty="0" smtClean="0"/>
              <a:t>given id</a:t>
            </a:r>
            <a:endParaRPr lang="en-US" dirty="0"/>
          </a:p>
          <a:p>
            <a:r>
              <a:rPr lang="en-US" dirty="0"/>
              <a:t>can change the text inside most elements by setting the </a:t>
            </a:r>
            <a:r>
              <a:rPr lang="en-US" dirty="0" err="1"/>
              <a:t>innerHTML</a:t>
            </a:r>
            <a:r>
              <a:rPr lang="en-US" dirty="0"/>
              <a:t> property</a:t>
            </a:r>
          </a:p>
          <a:p>
            <a:r>
              <a:rPr lang="en-US" dirty="0"/>
              <a:t>can change the text in form controls by setting the value property</a:t>
            </a:r>
            <a:endParaRPr lang="en-US" sz="11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CS380</a:t>
            </a:r>
            <a:endParaRPr lang="en-US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6749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Changing element style: </a:t>
            </a:r>
            <a:r>
              <a:rPr lang="en-US" sz="3600" dirty="0" err="1" smtClean="0">
                <a:latin typeface="Courier New" pitchFamily="49" charset="0"/>
                <a:cs typeface="Courier New" pitchFamily="49" charset="0"/>
              </a:rPr>
              <a:t>element.style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CC76F15A-3445-4ED0-A4DF-DE4BBF06AE1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CS380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86562622"/>
              </p:ext>
            </p:extLst>
          </p:nvPr>
        </p:nvGraphicFramePr>
        <p:xfrm>
          <a:off x="609600" y="2057400"/>
          <a:ext cx="8153400" cy="405384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076700"/>
                <a:gridCol w="4076700"/>
              </a:tblGrid>
              <a:tr h="57912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Attribute</a:t>
                      </a:r>
                      <a:endParaRPr lang="en-US" sz="2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Property</a:t>
                      </a:r>
                      <a:r>
                        <a:rPr lang="en-US" sz="2400" b="1" baseline="0" dirty="0" smtClean="0"/>
                        <a:t> or style object</a:t>
                      </a:r>
                      <a:endParaRPr lang="en-US" sz="2400" b="1" i="1" dirty="0"/>
                    </a:p>
                  </a:txBody>
                  <a:tcPr anchor="ctr"/>
                </a:tc>
              </a:tr>
              <a:tr h="579120">
                <a:tc>
                  <a:txBody>
                    <a:bodyPr/>
                    <a:lstStyle/>
                    <a:p>
                      <a:r>
                        <a:rPr lang="en-US" sz="2400" dirty="0"/>
                        <a:t>color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color</a:t>
                      </a:r>
                    </a:p>
                  </a:txBody>
                  <a:tcPr anchor="ctr"/>
                </a:tc>
              </a:tr>
              <a:tr h="579120">
                <a:tc>
                  <a:txBody>
                    <a:bodyPr/>
                    <a:lstStyle/>
                    <a:p>
                      <a:r>
                        <a:rPr lang="en-US" sz="2400"/>
                        <a:t>padding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padding</a:t>
                      </a:r>
                    </a:p>
                  </a:txBody>
                  <a:tcPr anchor="ctr"/>
                </a:tc>
              </a:tr>
              <a:tr h="579120">
                <a:tc>
                  <a:txBody>
                    <a:bodyPr/>
                    <a:lstStyle/>
                    <a:p>
                      <a:r>
                        <a:rPr lang="en-US" sz="2400" dirty="0"/>
                        <a:t>background-color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backgroundColor</a:t>
                      </a:r>
                      <a:endParaRPr lang="en-US" sz="2400" dirty="0"/>
                    </a:p>
                  </a:txBody>
                  <a:tcPr anchor="ctr"/>
                </a:tc>
              </a:tr>
              <a:tr h="579120">
                <a:tc>
                  <a:txBody>
                    <a:bodyPr/>
                    <a:lstStyle/>
                    <a:p>
                      <a:r>
                        <a:rPr lang="en-US" sz="2400" dirty="0"/>
                        <a:t>border-top-width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borderTopWidth</a:t>
                      </a:r>
                      <a:endParaRPr lang="en-US" sz="2400" dirty="0"/>
                    </a:p>
                  </a:txBody>
                  <a:tcPr anchor="ctr"/>
                </a:tc>
              </a:tr>
              <a:tr h="57912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Font size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fontSize</a:t>
                      </a:r>
                      <a:endParaRPr lang="en-US" sz="2400" dirty="0"/>
                    </a:p>
                  </a:txBody>
                  <a:tcPr anchor="ctr"/>
                </a:tc>
              </a:tr>
              <a:tr h="57912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Font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famiy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fontFamily</a:t>
                      </a:r>
                      <a:endParaRPr lang="en-US" sz="2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47244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14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356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369</Words>
  <Application>Microsoft Office PowerPoint</Application>
  <PresentationFormat>On-screen Show (4:3)</PresentationFormat>
  <Paragraphs>96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Web Development/BTCS-2410</vt:lpstr>
      <vt:lpstr>JavaScript functions</vt:lpstr>
      <vt:lpstr>Event handlers</vt:lpstr>
      <vt:lpstr>Document Object Model (DOM)</vt:lpstr>
      <vt:lpstr>DOM element objects</vt:lpstr>
      <vt:lpstr>Accessing elements: document.getElementById</vt:lpstr>
      <vt:lpstr>Accessing elements: document.getElementById</vt:lpstr>
      <vt:lpstr>Changing element style: element.style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Yogesh</dc:creator>
  <cp:lastModifiedBy>Yogesh</cp:lastModifiedBy>
  <cp:revision>2</cp:revision>
  <dcterms:created xsi:type="dcterms:W3CDTF">2023-06-20T06:43:22Z</dcterms:created>
  <dcterms:modified xsi:type="dcterms:W3CDTF">2023-06-20T08:04:18Z</dcterms:modified>
</cp:coreProperties>
</file>