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580" r:id="rId3"/>
    <p:sldId id="581" r:id="rId4"/>
    <p:sldId id="582" r:id="rId5"/>
    <p:sldId id="583" r:id="rId6"/>
    <p:sldId id="584" r:id="rId7"/>
    <p:sldId id="585" r:id="rId8"/>
    <p:sldId id="586" r:id="rId9"/>
    <p:sldId id="587" r:id="rId10"/>
    <p:sldId id="301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718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1524" y="457200"/>
            <a:ext cx="831532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ERROR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DETECTING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CORRECTING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CODES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7536" y="1602689"/>
            <a:ext cx="8117205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94970" indent="-344805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94970" algn="l"/>
                <a:tab pos="395605" algn="l"/>
              </a:tabLst>
            </a:pP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1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sz="1600" spc="1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sz="1600" spc="1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sz="1600" spc="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15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sz="1600" spc="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sz="1600" spc="16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16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written</a:t>
            </a:r>
            <a:r>
              <a:rPr sz="1600" spc="13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19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25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15" baseline="-17094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52" baseline="-17094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2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1600" spc="44" baseline="-17094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being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the parity</a:t>
            </a:r>
            <a:r>
              <a:rPr sz="1600" spc="-3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15" baseline="-17094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3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15" baseline="-17094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4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15" baseline="-17094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sz="1600" spc="89" baseline="-17094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and D</a:t>
            </a:r>
            <a:r>
              <a:rPr sz="1600" spc="-7" baseline="-17094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sz="1600" spc="44" baseline="-17094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being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3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bits.</a:t>
            </a:r>
            <a:endParaRPr sz="16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sz="1600" smtClean="0">
              <a:latin typeface="Times New Roman" pitchFamily="18" charset="0"/>
              <a:cs typeface="Times New Roman" pitchFamily="18" charset="0"/>
            </a:endParaRPr>
          </a:p>
          <a:p>
            <a:pPr marL="394970" indent="-344805">
              <a:lnSpc>
                <a:spcPct val="150000"/>
              </a:lnSpc>
              <a:buFont typeface="Microsoft Sans Serif"/>
              <a:buChar char="•"/>
              <a:tabLst>
                <a:tab pos="394970" algn="l"/>
                <a:tab pos="395605" algn="l"/>
              </a:tabLst>
            </a:pPr>
            <a:r>
              <a:rPr sz="1600" b="1" spc="-15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en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b="1" spc="-45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b="1" spc="-3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tion</a:t>
            </a:r>
            <a:r>
              <a:rPr sz="1600" b="1" spc="-12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sz="1600" b="1" spc="-15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b="1" spc="-1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b="1" spc="-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e: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3429000"/>
            <a:ext cx="7743444" cy="257251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465820" y="6433060"/>
            <a:ext cx="330835" cy="346249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60325">
              <a:lnSpc>
                <a:spcPct val="100000"/>
              </a:lnSpc>
              <a:spcBef>
                <a:spcPts val="54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60325">
                <a:lnSpc>
                  <a:spcPct val="100000"/>
                </a:lnSpc>
                <a:spcBef>
                  <a:spcPts val="540"/>
                </a:spcBef>
              </a:pPr>
              <a:t>10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6400802"/>
            <a:ext cx="3962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BINARY	</a:t>
            </a:r>
            <a:r>
              <a:rPr lang="en-US" sz="2000" spc="-5" dirty="0" smtClean="0"/>
              <a:t>CODED</a:t>
            </a:r>
            <a:r>
              <a:rPr lang="en-US" sz="2000" spc="-150" dirty="0" smtClean="0"/>
              <a:t> </a:t>
            </a:r>
            <a:r>
              <a:rPr lang="en-US" sz="2000" spc="-5" dirty="0" smtClean="0"/>
              <a:t>DECIMAL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0"/>
            <a:ext cx="8382000" cy="2276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0"/>
              </a:spcBef>
              <a:tabLst>
                <a:tab pos="1393825" algn="l"/>
              </a:tabLst>
            </a:pPr>
            <a:r>
              <a:rPr lang="en-US" sz="1600" b="1" spc="-15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– Detecting </a:t>
            </a:r>
            <a:r>
              <a:rPr lang="en-US" sz="1600" b="1" spc="5" dirty="0" smtClean="0">
                <a:latin typeface="Times New Roman" pitchFamily="18" charset="0"/>
                <a:cs typeface="Times New Roman" pitchFamily="18" charset="0"/>
              </a:rPr>
              <a:t>codes:</a:t>
            </a:r>
          </a:p>
          <a:p>
            <a:pPr marL="12700" marR="5080">
              <a:lnSpc>
                <a:spcPct val="150000"/>
              </a:lnSpc>
              <a:spcBef>
                <a:spcPts val="90"/>
              </a:spcBef>
              <a:tabLst>
                <a:tab pos="1393825" algn="l"/>
              </a:tabLst>
            </a:pP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 data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transmitted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processed, it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susceptible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noise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alter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distort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contents.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1’s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get changed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0’s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1’s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.because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systems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accurate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digit,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error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pose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problem.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Several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schemes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been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devised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detect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occurrence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5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single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word,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whenever</a:t>
            </a:r>
            <a:r>
              <a:rPr lang="en-US" sz="1600" spc="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error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occurs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concerned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en-US" sz="1600" spc="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corrected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retransmitted.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3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371600"/>
            <a:ext cx="8305800" cy="5086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2400" b="1" spc="-10" dirty="0" smtClean="0">
                <a:cs typeface="Calibri"/>
              </a:rPr>
              <a:t>Introduction:</a:t>
            </a:r>
            <a:endParaRPr lang="en-US" sz="2400" b="1" dirty="0" smtClean="0"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00000"/>
              </a:buClr>
            </a:pPr>
            <a:endParaRPr lang="en-US" sz="2850" dirty="0" smtClean="0">
              <a:cs typeface="Calibri"/>
            </a:endParaRPr>
          </a:p>
          <a:p>
            <a:pPr marL="1155700" marR="5080" lvl="1" indent="-228600" algn="just"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talk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systems,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 it a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computer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or a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set-up,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of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correction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great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practical</a:t>
            </a:r>
            <a:r>
              <a:rPr lang="en-US" sz="1600" spc="1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significance.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200000"/>
              </a:lnSpc>
              <a:spcBef>
                <a:spcPts val="5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marR="10795" lvl="1" indent="-228600" algn="just">
              <a:lnSpc>
                <a:spcPct val="200000"/>
              </a:lnSpc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creep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stream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owing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noise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or</a:t>
            </a:r>
            <a:r>
              <a:rPr lang="en-US" sz="1600" spc="4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impairments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during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course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transmission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4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transmitter</a:t>
            </a:r>
            <a:r>
              <a:rPr lang="en-US" sz="16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receiver.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200000"/>
              </a:lnSpc>
              <a:spcBef>
                <a:spcPts val="5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marR="8255" lvl="1" indent="-228600" algn="just">
              <a:lnSpc>
                <a:spcPct val="200000"/>
              </a:lnSpc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While 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addition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redundant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helps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achieving the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goal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making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transmission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of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place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another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free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reliable,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makes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spc="2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inefficient.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4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676401"/>
            <a:ext cx="8305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Detecting</a:t>
            </a:r>
            <a:r>
              <a:rPr lang="en-US" sz="16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Correcting</a:t>
            </a:r>
            <a:r>
              <a:rPr lang="en-US" sz="1600" spc="-2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Codes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00000"/>
              </a:buClr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00000"/>
              </a:lnSpc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00000"/>
              </a:lnSpc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Cyclic</a:t>
            </a:r>
            <a:r>
              <a:rPr lang="en-US" sz="16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Redundancy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Check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00000"/>
              </a:lnSpc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5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288718"/>
            <a:ext cx="8610600" cy="5332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555"/>
              </a:spcBef>
              <a:buFont typeface="Wingdings" pitchFamily="2" charset="2"/>
              <a:buChar char="Ø"/>
              <a:tabLst>
                <a:tab pos="356870" algn="l"/>
                <a:tab pos="357505" algn="l"/>
              </a:tabLst>
            </a:pPr>
            <a:r>
              <a:rPr lang="en-US" sz="1600" b="1" spc="-3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b="1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Code:</a:t>
            </a:r>
          </a:p>
          <a:p>
            <a:pPr marL="356870" indent="-344805">
              <a:lnSpc>
                <a:spcPct val="150000"/>
              </a:lnSpc>
              <a:spcBef>
                <a:spcPts val="55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 bit is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extra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added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string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in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order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to detect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might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crept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while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stored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processed</a:t>
            </a:r>
            <a:r>
              <a:rPr lang="en-US" sz="16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moved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one place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another in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digital</a:t>
            </a:r>
            <a:r>
              <a:rPr lang="en-US" sz="1600" spc="1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system.</a:t>
            </a:r>
          </a:p>
          <a:p>
            <a:pPr marL="356870" indent="-344805">
              <a:lnSpc>
                <a:spcPct val="150000"/>
              </a:lnSpc>
              <a:spcBef>
                <a:spcPts val="55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sz="1600" spc="5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simple</a:t>
            </a:r>
            <a:r>
              <a:rPr lang="en-US" sz="1600" spc="5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suffers</a:t>
            </a:r>
            <a:r>
              <a:rPr lang="en-US" sz="1600" spc="5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1600" spc="5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n-US" sz="1600" spc="5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limitations.</a:t>
            </a:r>
            <a:r>
              <a:rPr lang="en-US" sz="1600" spc="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Firstly,</a:t>
            </a:r>
            <a:r>
              <a:rPr lang="en-US" sz="1600" spc="5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spc="5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cannot detect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having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undergone</a:t>
            </a:r>
            <a:r>
              <a:rPr lang="en-US" sz="1600" spc="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even.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470"/>
              </a:spcBef>
              <a:buFont typeface="Wingdings" pitchFamily="2" charset="2"/>
              <a:buChar char="Ø"/>
              <a:tabLst>
                <a:tab pos="356870" algn="l"/>
                <a:tab pos="357505" algn="l"/>
              </a:tabLst>
            </a:pPr>
            <a:r>
              <a:rPr lang="en-US" sz="1600" b="1" spc="-2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b="1" spc="-2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tit</a:t>
            </a:r>
            <a:r>
              <a:rPr lang="en-US" sz="1600" b="1" spc="-1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b="1" spc="-2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b="1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e:</a:t>
            </a:r>
          </a:p>
          <a:p>
            <a:pPr marL="356870" indent="-344805">
              <a:lnSpc>
                <a:spcPct val="150000"/>
              </a:lnSpc>
              <a:spcBef>
                <a:spcPts val="47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makes</a:t>
            </a:r>
            <a:r>
              <a:rPr lang="en-US" sz="1600" spc="11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en-US" sz="1600" spc="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repetitive</a:t>
            </a:r>
            <a:r>
              <a:rPr lang="en-US" sz="1600" spc="1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transmission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1600" spc="1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z="1600" spc="-3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 the bit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stream.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threefold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repetition,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‘0’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would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transmitted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‘111’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‘000’</a:t>
            </a:r>
            <a:r>
              <a:rPr lang="en-US" sz="1600"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respectively.</a:t>
            </a:r>
          </a:p>
          <a:p>
            <a:pPr marL="356870" indent="-344805">
              <a:lnSpc>
                <a:spcPct val="150000"/>
              </a:lnSpc>
              <a:spcBef>
                <a:spcPts val="470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repetition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code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highly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inefficient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 the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information throughput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drops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rapidly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we increase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times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sz="1600" spc="3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3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needs 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repeated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build error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detection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correction capability.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50000"/>
              </a:lnSpc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6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676402"/>
            <a:ext cx="8305800" cy="3421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55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2000" b="1" spc="-35" dirty="0" smtClean="0">
                <a:cs typeface="Calibri"/>
              </a:rPr>
              <a:t>Cyclic</a:t>
            </a:r>
            <a:r>
              <a:rPr lang="en-US" sz="2000" b="1" spc="20" dirty="0" smtClean="0">
                <a:cs typeface="Calibri"/>
              </a:rPr>
              <a:t> </a:t>
            </a:r>
            <a:r>
              <a:rPr lang="en-US" sz="2000" b="1" spc="-5" dirty="0" smtClean="0">
                <a:cs typeface="Calibri"/>
              </a:rPr>
              <a:t>Redundancy</a:t>
            </a:r>
            <a:r>
              <a:rPr lang="en-US" sz="2000" b="1" spc="-110" dirty="0" smtClean="0">
                <a:cs typeface="Calibri"/>
              </a:rPr>
              <a:t> </a:t>
            </a:r>
            <a:r>
              <a:rPr lang="en-US" sz="2000" b="1" spc="-5" dirty="0" smtClean="0">
                <a:cs typeface="Calibri"/>
              </a:rPr>
              <a:t>Check</a:t>
            </a:r>
            <a:r>
              <a:rPr lang="en-US" sz="2000" b="1" spc="20" dirty="0" smtClean="0">
                <a:cs typeface="Calibri"/>
              </a:rPr>
              <a:t> </a:t>
            </a:r>
            <a:r>
              <a:rPr lang="en-US" sz="2000" b="1" spc="-5" dirty="0" smtClean="0">
                <a:cs typeface="Calibri"/>
              </a:rPr>
              <a:t>Code:</a:t>
            </a:r>
          </a:p>
          <a:p>
            <a:pPr marL="356870" indent="-344805">
              <a:lnSpc>
                <a:spcPct val="100000"/>
              </a:lnSpc>
              <a:spcBef>
                <a:spcPts val="555"/>
              </a:spcBef>
              <a:tabLst>
                <a:tab pos="356870" algn="l"/>
                <a:tab pos="357505" algn="l"/>
              </a:tabLst>
            </a:pPr>
            <a:endParaRPr lang="en-US" sz="2000" dirty="0" smtClean="0">
              <a:cs typeface="Calibri"/>
            </a:endParaRPr>
          </a:p>
          <a:p>
            <a:pPr marL="1155700" marR="58419" lvl="1" indent="-228600" algn="just">
              <a:lnSpc>
                <a:spcPct val="150000"/>
              </a:lnSpc>
              <a:spcBef>
                <a:spcPts val="420"/>
              </a:spcBef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Cyclic redundancy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check (CRC)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codes provide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reasonably high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level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edund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600" spc="1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150000"/>
              </a:lnSpc>
              <a:spcBef>
                <a:spcPts val="10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marR="5080" lvl="1" indent="-228600" algn="just">
              <a:lnSpc>
                <a:spcPct val="150000"/>
              </a:lnSpc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probability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detection</a:t>
            </a:r>
            <a:r>
              <a:rPr lang="en-US" sz="1600" spc="3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depends</a:t>
            </a:r>
            <a:r>
              <a:rPr lang="en-US" sz="1600" spc="3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upon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check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bits,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used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construct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cyclic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code.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single-bit</a:t>
            </a:r>
            <a:r>
              <a:rPr lang="en-US" sz="1600" spc="3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 two-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errors.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also 100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odd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bits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bursts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length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less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than n + 1</a:t>
            </a:r>
            <a:r>
              <a:rPr lang="en-US" sz="1600" spc="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7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295400"/>
            <a:ext cx="8305800" cy="5016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55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b="1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Code: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marR="43815" lvl="1" indent="-228600" algn="just">
              <a:lnSpc>
                <a:spcPct val="150000"/>
              </a:lnSpc>
              <a:spcBef>
                <a:spcPts val="420"/>
              </a:spcBef>
              <a:buFont typeface="Microsoft Sans Serif"/>
              <a:buChar char="•"/>
              <a:tabLst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increase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redundant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added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message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enhance 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capability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of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en-US" sz="1600" spc="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errors.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spcBef>
                <a:spcPts val="10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marR="5080" lvl="1" indent="-228600" algn="just">
              <a:lnSpc>
                <a:spcPct val="150000"/>
              </a:lnSpc>
              <a:buFont typeface="Microsoft Sans Serif"/>
              <a:buChar char="•"/>
              <a:tabLst>
                <a:tab pos="115633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sufficient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redundant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arranged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such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en-US" sz="1600" spc="3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produce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results, then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 should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possible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not only 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but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identify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600" spc="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location.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spcBef>
                <a:spcPts val="10"/>
              </a:spcBef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fact,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addition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redundant</a:t>
            </a:r>
            <a:r>
              <a:rPr lang="en-US" sz="1600" spc="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alters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‘distance’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45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parameter,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>
              <a:lnSpc>
                <a:spcPct val="150000"/>
              </a:lnSpc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come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known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1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distance.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4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b="1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spc="-15" dirty="0" smtClean="0">
                <a:latin typeface="Times New Roman" pitchFamily="18" charset="0"/>
                <a:cs typeface="Times New Roman" pitchFamily="18" charset="0"/>
              </a:rPr>
              <a:t>Distance: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 lvl="1" indent="-229235">
              <a:lnSpc>
                <a:spcPct val="150000"/>
              </a:lnSpc>
              <a:spcBef>
                <a:spcPts val="395"/>
              </a:spcBef>
              <a:buFont typeface="Microsoft Sans Serif"/>
              <a:buChar char="•"/>
              <a:tabLst>
                <a:tab pos="1155700" algn="l"/>
                <a:tab pos="115633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29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2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distance</a:t>
            </a:r>
            <a:r>
              <a:rPr lang="en-US" sz="1600" spc="2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2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nothing</a:t>
            </a:r>
            <a:r>
              <a:rPr lang="en-US" sz="1600" spc="2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but</a:t>
            </a:r>
            <a:r>
              <a:rPr lang="en-US" sz="1600" spc="2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3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2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2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2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disagreements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155700">
              <a:lnSpc>
                <a:spcPct val="150000"/>
              </a:lnSpc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words.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8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676402"/>
            <a:ext cx="8305800" cy="411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example,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addition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single-bit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sz="1600" spc="1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distance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least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smallest</a:t>
            </a:r>
            <a:r>
              <a:rPr lang="en-US" sz="1600" spc="1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1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distance</a:t>
            </a:r>
            <a:r>
              <a:rPr lang="en-US" sz="1600" spc="1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1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en-US" sz="1600" spc="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1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threefold</a:t>
            </a:r>
            <a:r>
              <a:rPr lang="en-US" sz="1600" spc="1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repetition</a:t>
            </a:r>
            <a:r>
              <a:rPr lang="en-US" sz="1600" spc="1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ct val="150000"/>
              </a:lnSpc>
              <a:spcBef>
                <a:spcPts val="5"/>
              </a:spcBef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marR="12700" indent="-344805" algn="just">
              <a:lnSpc>
                <a:spcPct val="150000"/>
              </a:lnSpc>
              <a:spcBef>
                <a:spcPts val="5"/>
              </a:spcBef>
              <a:buFont typeface="Microsoft Sans Serif"/>
              <a:buChar char="•"/>
              <a:tabLst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 noticed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an increase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4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distance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enhanced the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code’s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ability </a:t>
            </a:r>
            <a:r>
              <a:rPr lang="en-US" sz="1600" spc="-4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correct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errors.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Microsoft Sans Serif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marR="5080" indent="-344805" algn="just">
              <a:lnSpc>
                <a:spcPct val="150000"/>
              </a:lnSpc>
              <a:buFont typeface="Microsoft Sans Serif"/>
              <a:buChar char="•"/>
              <a:tabLst>
                <a:tab pos="357505" algn="l"/>
              </a:tabLst>
            </a:pPr>
            <a:r>
              <a:rPr lang="en-US" sz="1600" spc="-15" dirty="0" err="1" smtClean="0">
                <a:latin typeface="Times New Roman" pitchFamily="18" charset="0"/>
                <a:cs typeface="Times New Roman" pitchFamily="18" charset="0"/>
              </a:rPr>
              <a:t>Hamming’s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code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attempt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increasing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Hamming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distance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same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having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as high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information throughput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rate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possible.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ERROR</a:t>
            </a:r>
            <a:r>
              <a:rPr lang="en-US" sz="2000" spc="-10" dirty="0" smtClean="0"/>
              <a:t> DETECTING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AND</a:t>
            </a:r>
            <a:r>
              <a:rPr lang="en-US" sz="2000" spc="5" dirty="0" smtClean="0"/>
              <a:t> </a:t>
            </a:r>
            <a:r>
              <a:rPr lang="en-US" sz="2000" spc="-25" dirty="0" smtClean="0"/>
              <a:t>CORRECTING</a:t>
            </a:r>
            <a:r>
              <a:rPr lang="en-US" sz="2000" spc="125" dirty="0" smtClean="0"/>
              <a:t> </a:t>
            </a:r>
            <a:r>
              <a:rPr lang="en-US" sz="2000" spc="-30" dirty="0" smtClean="0"/>
              <a:t>CODES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9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295400"/>
            <a:ext cx="8305800" cy="4942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6870" indent="-344805">
              <a:lnSpc>
                <a:spcPts val="2185"/>
              </a:lnSpc>
              <a:spcBef>
                <a:spcPts val="9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capable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correcting</a:t>
            </a:r>
            <a:r>
              <a:rPr lang="en-US" sz="1600" spc="-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single-bit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messages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</a:p>
          <a:p>
            <a:pPr marL="356870">
              <a:lnSpc>
                <a:spcPts val="2185"/>
              </a:lnSpc>
            </a:pP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length.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ts val="2245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Although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code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detect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two-bit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errors,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cannot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give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error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>
              <a:lnSpc>
                <a:spcPts val="2245"/>
              </a:lnSpc>
            </a:pP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locations.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56870" marR="104775" indent="-344805">
              <a:lnSpc>
                <a:spcPts val="211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en-US" sz="16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transmitted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along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message, </a:t>
            </a:r>
            <a:r>
              <a:rPr lang="en-US" sz="1600" spc="-4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however,</a:t>
            </a:r>
            <a:r>
              <a:rPr lang="en-US" sz="1600" spc="-1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depends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upon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message</a:t>
            </a:r>
            <a:r>
              <a:rPr lang="en-US" sz="1600" spc="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length.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lang="en-US" dirty="0" smtClean="0">
              <a:cs typeface="Calibri"/>
            </a:endParaRPr>
          </a:p>
          <a:p>
            <a:pPr marL="356870" indent="-344805">
              <a:lnSpc>
                <a:spcPct val="15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encode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smallest 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integer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satisfies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condition 	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en-US" dirty="0" smtClean="0">
              <a:cs typeface="Calibri"/>
            </a:endParaRPr>
          </a:p>
          <a:p>
            <a:pPr marL="356870" indent="-344805">
              <a:lnSpc>
                <a:spcPct val="150000"/>
              </a:lnSpc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commonly</a:t>
            </a:r>
            <a:r>
              <a:rPr lang="en-US" sz="16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word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length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seven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message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three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parity</a:t>
            </a:r>
            <a:r>
              <a:rPr lang="en-US" sz="1600" spc="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bits.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</a:pPr>
            <a:endParaRPr lang="en-US" sz="2400" dirty="0" smtClean="0"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referred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Hamming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(7,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en-US" sz="1600" spc="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67000" y="4191000"/>
            <a:ext cx="1571243" cy="3352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Words>898</Words>
  <Application>Microsoft Office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DIGITAL ELECTRONICS &amp;LOGIC DESIGN     </vt:lpstr>
      <vt:lpstr>BINARY CODED DECIMAL</vt:lpstr>
      <vt:lpstr>ERROR DETECTING AND CORRECTING CODES</vt:lpstr>
      <vt:lpstr>ERROR DETECTING AND CORRECTING CODES</vt:lpstr>
      <vt:lpstr>ERROR DETECTING AND CORRECTING CODES</vt:lpstr>
      <vt:lpstr>ERROR DETECTING AND CORRECTING CODES</vt:lpstr>
      <vt:lpstr>ERROR DETECTING AND CORRECTING CODES</vt:lpstr>
      <vt:lpstr>ERROR DETECTING AND CORRECTING CODES</vt:lpstr>
      <vt:lpstr>ERROR DETECTING AND CORRECTING CODES</vt:lpstr>
      <vt:lpstr>ERROR DETECTING AND CORRECTING CODES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133</cp:revision>
  <dcterms:created xsi:type="dcterms:W3CDTF">2023-06-12T06:06:59Z</dcterms:created>
  <dcterms:modified xsi:type="dcterms:W3CDTF">2023-06-21T07:31:10Z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