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80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4" Type="http://schemas.openxmlformats.org/officeDocument/2006/relationships/image" Target="../media/image16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F8739E-854A-4391-B2C6-C48DB6706693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5D58C8-2996-422D-AFC4-99336611CA6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0071CF-C1EE-4325-9D5A-9D4880249766}" type="slidenum">
              <a:rPr lang="en-US"/>
              <a:pPr/>
              <a:t>5</a:t>
            </a:fld>
            <a:endParaRPr lang="en-US"/>
          </a:p>
        </p:txBody>
      </p:sp>
      <p:sp>
        <p:nvSpPr>
          <p:cNvPr id="293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3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62CB3-0635-4A45-A2CE-556D9F605E7F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2FF39-907D-4FBA-B8AC-71B672B675E4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763AC-0A39-49C8-B8A2-1BB6A8BEFD58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64E7C-8ABB-46DB-BC1C-E2FBE646B4CC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985AF-08B5-4261-9960-6CB6AFFBDE07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29AFC-8124-4457-9AE1-1C3FF8C3FC02}" type="datetime1">
              <a:rPr lang="en-US" smtClean="0"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2C72B-17B3-42D1-8A8B-99F3B974DB22}" type="datetime1">
              <a:rPr lang="en-US" smtClean="0"/>
              <a:t>20/06/2023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323C8-D7DA-4229-B5AB-620EC3C007E7}" type="datetime1">
              <a:rPr lang="en-US" smtClean="0"/>
              <a:t>20/06/2023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21925-A7AC-47A3-BEB0-39C436C749A3}" type="datetime1">
              <a:rPr lang="en-US" smtClean="0"/>
              <a:t>20/06/2023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7A790-CB78-4F6D-8651-B9D5CB58ADE3}" type="datetime1">
              <a:rPr lang="en-US" smtClean="0"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D249-FD00-4C3C-9EEC-422FB3A56212}" type="datetime1">
              <a:rPr lang="en-US" smtClean="0"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C71360-CC81-448D-BE6B-CD9B02B7D7C5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.jpeg"/><Relationship Id="rId4" Type="http://schemas.openxmlformats.org/officeDocument/2006/relationships/oleObject" Target="../embeddings/oleObject6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17.bin"/><Relationship Id="rId5" Type="http://schemas.openxmlformats.org/officeDocument/2006/relationships/oleObject" Target="../embeddings/oleObject16.bin"/><Relationship Id="rId4" Type="http://schemas.openxmlformats.org/officeDocument/2006/relationships/oleObject" Target="../embeddings/oleObject15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1.jpe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COMPUTER NETWORKS-II / BTCS-3501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125445" y="6392864"/>
            <a:ext cx="4018557" cy="365125"/>
          </a:xfrm>
          <a:prstGeom prst="rect">
            <a:avLst/>
          </a:prstGeom>
        </p:spPr>
        <p:txBody>
          <a:bodyPr vert="horz" lIns="91431" tIns="45716" rIns="91431" bIns="45716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Er. Jasdeep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5114934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B.Tech CSE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smtClean="0">
                <a:latin typeface="+mn-lt"/>
              </a:rPr>
              <a:t>5</a:t>
            </a:r>
            <a:r>
              <a:rPr lang="en-US" sz="9600" baseline="30000" dirty="0" smtClean="0">
                <a:latin typeface="+mn-lt"/>
              </a:rPr>
              <a:t>th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9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74638"/>
            <a:ext cx="7315200" cy="1143000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Distance Vector Algorithm: Messages</a:t>
            </a:r>
          </a:p>
        </p:txBody>
      </p:sp>
      <p:graphicFrame>
        <p:nvGraphicFramePr>
          <p:cNvPr id="311299" name="Object 3"/>
          <p:cNvGraphicFramePr>
            <a:graphicFrameLocks noChangeAspect="1"/>
          </p:cNvGraphicFramePr>
          <p:nvPr/>
        </p:nvGraphicFramePr>
        <p:xfrm>
          <a:off x="762000" y="1066800"/>
          <a:ext cx="5854700" cy="2768600"/>
        </p:xfrm>
        <a:graphic>
          <a:graphicData uri="http://schemas.openxmlformats.org/presentationml/2006/ole">
            <p:oleObj spid="_x0000_s5122" name="VISIO" r:id="rId3" imgW="6538680" imgH="3078360" progId="">
              <p:embed/>
            </p:oleObj>
          </a:graphicData>
        </a:graphic>
      </p:graphicFrame>
      <p:sp>
        <p:nvSpPr>
          <p:cNvPr id="311300" name="Text Box 4"/>
          <p:cNvSpPr txBox="1">
            <a:spLocks noChangeArrowheads="1"/>
          </p:cNvSpPr>
          <p:nvPr/>
        </p:nvSpPr>
        <p:spPr bwMode="auto">
          <a:xfrm>
            <a:off x="228600" y="3429000"/>
            <a:ext cx="8839200" cy="301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3" tIns="45717" rIns="91433" bIns="45717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US" i="0">
                <a:solidFill>
                  <a:schemeClr val="tx1"/>
                </a:solidFill>
                <a:latin typeface="Arial" charset="0"/>
              </a:rPr>
              <a:t> Nodes send messages to their neighbors which contain routing table entries</a:t>
            </a:r>
          </a:p>
          <a:p>
            <a:pPr>
              <a:spcBef>
                <a:spcPct val="0"/>
              </a:spcBef>
              <a:spcAft>
                <a:spcPct val="0"/>
              </a:spcAft>
            </a:pPr>
            <a:endParaRPr lang="en-US" i="0">
              <a:solidFill>
                <a:schemeClr val="tx1"/>
              </a:solidFill>
              <a:latin typeface="Arial" charset="0"/>
            </a:endParaRPr>
          </a:p>
          <a:p>
            <a:pPr>
              <a:spcBef>
                <a:spcPct val="0"/>
              </a:spcBef>
              <a:spcAft>
                <a:spcPct val="0"/>
              </a:spcAft>
            </a:pPr>
            <a:endParaRPr lang="en-US" i="0">
              <a:solidFill>
                <a:schemeClr val="tx1"/>
              </a:solidFill>
              <a:latin typeface="Arial" charset="0"/>
            </a:endParaRPr>
          </a:p>
          <a:p>
            <a:pPr>
              <a:spcBef>
                <a:spcPct val="0"/>
              </a:spcBef>
              <a:spcAft>
                <a:spcPct val="0"/>
              </a:spcAft>
            </a:pPr>
            <a:endParaRPr lang="en-US" i="0">
              <a:solidFill>
                <a:schemeClr val="tx1"/>
              </a:solidFill>
              <a:latin typeface="Arial" charset="0"/>
            </a:endParaRPr>
          </a:p>
          <a:p>
            <a:pPr>
              <a:spcBef>
                <a:spcPct val="0"/>
              </a:spcBef>
              <a:spcAft>
                <a:spcPct val="0"/>
              </a:spcAft>
            </a:pPr>
            <a:endParaRPr lang="en-US" i="0">
              <a:solidFill>
                <a:schemeClr val="tx1"/>
              </a:solidFill>
              <a:latin typeface="Arial" charset="0"/>
            </a:endParaRPr>
          </a:p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US" i="0">
                <a:solidFill>
                  <a:schemeClr val="tx1"/>
                </a:solidFill>
                <a:latin typeface="Arial" charset="0"/>
              </a:rPr>
              <a:t> A message has the format: </a:t>
            </a:r>
            <a:r>
              <a:rPr lang="en-US" b="1" i="0">
                <a:solidFill>
                  <a:schemeClr val="tx1"/>
                </a:solidFill>
                <a:latin typeface="Arial" charset="0"/>
              </a:rPr>
              <a:t>[Net , D(v,Net)]</a:t>
            </a:r>
            <a:r>
              <a:rPr lang="en-US" i="0">
                <a:solidFill>
                  <a:schemeClr val="tx1"/>
                </a:solidFill>
                <a:latin typeface="Arial" charset="0"/>
              </a:rPr>
              <a:t> means</a:t>
            </a:r>
            <a:r>
              <a:rPr lang="en-US" b="1">
                <a:solidFill>
                  <a:srgbClr val="FF0000"/>
                </a:solidFill>
                <a:latin typeface="Arial" charset="0"/>
              </a:rPr>
              <a:t>“My cost to go to  Net is D (v,Net)”</a:t>
            </a:r>
            <a:r>
              <a:rPr lang="en-US" i="0">
                <a:solidFill>
                  <a:srgbClr val="FF0000"/>
                </a:solidFill>
                <a:latin typeface="Arial" charset="0"/>
              </a:rPr>
              <a:t> </a:t>
            </a:r>
          </a:p>
        </p:txBody>
      </p:sp>
      <p:sp>
        <p:nvSpPr>
          <p:cNvPr id="311301" name="Oval 5"/>
          <p:cNvSpPr>
            <a:spLocks noChangeArrowheads="1"/>
          </p:cNvSpPr>
          <p:nvPr/>
        </p:nvSpPr>
        <p:spPr bwMode="auto">
          <a:xfrm>
            <a:off x="1981200" y="4648200"/>
            <a:ext cx="762000" cy="7620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1433" tIns="137160" rIns="91433" bIns="228600" anchor="ctr" anchorCtr="1"/>
          <a:lstStyle/>
          <a:p>
            <a:pPr algn="ctr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b="1" i="0">
                <a:solidFill>
                  <a:schemeClr val="tx1"/>
                </a:solidFill>
                <a:latin typeface="Arial" charset="0"/>
              </a:rPr>
              <a:t>v</a:t>
            </a:r>
            <a:endParaRPr lang="en-US" i="0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311302" name="Oval 6"/>
          <p:cNvSpPr>
            <a:spLocks noChangeArrowheads="1"/>
          </p:cNvSpPr>
          <p:nvPr/>
        </p:nvSpPr>
        <p:spPr bwMode="auto">
          <a:xfrm>
            <a:off x="5867400" y="4648200"/>
            <a:ext cx="762000" cy="7620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1433" tIns="137160" rIns="91433" bIns="228600" anchor="ctr" anchorCtr="1"/>
          <a:lstStyle/>
          <a:p>
            <a:pPr algn="ctr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b="1" i="0">
                <a:solidFill>
                  <a:schemeClr val="tx1"/>
                </a:solidFill>
                <a:latin typeface="Arial" charset="0"/>
              </a:rPr>
              <a:t>n</a:t>
            </a:r>
            <a:endParaRPr lang="en-US" b="1" i="0">
              <a:solidFill>
                <a:schemeClr val="bg2"/>
              </a:solidFill>
              <a:latin typeface="Arial" charset="0"/>
            </a:endParaRPr>
          </a:p>
        </p:txBody>
      </p:sp>
      <p:cxnSp>
        <p:nvCxnSpPr>
          <p:cNvPr id="311303" name="AutoShape 7"/>
          <p:cNvCxnSpPr>
            <a:cxnSpLocks noChangeShapeType="1"/>
            <a:stCxn id="311302" idx="2"/>
            <a:endCxn id="311301" idx="6"/>
          </p:cNvCxnSpPr>
          <p:nvPr/>
        </p:nvCxnSpPr>
        <p:spPr bwMode="auto">
          <a:xfrm flipH="1">
            <a:off x="2762250" y="5029200"/>
            <a:ext cx="3086100" cy="0"/>
          </a:xfrm>
          <a:prstGeom prst="straightConnector1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</p:spPr>
      </p:cxnSp>
      <p:sp>
        <p:nvSpPr>
          <p:cNvPr id="311304" name="Text Box 8"/>
          <p:cNvSpPr txBox="1">
            <a:spLocks noChangeArrowheads="1"/>
          </p:cNvSpPr>
          <p:nvPr/>
        </p:nvSpPr>
        <p:spPr bwMode="auto">
          <a:xfrm>
            <a:off x="3009900" y="4495800"/>
            <a:ext cx="2301875" cy="63976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 lIns="91433" tIns="45717" rIns="91433" bIns="228600" anchorCtr="1">
            <a:spAutoFit/>
            <a:flatTx/>
          </a:bodyPr>
          <a:lstStyle/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b="1" i="0">
                <a:solidFill>
                  <a:schemeClr val="tx1"/>
                </a:solidFill>
                <a:latin typeface="Arial" charset="0"/>
              </a:rPr>
              <a:t>[Net , D(v,Net)]</a:t>
            </a:r>
            <a:endParaRPr lang="en-US" i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311305" name="Line 9"/>
          <p:cNvSpPr>
            <a:spLocks noChangeShapeType="1"/>
          </p:cNvSpPr>
          <p:nvPr/>
        </p:nvSpPr>
        <p:spPr bwMode="auto">
          <a:xfrm>
            <a:off x="5181600" y="4724400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1433" tIns="45717" rIns="91433" bIns="228600" anchor="ctr"/>
          <a:lstStyle/>
          <a:p>
            <a:endParaRPr lang="en-US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2800" dirty="0"/>
              <a:t>Distance Vector Algorithm: Sending Updates</a:t>
            </a:r>
          </a:p>
        </p:txBody>
      </p:sp>
      <p:graphicFrame>
        <p:nvGraphicFramePr>
          <p:cNvPr id="236763" name="Object 219"/>
          <p:cNvGraphicFramePr>
            <a:graphicFrameLocks noChangeAspect="1"/>
          </p:cNvGraphicFramePr>
          <p:nvPr/>
        </p:nvGraphicFramePr>
        <p:xfrm>
          <a:off x="304800" y="1371600"/>
          <a:ext cx="3314700" cy="2768600"/>
        </p:xfrm>
        <a:graphic>
          <a:graphicData uri="http://schemas.openxmlformats.org/presentationml/2006/ole">
            <p:oleObj spid="_x0000_s6146" name="VISIO" r:id="rId3" imgW="3681360" imgH="3078360" progId="">
              <p:embed/>
            </p:oleObj>
          </a:graphicData>
        </a:graphic>
      </p:graphicFrame>
      <p:sp>
        <p:nvSpPr>
          <p:cNvPr id="236765" name="Text Box 221"/>
          <p:cNvSpPr txBox="1">
            <a:spLocks noChangeArrowheads="1"/>
          </p:cNvSpPr>
          <p:nvPr/>
        </p:nvSpPr>
        <p:spPr bwMode="auto">
          <a:xfrm>
            <a:off x="3276600" y="2362200"/>
            <a:ext cx="37338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3" tIns="45717" rIns="91433" bIns="45717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sz="2000" i="0">
                <a:solidFill>
                  <a:schemeClr val="tx1"/>
                </a:solidFill>
                <a:latin typeface="Arial" charset="0"/>
              </a:rPr>
              <a:t>Periodically, each node v sends the content of its routing table to its neighbors: </a:t>
            </a:r>
          </a:p>
        </p:txBody>
      </p:sp>
      <p:graphicFrame>
        <p:nvGraphicFramePr>
          <p:cNvPr id="236777" name="Object 233"/>
          <p:cNvGraphicFramePr>
            <a:graphicFrameLocks noChangeAspect="1"/>
          </p:cNvGraphicFramePr>
          <p:nvPr/>
        </p:nvGraphicFramePr>
        <p:xfrm>
          <a:off x="3657600" y="3886200"/>
          <a:ext cx="5041900" cy="2705100"/>
        </p:xfrm>
        <a:graphic>
          <a:graphicData uri="http://schemas.openxmlformats.org/presentationml/2006/ole">
            <p:oleObj spid="_x0000_s6147" name="VISIO" r:id="rId4" imgW="5624280" imgH="3006720" progId="">
              <p:embed/>
            </p:oleObj>
          </a:graphicData>
        </a:graphic>
      </p:graphicFrame>
      <p:pic>
        <p:nvPicPr>
          <p:cNvPr id="8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Initiating Routing Table I</a:t>
            </a:r>
          </a:p>
        </p:txBody>
      </p:sp>
      <p:graphicFrame>
        <p:nvGraphicFramePr>
          <p:cNvPr id="273411" name="Object 3"/>
          <p:cNvGraphicFramePr>
            <a:graphicFrameLocks noChangeAspect="1"/>
          </p:cNvGraphicFramePr>
          <p:nvPr/>
        </p:nvGraphicFramePr>
        <p:xfrm>
          <a:off x="762000" y="3175000"/>
          <a:ext cx="8128000" cy="3073400"/>
        </p:xfrm>
        <a:graphic>
          <a:graphicData uri="http://schemas.openxmlformats.org/presentationml/2006/ole">
            <p:oleObj spid="_x0000_s7170" name="VISIO" r:id="rId3" imgW="9096120" imgH="3421080" progId="">
              <p:embed/>
            </p:oleObj>
          </a:graphicData>
        </a:graphic>
      </p:graphicFrame>
      <p:sp>
        <p:nvSpPr>
          <p:cNvPr id="273428" name="Rectangle 20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915400" cy="4876800"/>
          </a:xfrm>
        </p:spPr>
        <p:txBody>
          <a:bodyPr/>
          <a:lstStyle/>
          <a:p>
            <a:r>
              <a:rPr lang="en-US"/>
              <a:t>Suppose a new node v becomes active.</a:t>
            </a:r>
          </a:p>
          <a:p>
            <a:r>
              <a:rPr lang="en-US"/>
              <a:t>The cost to access directly connected networks is zero:</a:t>
            </a:r>
          </a:p>
          <a:p>
            <a:pPr lvl="3"/>
            <a:r>
              <a:rPr lang="en-US"/>
              <a:t>D (v, Net(v,m)) = 0</a:t>
            </a:r>
          </a:p>
          <a:p>
            <a:pPr lvl="3"/>
            <a:r>
              <a:rPr lang="en-US"/>
              <a:t>D (v, Net(v,w)) = 0</a:t>
            </a:r>
          </a:p>
          <a:p>
            <a:pPr lvl="3"/>
            <a:r>
              <a:rPr lang="en-US"/>
              <a:t>D (v, Net(v,n)) = 0</a:t>
            </a:r>
          </a:p>
          <a:p>
            <a:endParaRPr lang="en-US">
              <a:solidFill>
                <a:srgbClr val="FF0000"/>
              </a:solidFill>
            </a:endParaRPr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Initiating Routing Table II</a:t>
            </a:r>
          </a:p>
        </p:txBody>
      </p:sp>
      <p:graphicFrame>
        <p:nvGraphicFramePr>
          <p:cNvPr id="309251" name="Object 3"/>
          <p:cNvGraphicFramePr>
            <a:graphicFrameLocks noChangeAspect="1"/>
          </p:cNvGraphicFramePr>
          <p:nvPr/>
        </p:nvGraphicFramePr>
        <p:xfrm>
          <a:off x="685800" y="990600"/>
          <a:ext cx="3378200" cy="3073400"/>
        </p:xfrm>
        <a:graphic>
          <a:graphicData uri="http://schemas.openxmlformats.org/presentationml/2006/ole">
            <p:oleObj spid="_x0000_s8194" name="VISIO" r:id="rId3" imgW="3752640" imgH="3421080" progId="">
              <p:embed/>
            </p:oleObj>
          </a:graphicData>
        </a:graphic>
      </p:graphicFrame>
      <p:sp>
        <p:nvSpPr>
          <p:cNvPr id="30925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152400" y="3810000"/>
            <a:ext cx="8915400" cy="2438400"/>
          </a:xfrm>
        </p:spPr>
        <p:txBody>
          <a:bodyPr/>
          <a:lstStyle/>
          <a:p>
            <a:r>
              <a:rPr lang="en-US"/>
              <a:t>New node v sends the routing table entry to all its neighbors:</a:t>
            </a:r>
          </a:p>
        </p:txBody>
      </p:sp>
      <p:graphicFrame>
        <p:nvGraphicFramePr>
          <p:cNvPr id="309256" name="Object 8"/>
          <p:cNvGraphicFramePr>
            <a:graphicFrameLocks noChangeAspect="1"/>
          </p:cNvGraphicFramePr>
          <p:nvPr/>
        </p:nvGraphicFramePr>
        <p:xfrm>
          <a:off x="533400" y="4152900"/>
          <a:ext cx="5041900" cy="2705100"/>
        </p:xfrm>
        <a:graphic>
          <a:graphicData uri="http://schemas.openxmlformats.org/presentationml/2006/ole">
            <p:oleObj spid="_x0000_s8195" name="VISIO" r:id="rId4" imgW="5624280" imgH="3006720" progId="">
              <p:embed/>
            </p:oleObj>
          </a:graphicData>
        </a:graphic>
      </p:graphicFrame>
      <p:graphicFrame>
        <p:nvGraphicFramePr>
          <p:cNvPr id="309281" name="Object 33"/>
          <p:cNvGraphicFramePr>
            <a:graphicFrameLocks noChangeAspect="1"/>
          </p:cNvGraphicFramePr>
          <p:nvPr/>
        </p:nvGraphicFramePr>
        <p:xfrm>
          <a:off x="520700" y="4152900"/>
          <a:ext cx="5041900" cy="2705100"/>
        </p:xfrm>
        <a:graphic>
          <a:graphicData uri="http://schemas.openxmlformats.org/presentationml/2006/ole">
            <p:oleObj spid="_x0000_s8196" name="VISIO" r:id="rId5" imgW="5624280" imgH="3006720" progId="">
              <p:embed/>
            </p:oleObj>
          </a:graphicData>
        </a:graphic>
      </p:graphicFrame>
      <p:graphicFrame>
        <p:nvGraphicFramePr>
          <p:cNvPr id="309282" name="Object 34"/>
          <p:cNvGraphicFramePr>
            <a:graphicFrameLocks noChangeAspect="1"/>
          </p:cNvGraphicFramePr>
          <p:nvPr/>
        </p:nvGraphicFramePr>
        <p:xfrm>
          <a:off x="533400" y="4152900"/>
          <a:ext cx="5041900" cy="2705100"/>
        </p:xfrm>
        <a:graphic>
          <a:graphicData uri="http://schemas.openxmlformats.org/presentationml/2006/ole">
            <p:oleObj spid="_x0000_s8197" name="VISIO" r:id="rId6" imgW="5624280" imgH="3006720" progId="">
              <p:embed/>
            </p:oleObj>
          </a:graphicData>
        </a:graphic>
      </p:graphicFrame>
      <p:pic>
        <p:nvPicPr>
          <p:cNvPr id="10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92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92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9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09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3092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3092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5397" name="Object 5"/>
          <p:cNvGraphicFramePr>
            <a:graphicFrameLocks noChangeAspect="1"/>
          </p:cNvGraphicFramePr>
          <p:nvPr/>
        </p:nvGraphicFramePr>
        <p:xfrm>
          <a:off x="2057400" y="2819400"/>
          <a:ext cx="5041900" cy="2705100"/>
        </p:xfrm>
        <a:graphic>
          <a:graphicData uri="http://schemas.openxmlformats.org/presentationml/2006/ole">
            <p:oleObj spid="_x0000_s9218" name="VISIO" r:id="rId3" imgW="5624280" imgH="3006720" progId="">
              <p:embed/>
            </p:oleObj>
          </a:graphicData>
        </a:graphic>
      </p:graphicFrame>
      <p:sp>
        <p:nvSpPr>
          <p:cNvPr id="31539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Initiating Routing Table III</a:t>
            </a:r>
          </a:p>
        </p:txBody>
      </p:sp>
      <p:sp>
        <p:nvSpPr>
          <p:cNvPr id="315399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Node v receives the routing tables from other nodes and builds up its routing table </a:t>
            </a:r>
          </a:p>
          <a:p>
            <a:endParaRPr lang="en-US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Updating Routing Tables I</a:t>
            </a:r>
          </a:p>
        </p:txBody>
      </p:sp>
      <p:graphicFrame>
        <p:nvGraphicFramePr>
          <p:cNvPr id="295939" name="Object 3"/>
          <p:cNvGraphicFramePr>
            <a:graphicFrameLocks noChangeAspect="1"/>
          </p:cNvGraphicFramePr>
          <p:nvPr/>
        </p:nvGraphicFramePr>
        <p:xfrm>
          <a:off x="762000" y="1219200"/>
          <a:ext cx="6184900" cy="3073400"/>
        </p:xfrm>
        <a:graphic>
          <a:graphicData uri="http://schemas.openxmlformats.org/presentationml/2006/ole">
            <p:oleObj spid="_x0000_s10242" name="VISIO" r:id="rId3" imgW="6910200" imgH="3421080" progId="">
              <p:embed/>
            </p:oleObj>
          </a:graphicData>
        </a:graphic>
      </p:graphicFrame>
      <p:sp>
        <p:nvSpPr>
          <p:cNvPr id="295940" name="Text Box 4"/>
          <p:cNvSpPr txBox="1">
            <a:spLocks noChangeArrowheads="1"/>
          </p:cNvSpPr>
          <p:nvPr/>
        </p:nvSpPr>
        <p:spPr bwMode="auto">
          <a:xfrm>
            <a:off x="76200" y="1295400"/>
            <a:ext cx="982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3" tIns="45717" rIns="91433" bIns="45717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US" i="0">
                <a:solidFill>
                  <a:schemeClr val="tx1"/>
                </a:solidFill>
                <a:latin typeface="Arial" charset="0"/>
              </a:rPr>
              <a:t> Suppose node v receives a message from node m:</a:t>
            </a:r>
            <a:r>
              <a:rPr lang="en-US" i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b="1" i="0">
                <a:solidFill>
                  <a:srgbClr val="FF0000"/>
                </a:solidFill>
                <a:latin typeface="Arial" charset="0"/>
              </a:rPr>
              <a:t>[</a:t>
            </a:r>
            <a:r>
              <a:rPr lang="en-US" sz="2000" b="1" i="0">
                <a:solidFill>
                  <a:srgbClr val="FF0000"/>
                </a:solidFill>
                <a:latin typeface="Arial" charset="0"/>
              </a:rPr>
              <a:t>Net,D(m,Net)]</a:t>
            </a:r>
            <a:endParaRPr lang="en-US" sz="2000" i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95943" name="Rectangle 7"/>
          <p:cNvSpPr>
            <a:spLocks noChangeArrowheads="1"/>
          </p:cNvSpPr>
          <p:nvPr/>
        </p:nvSpPr>
        <p:spPr bwMode="auto">
          <a:xfrm>
            <a:off x="1600200" y="4648200"/>
            <a:ext cx="6156325" cy="1625600"/>
          </a:xfrm>
          <a:prstGeom prst="rect">
            <a:avLst/>
          </a:prstGeom>
          <a:solidFill>
            <a:srgbClr val="FFFF99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lIns="91433" tIns="45717" rIns="91433" bIns="45717">
            <a:spAutoFit/>
          </a:bodyPr>
          <a:lstStyle/>
          <a:p>
            <a:pPr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sz="2000" i="0" dirty="0">
                <a:solidFill>
                  <a:schemeClr val="tx1"/>
                </a:solidFill>
                <a:latin typeface="Arial" charset="0"/>
              </a:rPr>
              <a:t>if  ( D(</a:t>
            </a:r>
            <a:r>
              <a:rPr lang="en-US" sz="2000" i="0" dirty="0" err="1">
                <a:solidFill>
                  <a:schemeClr val="tx1"/>
                </a:solidFill>
                <a:latin typeface="Arial" charset="0"/>
              </a:rPr>
              <a:t>m,Net</a:t>
            </a:r>
            <a:r>
              <a:rPr lang="en-US" sz="2000" i="0" dirty="0">
                <a:solidFill>
                  <a:schemeClr val="tx1"/>
                </a:solidFill>
                <a:latin typeface="Arial" charset="0"/>
              </a:rPr>
              <a:t>) + c (</a:t>
            </a:r>
            <a:r>
              <a:rPr lang="en-US" sz="2000" i="0" dirty="0" err="1">
                <a:solidFill>
                  <a:schemeClr val="tx1"/>
                </a:solidFill>
                <a:latin typeface="Arial" charset="0"/>
              </a:rPr>
              <a:t>v,m</a:t>
            </a:r>
            <a:r>
              <a:rPr lang="en-US" sz="2000" i="0" dirty="0">
                <a:solidFill>
                  <a:schemeClr val="tx1"/>
                </a:solidFill>
                <a:latin typeface="Arial" charset="0"/>
              </a:rPr>
              <a:t>) &lt; D (</a:t>
            </a:r>
            <a:r>
              <a:rPr lang="en-US" sz="2000" i="0" dirty="0" err="1">
                <a:solidFill>
                  <a:schemeClr val="tx1"/>
                </a:solidFill>
                <a:latin typeface="Arial" charset="0"/>
              </a:rPr>
              <a:t>v,Net</a:t>
            </a:r>
            <a:r>
              <a:rPr lang="en-US" sz="2000" i="0" dirty="0">
                <a:solidFill>
                  <a:schemeClr val="tx1"/>
                </a:solidFill>
                <a:latin typeface="Arial" charset="0"/>
              </a:rPr>
              <a:t>) ) {</a:t>
            </a:r>
          </a:p>
          <a:p>
            <a:pPr lvl="1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en-US" sz="2000" i="0" dirty="0" err="1">
                <a:solidFill>
                  <a:schemeClr val="tx1"/>
                </a:solidFill>
                <a:latin typeface="Arial" charset="0"/>
              </a:rPr>
              <a:t>D</a:t>
            </a:r>
            <a:r>
              <a:rPr lang="en-US" sz="2000" i="0" baseline="30000" dirty="0" err="1">
                <a:solidFill>
                  <a:schemeClr val="tx1"/>
                </a:solidFill>
                <a:latin typeface="Arial" charset="0"/>
              </a:rPr>
              <a:t>new</a:t>
            </a:r>
            <a:r>
              <a:rPr lang="en-US" sz="2000" i="0" dirty="0">
                <a:solidFill>
                  <a:schemeClr val="tx1"/>
                </a:solidFill>
                <a:latin typeface="Arial" charset="0"/>
              </a:rPr>
              <a:t> (</a:t>
            </a:r>
            <a:r>
              <a:rPr lang="en-US" sz="2000" i="0" dirty="0" err="1">
                <a:solidFill>
                  <a:schemeClr val="tx1"/>
                </a:solidFill>
                <a:latin typeface="Arial" charset="0"/>
              </a:rPr>
              <a:t>v,Net</a:t>
            </a:r>
            <a:r>
              <a:rPr lang="en-US" sz="2000" i="0" dirty="0">
                <a:solidFill>
                  <a:schemeClr val="tx1"/>
                </a:solidFill>
                <a:latin typeface="Arial" charset="0"/>
              </a:rPr>
              <a:t>) := D</a:t>
            </a:r>
            <a:r>
              <a:rPr lang="en-US" sz="2000" i="0" baseline="-25000" dirty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en-US" sz="2000" i="0" dirty="0">
                <a:solidFill>
                  <a:schemeClr val="tx1"/>
                </a:solidFill>
                <a:latin typeface="Arial" charset="0"/>
              </a:rPr>
              <a:t>(</a:t>
            </a:r>
            <a:r>
              <a:rPr lang="en-US" sz="2000" i="0" dirty="0" err="1">
                <a:solidFill>
                  <a:schemeClr val="tx1"/>
                </a:solidFill>
                <a:latin typeface="Arial" charset="0"/>
              </a:rPr>
              <a:t>m,Net</a:t>
            </a:r>
            <a:r>
              <a:rPr lang="en-US" sz="2000" i="0" dirty="0">
                <a:solidFill>
                  <a:schemeClr val="tx1"/>
                </a:solidFill>
                <a:latin typeface="Arial" charset="0"/>
              </a:rPr>
              <a:t>) + c (</a:t>
            </a:r>
            <a:r>
              <a:rPr lang="en-US" sz="2000" i="0" dirty="0" err="1">
                <a:solidFill>
                  <a:schemeClr val="tx1"/>
                </a:solidFill>
                <a:latin typeface="Arial" charset="0"/>
              </a:rPr>
              <a:t>v,m</a:t>
            </a:r>
            <a:r>
              <a:rPr lang="en-US" sz="2000" i="0" dirty="0">
                <a:solidFill>
                  <a:schemeClr val="tx1"/>
                </a:solidFill>
                <a:latin typeface="Arial" charset="0"/>
              </a:rPr>
              <a:t>);</a:t>
            </a:r>
            <a:br>
              <a:rPr lang="en-US" sz="2000" i="0" dirty="0">
                <a:solidFill>
                  <a:schemeClr val="tx1"/>
                </a:solidFill>
                <a:latin typeface="Arial" charset="0"/>
              </a:rPr>
            </a:br>
            <a:r>
              <a:rPr lang="en-US" sz="2000" i="0" dirty="0">
                <a:solidFill>
                  <a:schemeClr val="tx1"/>
                </a:solidFill>
                <a:latin typeface="Arial" charset="0"/>
              </a:rPr>
              <a:t>Update routing table;</a:t>
            </a:r>
          </a:p>
          <a:p>
            <a:pPr lvl="1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en-US" sz="2000" i="0" dirty="0">
                <a:solidFill>
                  <a:schemeClr val="tx1"/>
                </a:solidFill>
                <a:latin typeface="Arial" charset="0"/>
              </a:rPr>
              <a:t>send message [Net, </a:t>
            </a:r>
            <a:r>
              <a:rPr lang="en-US" sz="2000" i="0" dirty="0" err="1">
                <a:solidFill>
                  <a:schemeClr val="tx1"/>
                </a:solidFill>
                <a:latin typeface="Arial" charset="0"/>
              </a:rPr>
              <a:t>D</a:t>
            </a:r>
            <a:r>
              <a:rPr lang="en-US" sz="2000" i="0" baseline="30000" dirty="0" err="1">
                <a:solidFill>
                  <a:schemeClr val="tx1"/>
                </a:solidFill>
                <a:latin typeface="Arial" charset="0"/>
              </a:rPr>
              <a:t>new</a:t>
            </a:r>
            <a:r>
              <a:rPr lang="en-US" sz="2000" i="0" dirty="0">
                <a:solidFill>
                  <a:schemeClr val="tx1"/>
                </a:solidFill>
                <a:latin typeface="Arial" charset="0"/>
              </a:rPr>
              <a:t> (</a:t>
            </a:r>
            <a:r>
              <a:rPr lang="en-US" sz="2000" i="0" dirty="0" err="1">
                <a:solidFill>
                  <a:schemeClr val="tx1"/>
                </a:solidFill>
                <a:latin typeface="Arial" charset="0"/>
              </a:rPr>
              <a:t>v,Net</a:t>
            </a:r>
            <a:r>
              <a:rPr lang="en-US" sz="2000" i="0" dirty="0">
                <a:solidFill>
                  <a:schemeClr val="tx1"/>
                </a:solidFill>
                <a:latin typeface="Arial" charset="0"/>
              </a:rPr>
              <a:t>)] to all neighbors</a:t>
            </a:r>
          </a:p>
          <a:p>
            <a:pPr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None/>
            </a:pPr>
            <a:r>
              <a:rPr lang="en-US" sz="2000" i="0" dirty="0">
                <a:solidFill>
                  <a:schemeClr val="tx1"/>
                </a:solidFill>
                <a:latin typeface="Arial" charset="0"/>
              </a:rPr>
              <a:t>}</a:t>
            </a:r>
          </a:p>
        </p:txBody>
      </p:sp>
      <p:sp>
        <p:nvSpPr>
          <p:cNvPr id="295944" name="Text Box 8"/>
          <p:cNvSpPr txBox="1">
            <a:spLocks noChangeArrowheads="1"/>
          </p:cNvSpPr>
          <p:nvPr/>
        </p:nvSpPr>
        <p:spPr bwMode="auto">
          <a:xfrm>
            <a:off x="304800" y="3962400"/>
            <a:ext cx="85344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3" tIns="45717" rIns="91433" bIns="45717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i="0">
                <a:solidFill>
                  <a:schemeClr val="tx1"/>
                </a:solidFill>
                <a:latin typeface="Arial" charset="0"/>
              </a:rPr>
              <a:t>Node v updates its routing table and sends out further messages</a:t>
            </a:r>
            <a:r>
              <a:rPr lang="en-US" sz="2000" i="0">
                <a:solidFill>
                  <a:srgbClr val="FF0000"/>
                </a:solidFill>
                <a:latin typeface="Arial" charset="0"/>
              </a:rPr>
              <a:t>  </a:t>
            </a:r>
            <a:r>
              <a:rPr lang="en-US" i="0">
                <a:solidFill>
                  <a:schemeClr val="tx1"/>
                </a:solidFill>
                <a:latin typeface="Arial" charset="0"/>
              </a:rPr>
              <a:t>if the message reduces the cost of a route:</a:t>
            </a:r>
          </a:p>
        </p:txBody>
      </p:sp>
      <p:pic>
        <p:nvPicPr>
          <p:cNvPr id="9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Updating Routing Tables II</a:t>
            </a:r>
          </a:p>
        </p:txBody>
      </p:sp>
      <p:graphicFrame>
        <p:nvGraphicFramePr>
          <p:cNvPr id="296963" name="Object 3"/>
          <p:cNvGraphicFramePr>
            <a:graphicFrameLocks noChangeAspect="1"/>
          </p:cNvGraphicFramePr>
          <p:nvPr/>
        </p:nvGraphicFramePr>
        <p:xfrm>
          <a:off x="457200" y="1219200"/>
          <a:ext cx="6184900" cy="3073400"/>
        </p:xfrm>
        <a:graphic>
          <a:graphicData uri="http://schemas.openxmlformats.org/presentationml/2006/ole">
            <p:oleObj spid="_x0000_s11266" name="VISIO" r:id="rId3" imgW="6910200" imgH="3421080" progId="">
              <p:embed/>
            </p:oleObj>
          </a:graphicData>
        </a:graphic>
      </p:graphicFrame>
      <p:sp>
        <p:nvSpPr>
          <p:cNvPr id="296964" name="Text Box 4"/>
          <p:cNvSpPr txBox="1">
            <a:spLocks noChangeArrowheads="1"/>
          </p:cNvSpPr>
          <p:nvPr/>
        </p:nvSpPr>
        <p:spPr bwMode="auto">
          <a:xfrm>
            <a:off x="76200" y="1295400"/>
            <a:ext cx="982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3" tIns="45717" rIns="91433" bIns="45717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US" i="0">
                <a:solidFill>
                  <a:schemeClr val="tx1"/>
                </a:solidFill>
                <a:latin typeface="Arial" charset="0"/>
              </a:rPr>
              <a:t> Before receiving the message:</a:t>
            </a:r>
            <a:endParaRPr lang="en-US" sz="2000" i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296967" name="Object 7"/>
          <p:cNvGraphicFramePr>
            <a:graphicFrameLocks noChangeAspect="1"/>
          </p:cNvGraphicFramePr>
          <p:nvPr/>
        </p:nvGraphicFramePr>
        <p:xfrm>
          <a:off x="6057900" y="1295400"/>
          <a:ext cx="2908300" cy="3073400"/>
        </p:xfrm>
        <a:graphic>
          <a:graphicData uri="http://schemas.openxmlformats.org/presentationml/2006/ole">
            <p:oleObj spid="_x0000_s11267" name="VISIO" r:id="rId4" imgW="3224160" imgH="3421080" progId="">
              <p:embed/>
            </p:oleObj>
          </a:graphicData>
        </a:graphic>
      </p:graphicFrame>
      <p:graphicFrame>
        <p:nvGraphicFramePr>
          <p:cNvPr id="296969" name="Object 9"/>
          <p:cNvGraphicFramePr>
            <a:graphicFrameLocks noChangeAspect="1"/>
          </p:cNvGraphicFramePr>
          <p:nvPr/>
        </p:nvGraphicFramePr>
        <p:xfrm>
          <a:off x="381000" y="4279900"/>
          <a:ext cx="6184900" cy="2044700"/>
        </p:xfrm>
        <a:graphic>
          <a:graphicData uri="http://schemas.openxmlformats.org/presentationml/2006/ole">
            <p:oleObj spid="_x0000_s11268" name="VISIO" r:id="rId5" imgW="6910200" imgH="2863800" progId="">
              <p:embed/>
            </p:oleObj>
          </a:graphicData>
        </a:graphic>
      </p:graphicFrame>
      <p:graphicFrame>
        <p:nvGraphicFramePr>
          <p:cNvPr id="296970" name="Object 10"/>
          <p:cNvGraphicFramePr>
            <a:graphicFrameLocks noChangeAspect="1"/>
          </p:cNvGraphicFramePr>
          <p:nvPr/>
        </p:nvGraphicFramePr>
        <p:xfrm>
          <a:off x="5791200" y="3937000"/>
          <a:ext cx="3175000" cy="3073400"/>
        </p:xfrm>
        <a:graphic>
          <a:graphicData uri="http://schemas.openxmlformats.org/presentationml/2006/ole">
            <p:oleObj spid="_x0000_s11269" name="VISIO" r:id="rId6" imgW="3524040" imgH="3421080" progId="">
              <p:embed/>
            </p:oleObj>
          </a:graphicData>
        </a:graphic>
      </p:graphicFrame>
      <p:sp>
        <p:nvSpPr>
          <p:cNvPr id="296971" name="Text Box 11"/>
          <p:cNvSpPr txBox="1">
            <a:spLocks noChangeArrowheads="1"/>
          </p:cNvSpPr>
          <p:nvPr/>
        </p:nvSpPr>
        <p:spPr bwMode="auto">
          <a:xfrm>
            <a:off x="152400" y="3886200"/>
            <a:ext cx="822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3" tIns="45717" rIns="91433" bIns="45717">
            <a:spAutoFit/>
          </a:bodyPr>
          <a:lstStyle/>
          <a:p>
            <a:pPr>
              <a:lnSpc>
                <a:spcPts val="2400"/>
              </a:lnSpc>
              <a:spcBef>
                <a:spcPct val="0"/>
              </a:spcBef>
              <a:spcAft>
                <a:spcPct val="0"/>
              </a:spcAft>
            </a:pPr>
            <a:r>
              <a:rPr lang="en-US" i="0" dirty="0">
                <a:solidFill>
                  <a:schemeClr val="tx1"/>
                </a:solidFill>
                <a:latin typeface="Arial" charset="0"/>
              </a:rPr>
              <a:t> Suppose</a:t>
            </a:r>
            <a:r>
              <a:rPr lang="en-US" sz="2000" i="0" dirty="0">
                <a:solidFill>
                  <a:schemeClr val="tx1"/>
                </a:solidFill>
                <a:latin typeface="Arial" charset="0"/>
              </a:rPr>
              <a:t> D</a:t>
            </a:r>
            <a:r>
              <a:rPr lang="en-US" sz="2000" i="0" baseline="-25000" dirty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en-US" sz="2000" i="0" dirty="0">
                <a:solidFill>
                  <a:schemeClr val="tx1"/>
                </a:solidFill>
                <a:latin typeface="Arial" charset="0"/>
              </a:rPr>
              <a:t>(</a:t>
            </a:r>
            <a:r>
              <a:rPr lang="en-US" sz="2000" i="0" dirty="0" err="1">
                <a:solidFill>
                  <a:schemeClr val="tx1"/>
                </a:solidFill>
                <a:latin typeface="Arial" charset="0"/>
              </a:rPr>
              <a:t>m,Net</a:t>
            </a:r>
            <a:r>
              <a:rPr lang="en-US" sz="2000" i="0" dirty="0">
                <a:solidFill>
                  <a:schemeClr val="tx1"/>
                </a:solidFill>
                <a:latin typeface="Arial" charset="0"/>
              </a:rPr>
              <a:t>) + c (</a:t>
            </a:r>
            <a:r>
              <a:rPr lang="en-US" sz="2000" i="0" dirty="0" err="1">
                <a:solidFill>
                  <a:schemeClr val="tx1"/>
                </a:solidFill>
                <a:latin typeface="Arial" charset="0"/>
              </a:rPr>
              <a:t>v,m</a:t>
            </a:r>
            <a:r>
              <a:rPr lang="en-US" sz="2000" i="0" dirty="0">
                <a:solidFill>
                  <a:schemeClr val="tx1"/>
                </a:solidFill>
                <a:latin typeface="Arial" charset="0"/>
              </a:rPr>
              <a:t>) &lt; D (</a:t>
            </a:r>
            <a:r>
              <a:rPr lang="en-US" sz="2000" i="0" dirty="0" err="1">
                <a:solidFill>
                  <a:schemeClr val="tx1"/>
                </a:solidFill>
                <a:latin typeface="Arial" charset="0"/>
              </a:rPr>
              <a:t>v,Net</a:t>
            </a:r>
            <a:r>
              <a:rPr lang="en-US" sz="2000" i="0" dirty="0">
                <a:solidFill>
                  <a:schemeClr val="tx1"/>
                </a:solidFill>
                <a:latin typeface="Arial" charset="0"/>
              </a:rPr>
              <a:t>):</a:t>
            </a:r>
          </a:p>
        </p:txBody>
      </p:sp>
      <p:pic>
        <p:nvPicPr>
          <p:cNvPr id="11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Characteristics of Distance Vector Routing</a:t>
            </a:r>
          </a:p>
        </p:txBody>
      </p:sp>
      <p:sp>
        <p:nvSpPr>
          <p:cNvPr id="299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>
                <a:solidFill>
                  <a:schemeClr val="accent2"/>
                </a:solidFill>
              </a:rPr>
              <a:t>Periodic Updates:</a:t>
            </a:r>
            <a:r>
              <a:rPr lang="en-US"/>
              <a:t> Updates to the routing tables are sent at the end of a certain time period. A typical value is 90 seconds.</a:t>
            </a:r>
          </a:p>
          <a:p>
            <a:r>
              <a:rPr lang="en-US" b="1">
                <a:solidFill>
                  <a:schemeClr val="accent2"/>
                </a:solidFill>
              </a:rPr>
              <a:t>Triggered Updates:</a:t>
            </a:r>
            <a:r>
              <a:rPr lang="en-US"/>
              <a:t> If a metric changes on a link, a router immediately sends out an update without waiting for the end of the update period.</a:t>
            </a:r>
          </a:p>
          <a:p>
            <a:r>
              <a:rPr lang="en-US" b="1">
                <a:solidFill>
                  <a:schemeClr val="accent2"/>
                </a:solidFill>
              </a:rPr>
              <a:t>Full Routing Table Update</a:t>
            </a:r>
            <a:r>
              <a:rPr lang="en-US"/>
              <a:t>: Most  distance vector routing protocol send their neighbors the entire routing table (not only entries which change).</a:t>
            </a:r>
          </a:p>
          <a:p>
            <a:r>
              <a:rPr lang="en-US" b="1">
                <a:solidFill>
                  <a:schemeClr val="accent2"/>
                </a:solidFill>
              </a:rPr>
              <a:t>Route invalidation timers:</a:t>
            </a:r>
            <a:r>
              <a:rPr lang="en-US"/>
              <a:t> Routing table entries are invalid if they are not refreshed. A typical value is to invalidate an entry if no update is received after 3-6  update periods.</a:t>
            </a:r>
          </a:p>
          <a:p>
            <a:endParaRPr lang="en-US"/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RIP - Routing Information Protocol</a:t>
            </a:r>
          </a:p>
        </p:txBody>
      </p:sp>
      <p:sp>
        <p:nvSpPr>
          <p:cNvPr id="258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/>
              <a:t>A simple intradomain protocol</a:t>
            </a:r>
          </a:p>
          <a:p>
            <a:r>
              <a:rPr lang="en-US"/>
              <a:t>Straightforward implementation of Distance Vector Routing</a:t>
            </a:r>
          </a:p>
          <a:p>
            <a:r>
              <a:rPr lang="en-US"/>
              <a:t>Each router advertises its distance vector every 30 seconds (or whenever its routing table changes) to all of its neighbors</a:t>
            </a:r>
          </a:p>
          <a:p>
            <a:r>
              <a:rPr lang="en-US"/>
              <a:t>RIP always uses 1 as link metric</a:t>
            </a:r>
          </a:p>
          <a:p>
            <a:r>
              <a:rPr lang="en-US"/>
              <a:t>Maximum hop count is 15, with “16” equal to “</a:t>
            </a:r>
            <a:r>
              <a:rPr lang="en-US">
                <a:solidFill>
                  <a:srgbClr val="000000"/>
                </a:solidFill>
                <a:sym typeface="Symbol" pitchFamily="18" charset="2"/>
              </a:rPr>
              <a:t>”</a:t>
            </a:r>
            <a:endParaRPr lang="en-US"/>
          </a:p>
          <a:p>
            <a:r>
              <a:rPr lang="en-US"/>
              <a:t>Routes are timeout (set to 16) after 3 minutes if they are not updated</a:t>
            </a:r>
          </a:p>
          <a:p>
            <a:endParaRPr lang="en-US"/>
          </a:p>
          <a:p>
            <a:endParaRPr lang="en-US"/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RIPv1  Packet Format</a:t>
            </a:r>
          </a:p>
        </p:txBody>
      </p:sp>
      <p:graphicFrame>
        <p:nvGraphicFramePr>
          <p:cNvPr id="259075" name="Object 3"/>
          <p:cNvGraphicFramePr>
            <a:graphicFrameLocks noChangeAspect="1"/>
          </p:cNvGraphicFramePr>
          <p:nvPr/>
        </p:nvGraphicFramePr>
        <p:xfrm>
          <a:off x="495300" y="1295400"/>
          <a:ext cx="8267700" cy="5105400"/>
        </p:xfrm>
        <a:graphic>
          <a:graphicData uri="http://schemas.openxmlformats.org/presentationml/2006/ole">
            <p:oleObj spid="_x0000_s12290" name="VISIO" r:id="rId3" imgW="9615960" imgH="5803560" progId="">
              <p:embed/>
            </p:oleObj>
          </a:graphicData>
        </a:graphic>
      </p:graphicFrame>
      <p:sp>
        <p:nvSpPr>
          <p:cNvPr id="259076" name="Text Box 4"/>
          <p:cNvSpPr txBox="1">
            <a:spLocks noChangeArrowheads="1"/>
          </p:cNvSpPr>
          <p:nvPr/>
        </p:nvSpPr>
        <p:spPr bwMode="auto">
          <a:xfrm>
            <a:off x="304800" y="5486400"/>
            <a:ext cx="3048000" cy="777875"/>
          </a:xfrm>
          <a:prstGeom prst="rect">
            <a:avLst/>
          </a:prstGeom>
          <a:solidFill>
            <a:srgbClr val="FFFF99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lIns="91433" tIns="45717" rIns="91433" bIns="45717"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en-US" sz="1800" i="0" dirty="0">
                <a:latin typeface="Arial" charset="0"/>
              </a:rPr>
              <a:t>One RIP message  can have up to 25 route entries</a:t>
            </a:r>
          </a:p>
        </p:txBody>
      </p:sp>
      <p:sp>
        <p:nvSpPr>
          <p:cNvPr id="259078" name="AutoShape 6"/>
          <p:cNvSpPr>
            <a:spLocks/>
          </p:cNvSpPr>
          <p:nvPr/>
        </p:nvSpPr>
        <p:spPr bwMode="auto">
          <a:xfrm>
            <a:off x="685800" y="2286000"/>
            <a:ext cx="1587500" cy="669925"/>
          </a:xfrm>
          <a:prstGeom prst="accentCallout1">
            <a:avLst>
              <a:gd name="adj1" fmla="val 5861"/>
              <a:gd name="adj2" fmla="val 104801"/>
              <a:gd name="adj3" fmla="val 96333"/>
              <a:gd name="adj4" fmla="val 175199"/>
            </a:avLst>
          </a:prstGeom>
          <a:solidFill>
            <a:srgbClr val="FFFF99"/>
          </a:solidFill>
          <a:ln w="2857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lIns="91433" tIns="45717" rIns="91433" bIns="45717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sz="1800" i="0">
                <a:solidFill>
                  <a:schemeClr val="tx1"/>
                </a:solidFill>
                <a:latin typeface="Arial" charset="0"/>
              </a:rPr>
              <a:t>1: request</a:t>
            </a:r>
            <a:br>
              <a:rPr lang="en-US" sz="1800" i="0">
                <a:solidFill>
                  <a:schemeClr val="tx1"/>
                </a:solidFill>
                <a:latin typeface="Arial" charset="0"/>
              </a:rPr>
            </a:br>
            <a:r>
              <a:rPr lang="en-US" sz="1800" i="0">
                <a:solidFill>
                  <a:schemeClr val="tx1"/>
                </a:solidFill>
                <a:latin typeface="Arial" charset="0"/>
              </a:rPr>
              <a:t>2: response</a:t>
            </a:r>
          </a:p>
        </p:txBody>
      </p:sp>
      <p:sp>
        <p:nvSpPr>
          <p:cNvPr id="259079" name="AutoShape 7"/>
          <p:cNvSpPr>
            <a:spLocks/>
          </p:cNvSpPr>
          <p:nvPr/>
        </p:nvSpPr>
        <p:spPr bwMode="auto">
          <a:xfrm>
            <a:off x="381000" y="3094038"/>
            <a:ext cx="2590800" cy="944562"/>
          </a:xfrm>
          <a:prstGeom prst="accentCallout1">
            <a:avLst>
              <a:gd name="adj1" fmla="val 12102"/>
              <a:gd name="adj2" fmla="val 102940"/>
              <a:gd name="adj3" fmla="val 36977"/>
              <a:gd name="adj4" fmla="val 118139"/>
            </a:avLst>
          </a:prstGeom>
          <a:solidFill>
            <a:srgbClr val="FFFF99"/>
          </a:solidFill>
          <a:ln w="2857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lIns="91433" tIns="45717" rIns="91433" bIns="45717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sz="1800" i="0">
                <a:solidFill>
                  <a:schemeClr val="tx1"/>
                </a:solidFill>
                <a:latin typeface="Arial" charset="0"/>
              </a:rPr>
              <a:t>2: for IP</a:t>
            </a:r>
            <a:endParaRPr lang="en-US" sz="2000" i="0">
              <a:solidFill>
                <a:schemeClr val="tx1"/>
              </a:solidFill>
              <a:latin typeface="Arial" charset="0"/>
            </a:endParaRPr>
          </a:p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sz="1800" i="0">
                <a:solidFill>
                  <a:schemeClr val="tx1"/>
                </a:solidFill>
                <a:latin typeface="Arial" charset="0"/>
              </a:rPr>
              <a:t>0…0:  request full rou-ting table</a:t>
            </a:r>
            <a:endParaRPr lang="en-US" sz="2000" i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59080" name="AutoShape 8"/>
          <p:cNvSpPr>
            <a:spLocks/>
          </p:cNvSpPr>
          <p:nvPr/>
        </p:nvSpPr>
        <p:spPr bwMode="auto">
          <a:xfrm>
            <a:off x="304800" y="4267200"/>
            <a:ext cx="2590800" cy="395287"/>
          </a:xfrm>
          <a:prstGeom prst="accentCallout1">
            <a:avLst>
              <a:gd name="adj1" fmla="val 28917"/>
              <a:gd name="adj2" fmla="val 102940"/>
              <a:gd name="adj3" fmla="val -108833"/>
              <a:gd name="adj4" fmla="val 119116"/>
            </a:avLst>
          </a:prstGeom>
          <a:solidFill>
            <a:srgbClr val="FFFF99"/>
          </a:solidFill>
          <a:ln w="2857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lIns="91433" tIns="45717" rIns="91433" bIns="45717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sz="1800" i="0" dirty="0">
                <a:solidFill>
                  <a:schemeClr val="tx1"/>
                </a:solidFill>
                <a:latin typeface="Arial" charset="0"/>
              </a:rPr>
              <a:t>Address of destination</a:t>
            </a:r>
            <a:endParaRPr lang="en-US" sz="2000" i="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59082" name="AutoShape 10"/>
          <p:cNvSpPr>
            <a:spLocks/>
          </p:cNvSpPr>
          <p:nvPr/>
        </p:nvSpPr>
        <p:spPr bwMode="auto">
          <a:xfrm>
            <a:off x="228600" y="4953000"/>
            <a:ext cx="2819400" cy="395288"/>
          </a:xfrm>
          <a:prstGeom prst="accentCallout1">
            <a:avLst>
              <a:gd name="adj1" fmla="val 28917"/>
              <a:gd name="adj2" fmla="val 102704"/>
              <a:gd name="adj3" fmla="val 34940"/>
              <a:gd name="adj4" fmla="val 113514"/>
            </a:avLst>
          </a:prstGeom>
          <a:solidFill>
            <a:srgbClr val="FFFF99"/>
          </a:solidFill>
          <a:ln w="2857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lIns="91433" tIns="45717" rIns="91433" bIns="45717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sz="1800" i="0" dirty="0">
                <a:solidFill>
                  <a:schemeClr val="tx1"/>
                </a:solidFill>
                <a:latin typeface="Arial" charset="0"/>
              </a:rPr>
              <a:t>Cost (measured in hops)</a:t>
            </a:r>
            <a:endParaRPr lang="en-US" sz="2000" i="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59084" name="AutoShape 12"/>
          <p:cNvSpPr>
            <a:spLocks/>
          </p:cNvSpPr>
          <p:nvPr/>
        </p:nvSpPr>
        <p:spPr bwMode="auto">
          <a:xfrm>
            <a:off x="7759700" y="1566863"/>
            <a:ext cx="1231900" cy="395287"/>
          </a:xfrm>
          <a:prstGeom prst="accentCallout1">
            <a:avLst>
              <a:gd name="adj1" fmla="val 28917"/>
              <a:gd name="adj2" fmla="val -6185"/>
              <a:gd name="adj3" fmla="val 276708"/>
              <a:gd name="adj4" fmla="val -235051"/>
            </a:avLst>
          </a:prstGeom>
          <a:solidFill>
            <a:srgbClr val="FFFF99"/>
          </a:solidFill>
          <a:ln w="2857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lIns="91433" tIns="45717" rIns="91433" bIns="45717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sz="1800" i="0">
                <a:solidFill>
                  <a:schemeClr val="tx1"/>
                </a:solidFill>
                <a:latin typeface="Arial" charset="0"/>
              </a:rPr>
              <a:t>1: RIPv1</a:t>
            </a:r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9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9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9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9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9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9078" grpId="0" animBg="1" autoUpdateAnimBg="0"/>
      <p:bldP spid="259079" grpId="0" animBg="1" autoUpdateAnimBg="0"/>
      <p:bldP spid="259080" grpId="0" animBg="1" autoUpdateAnimBg="0"/>
      <p:bldP spid="259082" grpId="0" animBg="1" autoUpdateAnimBg="0"/>
      <p:bldP spid="259084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to be covered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Routing protocols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RIPv2  Packet Format</a:t>
            </a:r>
          </a:p>
        </p:txBody>
      </p:sp>
      <p:graphicFrame>
        <p:nvGraphicFramePr>
          <p:cNvPr id="305155" name="Object 3"/>
          <p:cNvGraphicFramePr>
            <a:graphicFrameLocks noChangeAspect="1"/>
          </p:cNvGraphicFramePr>
          <p:nvPr/>
        </p:nvGraphicFramePr>
        <p:xfrm>
          <a:off x="495300" y="1295400"/>
          <a:ext cx="8267700" cy="5029200"/>
        </p:xfrm>
        <a:graphic>
          <a:graphicData uri="http://schemas.openxmlformats.org/presentationml/2006/ole">
            <p:oleObj spid="_x0000_s13314" name="VISIO" r:id="rId3" imgW="9615960" imgH="5803560" progId="">
              <p:embed/>
            </p:oleObj>
          </a:graphicData>
        </a:graphic>
      </p:graphicFrame>
      <p:sp>
        <p:nvSpPr>
          <p:cNvPr id="305156" name="Text Box 4"/>
          <p:cNvSpPr txBox="1">
            <a:spLocks noChangeArrowheads="1"/>
          </p:cNvSpPr>
          <p:nvPr/>
        </p:nvSpPr>
        <p:spPr bwMode="auto">
          <a:xfrm>
            <a:off x="152400" y="5715000"/>
            <a:ext cx="3048000" cy="777875"/>
          </a:xfrm>
          <a:prstGeom prst="rect">
            <a:avLst/>
          </a:prstGeom>
          <a:solidFill>
            <a:srgbClr val="FFFF99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lIns="91433" tIns="45717" rIns="91433" bIns="45717"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en-US" sz="1800" i="0">
                <a:latin typeface="Arial" charset="0"/>
              </a:rPr>
              <a:t>One RIP message  can have up to 25 route entries</a:t>
            </a:r>
          </a:p>
        </p:txBody>
      </p:sp>
      <p:sp>
        <p:nvSpPr>
          <p:cNvPr id="305157" name="AutoShape 5"/>
          <p:cNvSpPr>
            <a:spLocks/>
          </p:cNvSpPr>
          <p:nvPr/>
        </p:nvSpPr>
        <p:spPr bwMode="auto">
          <a:xfrm>
            <a:off x="685800" y="2286000"/>
            <a:ext cx="1587500" cy="669925"/>
          </a:xfrm>
          <a:prstGeom prst="accentCallout1">
            <a:avLst>
              <a:gd name="adj1" fmla="val 5861"/>
              <a:gd name="adj2" fmla="val 104801"/>
              <a:gd name="adj3" fmla="val 96333"/>
              <a:gd name="adj4" fmla="val 175199"/>
            </a:avLst>
          </a:prstGeom>
          <a:solidFill>
            <a:srgbClr val="FFFF99"/>
          </a:solidFill>
          <a:ln w="2857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lIns="91433" tIns="45717" rIns="91433" bIns="45717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sz="1800" i="0">
                <a:solidFill>
                  <a:schemeClr val="tx1"/>
                </a:solidFill>
                <a:latin typeface="Arial" charset="0"/>
              </a:rPr>
              <a:t>1: request</a:t>
            </a:r>
            <a:br>
              <a:rPr lang="en-US" sz="1800" i="0">
                <a:solidFill>
                  <a:schemeClr val="tx1"/>
                </a:solidFill>
                <a:latin typeface="Arial" charset="0"/>
              </a:rPr>
            </a:br>
            <a:r>
              <a:rPr lang="en-US" sz="1800" i="0">
                <a:solidFill>
                  <a:schemeClr val="tx1"/>
                </a:solidFill>
                <a:latin typeface="Arial" charset="0"/>
              </a:rPr>
              <a:t>2: response</a:t>
            </a:r>
          </a:p>
        </p:txBody>
      </p:sp>
      <p:sp>
        <p:nvSpPr>
          <p:cNvPr id="305158" name="AutoShape 6"/>
          <p:cNvSpPr>
            <a:spLocks/>
          </p:cNvSpPr>
          <p:nvPr/>
        </p:nvSpPr>
        <p:spPr bwMode="auto">
          <a:xfrm>
            <a:off x="381000" y="3094038"/>
            <a:ext cx="2590800" cy="944562"/>
          </a:xfrm>
          <a:prstGeom prst="accentCallout1">
            <a:avLst>
              <a:gd name="adj1" fmla="val 12102"/>
              <a:gd name="adj2" fmla="val 102940"/>
              <a:gd name="adj3" fmla="val 36977"/>
              <a:gd name="adj4" fmla="val 118139"/>
            </a:avLst>
          </a:prstGeom>
          <a:solidFill>
            <a:srgbClr val="FFFF99"/>
          </a:solidFill>
          <a:ln w="2857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lIns="91433" tIns="45717" rIns="91433" bIns="45717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sz="1800" i="0">
                <a:solidFill>
                  <a:schemeClr val="tx1"/>
                </a:solidFill>
                <a:latin typeface="Arial" charset="0"/>
              </a:rPr>
              <a:t>2: for IP</a:t>
            </a:r>
            <a:endParaRPr lang="en-US" sz="2000" i="0">
              <a:solidFill>
                <a:schemeClr val="tx1"/>
              </a:solidFill>
              <a:latin typeface="Arial" charset="0"/>
            </a:endParaRPr>
          </a:p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sz="1800" i="0">
                <a:solidFill>
                  <a:schemeClr val="tx1"/>
                </a:solidFill>
                <a:latin typeface="Arial" charset="0"/>
              </a:rPr>
              <a:t>0…0:  request full rou-ting table</a:t>
            </a:r>
            <a:endParaRPr lang="en-US" sz="2000" i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05159" name="AutoShape 7"/>
          <p:cNvSpPr>
            <a:spLocks/>
          </p:cNvSpPr>
          <p:nvPr/>
        </p:nvSpPr>
        <p:spPr bwMode="auto">
          <a:xfrm>
            <a:off x="304800" y="4414838"/>
            <a:ext cx="2590800" cy="395287"/>
          </a:xfrm>
          <a:prstGeom prst="accentCallout1">
            <a:avLst>
              <a:gd name="adj1" fmla="val 28917"/>
              <a:gd name="adj2" fmla="val 102940"/>
              <a:gd name="adj3" fmla="val -108833"/>
              <a:gd name="adj4" fmla="val 119116"/>
            </a:avLst>
          </a:prstGeom>
          <a:solidFill>
            <a:srgbClr val="FFFF99"/>
          </a:solidFill>
          <a:ln w="2857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lIns="91433" tIns="45717" rIns="91433" bIns="45717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sz="1800" i="0">
                <a:solidFill>
                  <a:schemeClr val="tx1"/>
                </a:solidFill>
                <a:latin typeface="Arial" charset="0"/>
              </a:rPr>
              <a:t>Address of destination</a:t>
            </a:r>
            <a:endParaRPr lang="en-US" sz="2000" i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05160" name="AutoShape 8"/>
          <p:cNvSpPr>
            <a:spLocks/>
          </p:cNvSpPr>
          <p:nvPr/>
        </p:nvSpPr>
        <p:spPr bwMode="auto">
          <a:xfrm>
            <a:off x="228600" y="5105400"/>
            <a:ext cx="2819400" cy="395288"/>
          </a:xfrm>
          <a:prstGeom prst="accentCallout1">
            <a:avLst>
              <a:gd name="adj1" fmla="val 28917"/>
              <a:gd name="adj2" fmla="val 102704"/>
              <a:gd name="adj3" fmla="val 34940"/>
              <a:gd name="adj4" fmla="val 113514"/>
            </a:avLst>
          </a:prstGeom>
          <a:solidFill>
            <a:srgbClr val="FFFF99"/>
          </a:solidFill>
          <a:ln w="2857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lIns="91433" tIns="45717" rIns="91433" bIns="45717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sz="1800" i="0">
                <a:solidFill>
                  <a:schemeClr val="tx1"/>
                </a:solidFill>
                <a:latin typeface="Arial" charset="0"/>
              </a:rPr>
              <a:t>Cost (measured in hops)</a:t>
            </a:r>
            <a:endParaRPr lang="en-US" sz="2000" i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05161" name="AutoShape 9"/>
          <p:cNvSpPr>
            <a:spLocks/>
          </p:cNvSpPr>
          <p:nvPr/>
        </p:nvSpPr>
        <p:spPr bwMode="auto">
          <a:xfrm>
            <a:off x="7759700" y="1566863"/>
            <a:ext cx="1231900" cy="395287"/>
          </a:xfrm>
          <a:prstGeom prst="accentCallout1">
            <a:avLst>
              <a:gd name="adj1" fmla="val 28917"/>
              <a:gd name="adj2" fmla="val -6185"/>
              <a:gd name="adj3" fmla="val 276708"/>
              <a:gd name="adj4" fmla="val -235051"/>
            </a:avLst>
          </a:prstGeom>
          <a:solidFill>
            <a:srgbClr val="FFFF99"/>
          </a:solidFill>
          <a:ln w="2857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lIns="91433" tIns="45717" rIns="91433" bIns="45717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sz="1800" i="0">
                <a:solidFill>
                  <a:schemeClr val="tx1"/>
                </a:solidFill>
                <a:latin typeface="Arial" charset="0"/>
              </a:rPr>
              <a:t>2: RIPv2</a:t>
            </a:r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5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5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5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5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5157" grpId="0" animBg="1" autoUpdateAnimBg="0"/>
      <p:bldP spid="305158" grpId="0" animBg="1" autoUpdateAnimBg="0"/>
      <p:bldP spid="305159" grpId="0" animBg="1" autoUpdateAnimBg="0"/>
      <p:bldP spid="305160" grpId="0" animBg="1" autoUpdateAnimBg="0"/>
      <p:bldP spid="305161" grpId="0" animBg="1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RIP Messages</a:t>
            </a:r>
          </a:p>
        </p:txBody>
      </p:sp>
      <p:sp>
        <p:nvSpPr>
          <p:cNvPr id="302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This is  the operation of RIP in </a:t>
            </a:r>
            <a:r>
              <a:rPr lang="en-US" b="1">
                <a:latin typeface="Courier New" pitchFamily="49" charset="0"/>
              </a:rPr>
              <a:t>routed</a:t>
            </a:r>
            <a:r>
              <a:rPr lang="en-US"/>
              <a:t>. Dedicated port for RIP is UDP port 520.</a:t>
            </a:r>
          </a:p>
          <a:p>
            <a:endParaRPr lang="en-US"/>
          </a:p>
          <a:p>
            <a:r>
              <a:rPr lang="en-US"/>
              <a:t>Two types of messages: </a:t>
            </a:r>
          </a:p>
          <a:p>
            <a:pPr lvl="1"/>
            <a:r>
              <a:rPr lang="en-US" b="1">
                <a:solidFill>
                  <a:schemeClr val="accent2"/>
                </a:solidFill>
              </a:rPr>
              <a:t>Request messages </a:t>
            </a:r>
          </a:p>
          <a:p>
            <a:pPr lvl="2"/>
            <a:r>
              <a:rPr lang="en-US"/>
              <a:t>used to ask neighboring nodes for an update</a:t>
            </a:r>
          </a:p>
          <a:p>
            <a:pPr lvl="1"/>
            <a:r>
              <a:rPr lang="en-US" b="1">
                <a:solidFill>
                  <a:schemeClr val="accent2"/>
                </a:solidFill>
              </a:rPr>
              <a:t>Response messages</a:t>
            </a:r>
            <a:endParaRPr lang="en-US"/>
          </a:p>
          <a:p>
            <a:pPr lvl="2"/>
            <a:r>
              <a:rPr lang="en-US"/>
              <a:t>contains an update</a:t>
            </a: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to be covered in next lecture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 hoc Technologies</a:t>
            </a:r>
            <a:endParaRPr lang="en-US" dirty="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Routing</a:t>
            </a:r>
          </a:p>
        </p:txBody>
      </p:sp>
      <p:sp>
        <p:nvSpPr>
          <p:cNvPr id="219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>
              <a:tabLst>
                <a:tab pos="906463" algn="l"/>
                <a:tab pos="5661025" algn="l"/>
              </a:tabLst>
            </a:pPr>
            <a:r>
              <a:rPr lang="en-US" b="1"/>
              <a:t>Recall:</a:t>
            </a:r>
            <a:r>
              <a:rPr lang="en-US"/>
              <a:t> There are two parts to routing IP packets:</a:t>
            </a:r>
          </a:p>
          <a:p>
            <a:pPr>
              <a:buFontTx/>
              <a:buNone/>
              <a:tabLst>
                <a:tab pos="906463" algn="l"/>
                <a:tab pos="5661025" algn="l"/>
              </a:tabLst>
            </a:pPr>
            <a:r>
              <a:rPr lang="en-US">
                <a:solidFill>
                  <a:srgbClr val="FF0000"/>
                </a:solidFill>
              </a:rPr>
              <a:t>	1. 	How to pass a packet from an input interface to the output       	interface of a router (packet forwarding) ? </a:t>
            </a:r>
          </a:p>
          <a:p>
            <a:pPr>
              <a:buFontTx/>
              <a:buNone/>
              <a:tabLst>
                <a:tab pos="906463" algn="l"/>
                <a:tab pos="5661025" algn="l"/>
              </a:tabLst>
            </a:pPr>
            <a:r>
              <a:rPr lang="en-US">
                <a:solidFill>
                  <a:srgbClr val="FF0000"/>
                </a:solidFill>
              </a:rPr>
              <a:t>	2.	How to find and setup a route ?</a:t>
            </a:r>
          </a:p>
          <a:p>
            <a:pPr>
              <a:buFontTx/>
              <a:buNone/>
              <a:tabLst>
                <a:tab pos="906463" algn="l"/>
                <a:tab pos="5661025" algn="l"/>
              </a:tabLst>
            </a:pPr>
            <a:endParaRPr lang="en-US">
              <a:solidFill>
                <a:srgbClr val="FF0000"/>
              </a:solidFill>
            </a:endParaRPr>
          </a:p>
          <a:p>
            <a:pPr>
              <a:tabLst>
                <a:tab pos="906463" algn="l"/>
                <a:tab pos="5661025" algn="l"/>
              </a:tabLst>
            </a:pPr>
            <a:r>
              <a:rPr lang="en-US"/>
              <a:t>We already discussed the packet forwarding part</a:t>
            </a:r>
          </a:p>
          <a:p>
            <a:pPr>
              <a:tabLst>
                <a:tab pos="906463" algn="l"/>
                <a:tab pos="5661025" algn="l"/>
              </a:tabLst>
            </a:pPr>
            <a:endParaRPr lang="en-US"/>
          </a:p>
          <a:p>
            <a:pPr>
              <a:tabLst>
                <a:tab pos="906463" algn="l"/>
                <a:tab pos="5661025" algn="l"/>
              </a:tabLst>
            </a:pPr>
            <a:r>
              <a:rPr lang="en-US"/>
              <a:t>There are two approaches for calculating the routing tables:</a:t>
            </a:r>
          </a:p>
          <a:p>
            <a:pPr lvl="1">
              <a:tabLst>
                <a:tab pos="906463" algn="l"/>
                <a:tab pos="5661025" algn="l"/>
              </a:tabLst>
            </a:pPr>
            <a:r>
              <a:rPr lang="en-US">
                <a:solidFill>
                  <a:srgbClr val="FF0000"/>
                </a:solidFill>
              </a:rPr>
              <a:t>Static Routing</a:t>
            </a:r>
          </a:p>
          <a:p>
            <a:pPr lvl="1">
              <a:tabLst>
                <a:tab pos="906463" algn="l"/>
                <a:tab pos="5661025" algn="l"/>
              </a:tabLst>
            </a:pPr>
            <a:r>
              <a:rPr lang="en-US">
                <a:solidFill>
                  <a:srgbClr val="FF0000"/>
                </a:solidFill>
              </a:rPr>
              <a:t>Dynamic Routing: </a:t>
            </a:r>
            <a:r>
              <a:rPr lang="en-US" sz="2000"/>
              <a:t>Routes are calculated by a routing protocol</a:t>
            </a: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IP Routing</a:t>
            </a:r>
          </a:p>
        </p:txBody>
      </p:sp>
      <p:graphicFrame>
        <p:nvGraphicFramePr>
          <p:cNvPr id="282627" name="Object 3"/>
          <p:cNvGraphicFramePr>
            <a:graphicFrameLocks noChangeAspect="1"/>
          </p:cNvGraphicFramePr>
          <p:nvPr/>
        </p:nvGraphicFramePr>
        <p:xfrm>
          <a:off x="301625" y="1587500"/>
          <a:ext cx="8556625" cy="4683125"/>
        </p:xfrm>
        <a:graphic>
          <a:graphicData uri="http://schemas.openxmlformats.org/presentationml/2006/ole">
            <p:oleObj spid="_x0000_s1026" name="VISIO" r:id="rId3" imgW="9954360" imgH="5302440" progId="">
              <p:embed/>
            </p:oleObj>
          </a:graphicData>
        </a:graphic>
      </p:graphicFrame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086600" cy="1143000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Components of a Routing Algorithm</a:t>
            </a:r>
          </a:p>
        </p:txBody>
      </p:sp>
      <p:sp>
        <p:nvSpPr>
          <p:cNvPr id="292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A procedure for sending and receiving </a:t>
            </a:r>
            <a:r>
              <a:rPr lang="en-US" dirty="0" err="1"/>
              <a:t>reachability</a:t>
            </a:r>
            <a:r>
              <a:rPr lang="en-US" dirty="0"/>
              <a:t> information about network to other routers</a:t>
            </a:r>
          </a:p>
          <a:p>
            <a:endParaRPr lang="en-US" dirty="0"/>
          </a:p>
          <a:p>
            <a:r>
              <a:rPr lang="en-US" dirty="0"/>
              <a:t>A procedure for calculating optimal routes</a:t>
            </a:r>
          </a:p>
          <a:p>
            <a:pPr lvl="1"/>
            <a:r>
              <a:rPr lang="en-US" dirty="0"/>
              <a:t>Routes are calculated using a shortest path algorithm:</a:t>
            </a:r>
          </a:p>
          <a:p>
            <a:pPr lvl="2"/>
            <a:r>
              <a:rPr lang="en-US" b="1" dirty="0">
                <a:solidFill>
                  <a:srgbClr val="FF0000"/>
                </a:solidFill>
              </a:rPr>
              <a:t>Goal</a:t>
            </a:r>
            <a:r>
              <a:rPr lang="en-US" dirty="0">
                <a:solidFill>
                  <a:srgbClr val="FF0000"/>
                </a:solidFill>
              </a:rPr>
              <a:t>:</a:t>
            </a:r>
            <a:r>
              <a:rPr lang="en-US" dirty="0"/>
              <a:t> Given a network were each link  is assigned a cost. Find the path with the least cost between two networks with minimum cost.</a:t>
            </a:r>
          </a:p>
          <a:p>
            <a:pPr lvl="2"/>
            <a:endParaRPr lang="en-US" dirty="0"/>
          </a:p>
          <a:p>
            <a:r>
              <a:rPr lang="en-US" dirty="0"/>
              <a:t>A procedures for reacting to and advertising topology changes</a:t>
            </a:r>
          </a:p>
          <a:p>
            <a:endParaRPr lang="en-US" dirty="0"/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/>
              <a:t>Approaches to Shortest Path Routing</a:t>
            </a:r>
          </a:p>
        </p:txBody>
      </p:sp>
      <p:sp>
        <p:nvSpPr>
          <p:cNvPr id="223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>
              <a:tabLst>
                <a:tab pos="1771650" algn="l"/>
                <a:tab pos="5661025" algn="l"/>
                <a:tab pos="8629650" algn="r"/>
              </a:tabLst>
            </a:pPr>
            <a:r>
              <a:rPr lang="en-US"/>
              <a:t>There are two basic routing algorithms found on the Internet. </a:t>
            </a:r>
            <a:endParaRPr lang="en-US" b="1">
              <a:solidFill>
                <a:srgbClr val="FF0000"/>
              </a:solidFill>
            </a:endParaRPr>
          </a:p>
          <a:p>
            <a:pPr>
              <a:buFontTx/>
              <a:buNone/>
              <a:tabLst>
                <a:tab pos="1771650" algn="l"/>
                <a:tab pos="5661025" algn="l"/>
                <a:tab pos="8629650" algn="r"/>
              </a:tabLst>
            </a:pPr>
            <a:r>
              <a:rPr lang="en-US" b="1">
                <a:solidFill>
                  <a:srgbClr val="FF0000"/>
                </a:solidFill>
              </a:rPr>
              <a:t>1. Distance Vector Routing</a:t>
            </a:r>
            <a:r>
              <a:rPr lang="en-US"/>
              <a:t>  		</a:t>
            </a:r>
          </a:p>
          <a:p>
            <a:pPr>
              <a:tabLst>
                <a:tab pos="1771650" algn="l"/>
                <a:tab pos="5661025" algn="l"/>
                <a:tab pos="8629650" algn="r"/>
              </a:tabLst>
            </a:pPr>
            <a:r>
              <a:rPr lang="en-US" sz="2000"/>
              <a:t>Each node knows the distance (=cost) to its directly connected neighbors</a:t>
            </a:r>
          </a:p>
          <a:p>
            <a:pPr>
              <a:tabLst>
                <a:tab pos="1771650" algn="l"/>
                <a:tab pos="5661025" algn="l"/>
                <a:tab pos="8629650" algn="r"/>
              </a:tabLst>
            </a:pPr>
            <a:r>
              <a:rPr lang="en-US" sz="2000"/>
              <a:t>A node sends periodically a list of routing updates to its neighbors.</a:t>
            </a:r>
          </a:p>
          <a:p>
            <a:pPr>
              <a:tabLst>
                <a:tab pos="1771650" algn="l"/>
                <a:tab pos="5661025" algn="l"/>
                <a:tab pos="8629650" algn="r"/>
              </a:tabLst>
            </a:pPr>
            <a:r>
              <a:rPr lang="en-US" sz="2000"/>
              <a:t>If all nodes update their distances, the routing tables eventually converge</a:t>
            </a:r>
          </a:p>
          <a:p>
            <a:pPr>
              <a:tabLst>
                <a:tab pos="1771650" algn="l"/>
                <a:tab pos="5661025" algn="l"/>
                <a:tab pos="8629650" algn="r"/>
              </a:tabLst>
            </a:pPr>
            <a:r>
              <a:rPr lang="en-US" sz="2000"/>
              <a:t>New nodes advertise themselves to their neighbors</a:t>
            </a:r>
          </a:p>
          <a:p>
            <a:pPr>
              <a:tabLst>
                <a:tab pos="1771650" algn="l"/>
                <a:tab pos="5661025" algn="l"/>
                <a:tab pos="8629650" algn="r"/>
              </a:tabLst>
            </a:pPr>
            <a:endParaRPr lang="en-US"/>
          </a:p>
          <a:p>
            <a:pPr>
              <a:buFontTx/>
              <a:buNone/>
              <a:tabLst>
                <a:tab pos="1771650" algn="l"/>
                <a:tab pos="5661025" algn="l"/>
                <a:tab pos="8629650" algn="r"/>
              </a:tabLst>
            </a:pPr>
            <a:r>
              <a:rPr lang="en-US" b="1">
                <a:solidFill>
                  <a:srgbClr val="FF0000"/>
                </a:solidFill>
              </a:rPr>
              <a:t>2. Link State Routing 		</a:t>
            </a:r>
          </a:p>
          <a:p>
            <a:pPr>
              <a:tabLst>
                <a:tab pos="1771650" algn="l"/>
                <a:tab pos="5661025" algn="l"/>
                <a:tab pos="8629650" algn="r"/>
              </a:tabLst>
            </a:pPr>
            <a:r>
              <a:rPr lang="en-US" sz="2000"/>
              <a:t> Each node knows the distance to its neighbors</a:t>
            </a:r>
          </a:p>
          <a:p>
            <a:pPr>
              <a:tabLst>
                <a:tab pos="1771650" algn="l"/>
                <a:tab pos="5661025" algn="l"/>
                <a:tab pos="8629650" algn="r"/>
              </a:tabLst>
            </a:pPr>
            <a:r>
              <a:rPr lang="en-US" sz="2000"/>
              <a:t>The distance information (=link state) is broadcast to all nodes in the network</a:t>
            </a:r>
          </a:p>
          <a:p>
            <a:pPr>
              <a:tabLst>
                <a:tab pos="1771650" algn="l"/>
                <a:tab pos="5661025" algn="l"/>
                <a:tab pos="8629650" algn="r"/>
              </a:tabLst>
            </a:pPr>
            <a:r>
              <a:rPr lang="en-US" sz="2000"/>
              <a:t>Each node calculates the routing tables independently</a:t>
            </a: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dirty="0"/>
              <a:t>Routing Algorithms in the Internet</a:t>
            </a:r>
          </a:p>
        </p:txBody>
      </p:sp>
      <p:sp>
        <p:nvSpPr>
          <p:cNvPr id="272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371600"/>
            <a:ext cx="4371975" cy="4876800"/>
          </a:xfrm>
          <a:ln>
            <a:solidFill>
              <a:schemeClr val="tx1"/>
            </a:solidFill>
          </a:ln>
        </p:spPr>
        <p:txBody>
          <a:bodyPr/>
          <a:lstStyle/>
          <a:p>
            <a:pPr algn="ctr">
              <a:buFontTx/>
              <a:buNone/>
            </a:pPr>
            <a:r>
              <a:rPr lang="en-US" sz="2000" b="1"/>
              <a:t>Distance Vector</a:t>
            </a:r>
          </a:p>
          <a:p>
            <a:pPr algn="ctr">
              <a:buFontTx/>
              <a:buNone/>
            </a:pPr>
            <a:endParaRPr lang="en-US" sz="2000" b="1"/>
          </a:p>
          <a:p>
            <a:r>
              <a:rPr lang="en-US" sz="2000" b="1"/>
              <a:t>Routing Information Protocol (RIP)</a:t>
            </a:r>
          </a:p>
          <a:p>
            <a:endParaRPr lang="en-US" sz="2000" b="1"/>
          </a:p>
          <a:p>
            <a:r>
              <a:rPr lang="en-US" sz="2000"/>
              <a:t>Gateway-to-Gateway Protocol (GGP)</a:t>
            </a:r>
          </a:p>
          <a:p>
            <a:endParaRPr lang="en-US" sz="2000"/>
          </a:p>
          <a:p>
            <a:r>
              <a:rPr lang="en-US" sz="2000"/>
              <a:t>Exterior Gateway Protocol (EGP)</a:t>
            </a:r>
          </a:p>
          <a:p>
            <a:endParaRPr lang="en-US" sz="2000"/>
          </a:p>
          <a:p>
            <a:r>
              <a:rPr lang="en-US" sz="2000"/>
              <a:t>Interior Gateway Routing Protocol (IGRP)</a:t>
            </a:r>
            <a:r>
              <a:rPr lang="en-US" sz="2000" b="1"/>
              <a:t>	</a:t>
            </a:r>
          </a:p>
        </p:txBody>
      </p:sp>
      <p:sp>
        <p:nvSpPr>
          <p:cNvPr id="27238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95825" y="1371600"/>
            <a:ext cx="4371975" cy="4876800"/>
          </a:xfrm>
          <a:ln>
            <a:solidFill>
              <a:schemeClr val="tx1"/>
            </a:solidFill>
          </a:ln>
        </p:spPr>
        <p:txBody>
          <a:bodyPr/>
          <a:lstStyle/>
          <a:p>
            <a:pPr algn="ctr">
              <a:buFontTx/>
              <a:buNone/>
            </a:pPr>
            <a:r>
              <a:rPr lang="en-US" sz="2000" b="1"/>
              <a:t>Link State</a:t>
            </a:r>
          </a:p>
          <a:p>
            <a:pPr algn="ctr">
              <a:buFontTx/>
              <a:buNone/>
            </a:pPr>
            <a:endParaRPr lang="en-US" sz="2000" b="1"/>
          </a:p>
          <a:p>
            <a:r>
              <a:rPr lang="en-US" sz="2000"/>
              <a:t>Intermediate System - Intermediate System (IS-IS)</a:t>
            </a:r>
          </a:p>
          <a:p>
            <a:endParaRPr lang="en-US" sz="2000"/>
          </a:p>
          <a:p>
            <a:r>
              <a:rPr lang="en-US" sz="2000" b="1"/>
              <a:t>Open Shortest Path First (OSPF)</a:t>
            </a:r>
            <a:endParaRPr lang="en-US" sz="2000" b="1">
              <a:latin typeface="Times" pitchFamily="18" charset="0"/>
            </a:endParaRPr>
          </a:p>
          <a:p>
            <a:endParaRPr lang="en-US" sz="2000">
              <a:latin typeface="Times" pitchFamily="18" charset="0"/>
            </a:endParaRPr>
          </a:p>
          <a:p>
            <a:pPr algn="ctr">
              <a:buFontTx/>
              <a:buNone/>
            </a:pPr>
            <a:endParaRPr lang="en-US" sz="2000" b="1"/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85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network as a graph</a:t>
            </a:r>
          </a:p>
        </p:txBody>
      </p:sp>
      <p:sp>
        <p:nvSpPr>
          <p:cNvPr id="310286" name="Rectangle 14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/>
              <a:t>In the following, networks are represented as a network graph</a:t>
            </a:r>
            <a:r>
              <a:rPr lang="en-US"/>
              <a:t>:</a:t>
            </a:r>
          </a:p>
          <a:p>
            <a:pPr lvl="1"/>
            <a:r>
              <a:rPr lang="en-US" sz="2000"/>
              <a:t>nodes are connected by networks</a:t>
            </a:r>
          </a:p>
          <a:p>
            <a:pPr lvl="3"/>
            <a:r>
              <a:rPr lang="en-US" sz="1800"/>
              <a:t>network can be a link or a LAN</a:t>
            </a:r>
          </a:p>
          <a:p>
            <a:pPr lvl="1"/>
            <a:r>
              <a:rPr lang="en-US" sz="2000"/>
              <a:t>network interface has cost</a:t>
            </a:r>
          </a:p>
          <a:p>
            <a:pPr lvl="1"/>
            <a:r>
              <a:rPr lang="en-US" sz="2000"/>
              <a:t>networks are destinations</a:t>
            </a:r>
          </a:p>
          <a:p>
            <a:pPr lvl="1"/>
            <a:r>
              <a:rPr lang="en-US" sz="2000"/>
              <a:t>Net(v,w) is an IP address of a network</a:t>
            </a:r>
          </a:p>
          <a:p>
            <a:endParaRPr lang="en-US"/>
          </a:p>
          <a:p>
            <a:r>
              <a:rPr lang="en-US"/>
              <a:t>For ease of notation, </a:t>
            </a:r>
            <a:br>
              <a:rPr lang="en-US"/>
            </a:br>
            <a:r>
              <a:rPr lang="en-US"/>
              <a:t>we often replace the </a:t>
            </a:r>
            <a:br>
              <a:rPr lang="en-US"/>
            </a:br>
            <a:r>
              <a:rPr lang="en-US"/>
              <a:t>clouds between nodes </a:t>
            </a:r>
            <a:br>
              <a:rPr lang="en-US"/>
            </a:br>
            <a:r>
              <a:rPr lang="en-US"/>
              <a:t>by simple links. </a:t>
            </a:r>
          </a:p>
          <a:p>
            <a:endParaRPr lang="en-US" sz="2000"/>
          </a:p>
        </p:txBody>
      </p:sp>
      <p:graphicFrame>
        <p:nvGraphicFramePr>
          <p:cNvPr id="310288" name="Object 16"/>
          <p:cNvGraphicFramePr>
            <a:graphicFrameLocks noChangeAspect="1"/>
          </p:cNvGraphicFramePr>
          <p:nvPr/>
        </p:nvGraphicFramePr>
        <p:xfrm>
          <a:off x="3713163" y="2971800"/>
          <a:ext cx="5430837" cy="3270250"/>
        </p:xfrm>
        <a:graphic>
          <a:graphicData uri="http://schemas.openxmlformats.org/presentationml/2006/ole">
            <p:oleObj spid="_x0000_s3074" name="Visio" r:id="rId3" imgW="5124240" imgH="3078000" progId="">
              <p:embed/>
            </p:oleObj>
          </a:graphicData>
        </a:graphic>
      </p:graphicFrame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/>
              <a:t>Distance Vector Algorithm: Routing Table</a:t>
            </a:r>
          </a:p>
        </p:txBody>
      </p:sp>
      <p:graphicFrame>
        <p:nvGraphicFramePr>
          <p:cNvPr id="308227" name="Object 3"/>
          <p:cNvGraphicFramePr>
            <a:graphicFrameLocks noChangeAspect="1"/>
          </p:cNvGraphicFramePr>
          <p:nvPr/>
        </p:nvGraphicFramePr>
        <p:xfrm>
          <a:off x="152400" y="3581400"/>
          <a:ext cx="8128000" cy="2768600"/>
        </p:xfrm>
        <a:graphic>
          <a:graphicData uri="http://schemas.openxmlformats.org/presentationml/2006/ole">
            <p:oleObj spid="_x0000_s4098" name="VISIO" r:id="rId3" imgW="9096120" imgH="3078360" progId="">
              <p:embed/>
            </p:oleObj>
          </a:graphicData>
        </a:graphic>
      </p:graphicFrame>
      <p:sp>
        <p:nvSpPr>
          <p:cNvPr id="308234" name="AutoShape 10"/>
          <p:cNvSpPr>
            <a:spLocks/>
          </p:cNvSpPr>
          <p:nvPr/>
        </p:nvSpPr>
        <p:spPr bwMode="auto">
          <a:xfrm>
            <a:off x="2057400" y="2641600"/>
            <a:ext cx="6565900" cy="1035050"/>
          </a:xfrm>
          <a:prstGeom prst="accentCallout1">
            <a:avLst>
              <a:gd name="adj1" fmla="val 11042"/>
              <a:gd name="adj2" fmla="val -1162"/>
              <a:gd name="adj3" fmla="val 164264"/>
              <a:gd name="adj4" fmla="val -11023"/>
            </a:avLst>
          </a:prstGeom>
          <a:solidFill>
            <a:srgbClr val="FFFF99"/>
          </a:solidFill>
          <a:ln w="2857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lIns="91433" tIns="45717" rIns="91433" bIns="45717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sz="2000" i="0">
                <a:solidFill>
                  <a:srgbClr val="FF0000"/>
                </a:solidFill>
                <a:latin typeface="Arial" charset="0"/>
              </a:rPr>
              <a:t>Net(v,w):</a:t>
            </a:r>
            <a:r>
              <a:rPr lang="en-US" sz="2000" i="0">
                <a:solidFill>
                  <a:schemeClr val="tx1"/>
                </a:solidFill>
                <a:latin typeface="Arial" charset="0"/>
              </a:rPr>
              <a:t> Network address of the network  between v and w  </a:t>
            </a:r>
            <a:br>
              <a:rPr lang="en-US" sz="2000" i="0">
                <a:solidFill>
                  <a:schemeClr val="tx1"/>
                </a:solidFill>
                <a:latin typeface="Arial" charset="0"/>
              </a:rPr>
            </a:br>
            <a:r>
              <a:rPr lang="en-US" sz="2000" i="0">
                <a:solidFill>
                  <a:schemeClr val="tx1"/>
                </a:solidFill>
                <a:latin typeface="Arial" charset="0"/>
              </a:rPr>
              <a:t>The network can be a link, but could also be a LAN</a:t>
            </a:r>
          </a:p>
        </p:txBody>
      </p:sp>
      <p:sp>
        <p:nvSpPr>
          <p:cNvPr id="308236" name="AutoShape 12"/>
          <p:cNvSpPr>
            <a:spLocks/>
          </p:cNvSpPr>
          <p:nvPr/>
        </p:nvSpPr>
        <p:spPr bwMode="auto">
          <a:xfrm>
            <a:off x="2057400" y="1524000"/>
            <a:ext cx="4267200" cy="730250"/>
          </a:xfrm>
          <a:prstGeom prst="accentCallout1">
            <a:avLst>
              <a:gd name="adj1" fmla="val 11042"/>
              <a:gd name="adj2" fmla="val -1787"/>
              <a:gd name="adj3" fmla="val 442023"/>
              <a:gd name="adj4" fmla="val -27977"/>
            </a:avLst>
          </a:prstGeom>
          <a:solidFill>
            <a:srgbClr val="FFFF99"/>
          </a:solidFill>
          <a:ln w="2857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lIns="91433" tIns="45717" rIns="91433" bIns="45717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sz="2000" i="0">
                <a:solidFill>
                  <a:srgbClr val="FF0000"/>
                </a:solidFill>
                <a:latin typeface="Arial" charset="0"/>
              </a:rPr>
              <a:t>c(v,w):</a:t>
            </a:r>
            <a:r>
              <a:rPr lang="en-US" sz="2000" i="0">
                <a:solidFill>
                  <a:schemeClr val="tx1"/>
                </a:solidFill>
                <a:latin typeface="Arial" charset="0"/>
              </a:rPr>
              <a:t> cost to transmit on the interface to network Net(v,w)</a:t>
            </a: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234" grpId="0" animBg="1" autoUpdateAnimBg="0"/>
      <p:bldP spid="308236" grpId="0" animBg="1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892</Words>
  <Application>Microsoft Office PowerPoint</Application>
  <PresentationFormat>On-screen Show (4:3)</PresentationFormat>
  <Paragraphs>156</Paragraphs>
  <Slides>22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Office Theme</vt:lpstr>
      <vt:lpstr>VISIO</vt:lpstr>
      <vt:lpstr>Visio</vt:lpstr>
      <vt:lpstr>   COMPUTER NETWORKS-II / BTCS-3501    </vt:lpstr>
      <vt:lpstr>Topics to be covered</vt:lpstr>
      <vt:lpstr>Routing</vt:lpstr>
      <vt:lpstr>IP Routing</vt:lpstr>
      <vt:lpstr>Components of a Routing Algorithm</vt:lpstr>
      <vt:lpstr>Approaches to Shortest Path Routing</vt:lpstr>
      <vt:lpstr>Routing Algorithms in the Internet</vt:lpstr>
      <vt:lpstr>A network as a graph</vt:lpstr>
      <vt:lpstr>Distance Vector Algorithm: Routing Table</vt:lpstr>
      <vt:lpstr>Distance Vector Algorithm: Messages</vt:lpstr>
      <vt:lpstr>Distance Vector Algorithm: Sending Updates</vt:lpstr>
      <vt:lpstr>Initiating Routing Table I</vt:lpstr>
      <vt:lpstr>Initiating Routing Table II</vt:lpstr>
      <vt:lpstr>Initiating Routing Table III</vt:lpstr>
      <vt:lpstr>Updating Routing Tables I</vt:lpstr>
      <vt:lpstr>Updating Routing Tables II</vt:lpstr>
      <vt:lpstr>Characteristics of Distance Vector Routing</vt:lpstr>
      <vt:lpstr>RIP - Routing Information Protocol</vt:lpstr>
      <vt:lpstr>RIPv1  Packet Format</vt:lpstr>
      <vt:lpstr>RIPv2  Packet Format</vt:lpstr>
      <vt:lpstr>RIP Messages</vt:lpstr>
      <vt:lpstr>Topics to be covered in next lecture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 hoc Networks (cont.)</dc:title>
  <dc:creator>Windows 8</dc:creator>
  <cp:lastModifiedBy>Admin</cp:lastModifiedBy>
  <cp:revision>4</cp:revision>
  <dcterms:created xsi:type="dcterms:W3CDTF">2006-08-16T00:00:00Z</dcterms:created>
  <dcterms:modified xsi:type="dcterms:W3CDTF">2023-06-20T08:01:06Z</dcterms:modified>
</cp:coreProperties>
</file>