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0"/>
  </p:notesMasterIdLst>
  <p:sldIdLst>
    <p:sldId id="256" r:id="rId2"/>
    <p:sldId id="407" r:id="rId3"/>
    <p:sldId id="408" r:id="rId4"/>
    <p:sldId id="409" r:id="rId5"/>
    <p:sldId id="417" r:id="rId6"/>
    <p:sldId id="410" r:id="rId7"/>
    <p:sldId id="411" r:id="rId8"/>
    <p:sldId id="412" r:id="rId9"/>
    <p:sldId id="433" r:id="rId10"/>
    <p:sldId id="434" r:id="rId11"/>
    <p:sldId id="418" r:id="rId12"/>
    <p:sldId id="419" r:id="rId13"/>
    <p:sldId id="420" r:id="rId14"/>
    <p:sldId id="435" r:id="rId15"/>
    <p:sldId id="421" r:id="rId16"/>
    <p:sldId id="436" r:id="rId17"/>
    <p:sldId id="438" r:id="rId18"/>
    <p:sldId id="437"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6029" autoAdjust="0"/>
    <p:restoredTop sz="94729"/>
  </p:normalViewPr>
  <p:slideViewPr>
    <p:cSldViewPr>
      <p:cViewPr>
        <p:scale>
          <a:sx n="70" d="100"/>
          <a:sy n="70" d="100"/>
        </p:scale>
        <p:origin x="-1110" y="-54"/>
      </p:cViewPr>
      <p:guideLst>
        <p:guide orient="horz" pos="2160"/>
        <p:guide pos="384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75E0460-E654-42CE-A030-2BB41F913000}" type="datetimeFigureOut">
              <a:rPr lang="en-US" smtClean="0"/>
              <a:pPr/>
              <a:t>8/21/2023</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4093022-06E1-473B-909F-B1570F971297}" type="slidenum">
              <a:rPr lang="en-US" smtClean="0"/>
              <a:pPr/>
              <a:t>‹#›</a:t>
            </a:fld>
            <a:endParaRPr lang="en-US"/>
          </a:p>
        </p:txBody>
      </p:sp>
    </p:spTree>
    <p:extLst>
      <p:ext uri="{BB962C8B-B14F-4D97-AF65-F5344CB8AC3E}">
        <p14:creationId xmlns="" xmlns:p14="http://schemas.microsoft.com/office/powerpoint/2010/main" val="34035623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DDB4388-F365-43A6-8496-C4CC9C5DDCA0}" type="datetimeFigureOut">
              <a:rPr lang="en-US" smtClean="0"/>
              <a:pPr/>
              <a:t>8/21/2023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DB4388-F365-43A6-8496-C4CC9C5DDCA0}" type="datetimeFigureOut">
              <a:rPr lang="en-US" smtClean="0"/>
              <a:pPr/>
              <a:t>8/21/2023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1"/>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41"/>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DB4388-F365-43A6-8496-C4CC9C5DDCA0}" type="datetimeFigureOut">
              <a:rPr lang="en-US" smtClean="0"/>
              <a:pPr/>
              <a:t>8/21/2023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DB4388-F365-43A6-8496-C4CC9C5DDCA0}" type="datetimeFigureOut">
              <a:rPr lang="en-US" smtClean="0"/>
              <a:pPr/>
              <a:t>8/21/2023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DDB4388-F365-43A6-8496-C4CC9C5DDCA0}" type="datetimeFigureOut">
              <a:rPr lang="en-US" smtClean="0"/>
              <a:pPr/>
              <a:t>8/21/2023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DDB4388-F365-43A6-8496-C4CC9C5DDCA0}" type="datetimeFigureOut">
              <a:rPr lang="en-US" smtClean="0"/>
              <a:pPr/>
              <a:t>8/21/2023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DDB4388-F365-43A6-8496-C4CC9C5DDCA0}" type="datetimeFigureOut">
              <a:rPr lang="en-US" smtClean="0"/>
              <a:pPr/>
              <a:t>8/21/2023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DDB4388-F365-43A6-8496-C4CC9C5DDCA0}" type="datetimeFigureOut">
              <a:rPr lang="en-US" smtClean="0"/>
              <a:pPr/>
              <a:t>8/21/2023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DB4388-F365-43A6-8496-C4CC9C5DDCA0}" type="datetimeFigureOut">
              <a:rPr lang="en-US" smtClean="0"/>
              <a:pPr/>
              <a:t>8/21/2023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DDB4388-F365-43A6-8496-C4CC9C5DDCA0}" type="datetimeFigureOut">
              <a:rPr lang="en-US" smtClean="0"/>
              <a:pPr/>
              <a:t>8/21/2023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DDB4388-F365-43A6-8496-C4CC9C5DDCA0}" type="datetimeFigureOut">
              <a:rPr lang="en-US" smtClean="0"/>
              <a:pPr/>
              <a:t>8/21/2023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9600" y="1600203"/>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353"/>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DB4388-F365-43A6-8496-C4CC9C5DDCA0}" type="datetimeFigureOut">
              <a:rPr lang="en-US" smtClean="0"/>
              <a:pPr/>
              <a:t>8/21/2023</a:t>
            </a:fld>
            <a:endParaRPr lang="en-US"/>
          </a:p>
        </p:txBody>
      </p:sp>
      <p:sp>
        <p:nvSpPr>
          <p:cNvPr id="5" name="Footer Placeholder 4"/>
          <p:cNvSpPr>
            <a:spLocks noGrp="1"/>
          </p:cNvSpPr>
          <p:nvPr>
            <p:ph type="ftr" sz="quarter" idx="3"/>
          </p:nvPr>
        </p:nvSpPr>
        <p:spPr>
          <a:xfrm>
            <a:off x="4165600" y="6356353"/>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3"/>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C20909-B731-40E6-B40D-2B16F286356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38200" y="762000"/>
            <a:ext cx="10513168" cy="2286000"/>
          </a:xfrm>
        </p:spPr>
        <p:txBody>
          <a:bodyPr>
            <a:normAutofit fontScale="90000"/>
          </a:bodyPr>
          <a:lstStyle/>
          <a:p>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a:solidFill>
                  <a:srgbClr val="7030A0"/>
                </a:solidFill>
                <a:latin typeface="American Typewriter" panose="02090604020004020304" pitchFamily="18" charset="77"/>
              </a:rPr>
              <a:t/>
            </a:r>
            <a:br>
              <a:rPr lang="en-IN" sz="4000" dirty="0">
                <a:solidFill>
                  <a:srgbClr val="7030A0"/>
                </a:solidFill>
                <a:latin typeface="American Typewriter" panose="02090604020004020304" pitchFamily="18" charset="77"/>
              </a:rPr>
            </a:b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US" sz="4000" dirty="0" smtClean="0">
                <a:solidFill>
                  <a:srgbClr val="7030A0"/>
                </a:solidFill>
                <a:latin typeface="American Typewriter" panose="02090604020004020304" pitchFamily="18" charset="77"/>
              </a:rPr>
              <a:t>HUMAN RESOURCE MANAGEMENT</a:t>
            </a:r>
            <a:r>
              <a:rPr lang="en-US" sz="3600" dirty="0" smtClean="0"/>
              <a:t/>
            </a:r>
            <a:br>
              <a:rPr lang="en-US" sz="3600" dirty="0" smtClean="0"/>
            </a:br>
            <a:r>
              <a:rPr lang="en-US" sz="4000" dirty="0" smtClean="0">
                <a:solidFill>
                  <a:srgbClr val="7030A0"/>
                </a:solidFill>
                <a:latin typeface="American Typewriter" panose="02090604020004020304" pitchFamily="18" charset="77"/>
              </a:rPr>
              <a:t>BTME-4720</a:t>
            </a:r>
            <a:r>
              <a:rPr lang="en-IN" b="1" dirty="0" smtClean="0"/>
              <a:t/>
            </a:r>
            <a:br>
              <a:rPr lang="en-IN" b="1" dirty="0" smtClean="0"/>
            </a:br>
            <a:r>
              <a:rPr lang="en-US" dirty="0" smtClean="0"/>
              <a:t/>
            </a:r>
            <a:br>
              <a:rPr lang="en-US" dirty="0" smtClean="0"/>
            </a:br>
            <a:r>
              <a:rPr lang="en-US" dirty="0" smtClean="0"/>
              <a:t/>
            </a:r>
            <a:br>
              <a:rPr lang="en-US" dirty="0" smtClean="0"/>
            </a:br>
            <a:r>
              <a:rPr lang="en-US" dirty="0"/>
              <a:t/>
            </a:r>
            <a:br>
              <a:rPr lang="en-US" dirty="0"/>
            </a:br>
            <a:endParaRPr lang="en-US" dirty="0"/>
          </a:p>
        </p:txBody>
      </p:sp>
      <p:sp>
        <p:nvSpPr>
          <p:cNvPr id="14" name="Footer Placeholder 4">
            <a:extLst>
              <a:ext uri="{FF2B5EF4-FFF2-40B4-BE49-F238E27FC236}">
                <a16:creationId xmlns:a16="http://schemas.microsoft.com/office/drawing/2014/main" xmlns="" id="{9DF95F34-A162-CA4C-889B-0891699B6A5A}"/>
              </a:ext>
            </a:extLst>
          </p:cNvPr>
          <p:cNvSpPr>
            <a:spLocks noGrp="1"/>
          </p:cNvSpPr>
          <p:nvPr>
            <p:ph type="ftr" sz="quarter" idx="11"/>
          </p:nvPr>
        </p:nvSpPr>
        <p:spPr>
          <a:xfrm>
            <a:off x="3175000" y="6365229"/>
            <a:ext cx="4114800" cy="365125"/>
          </a:xfrm>
        </p:spPr>
        <p:txBody>
          <a:bodyPr/>
          <a:lstStyle/>
          <a:p>
            <a:r>
              <a:rPr lang="en-US" b="1" dirty="0" err="1">
                <a:solidFill>
                  <a:schemeClr val="bg1"/>
                </a:solidFill>
              </a:rPr>
              <a:t>Dr.Nitin</a:t>
            </a:r>
            <a:r>
              <a:rPr lang="en-US" b="1">
                <a:solidFill>
                  <a:schemeClr val="bg1"/>
                </a:solidFill>
              </a:rPr>
              <a:t> Thapar_SOMC_ITFM</a:t>
            </a:r>
            <a:endParaRPr lang="en-US" b="1" dirty="0">
              <a:solidFill>
                <a:schemeClr val="bg1"/>
              </a:solidFill>
            </a:endParaRPr>
          </a:p>
        </p:txBody>
      </p:sp>
      <p:sp>
        <p:nvSpPr>
          <p:cNvPr id="13" name="Slide Number Placeholder 5">
            <a:extLst>
              <a:ext uri="{FF2B5EF4-FFF2-40B4-BE49-F238E27FC236}">
                <a16:creationId xmlns:a16="http://schemas.microsoft.com/office/drawing/2014/main" xmlns="" id="{C3EF51EB-3DA5-4842-B82C-4F75593C592D}"/>
              </a:ext>
            </a:extLst>
          </p:cNvPr>
          <p:cNvSpPr>
            <a:spLocks noGrp="1"/>
          </p:cNvSpPr>
          <p:nvPr>
            <p:ph type="sldNum" sz="quarter" idx="12"/>
          </p:nvPr>
        </p:nvSpPr>
        <p:spPr>
          <a:xfrm>
            <a:off x="8610600" y="6356350"/>
            <a:ext cx="2743200" cy="365125"/>
          </a:xfrm>
        </p:spPr>
        <p:txBody>
          <a:bodyPr/>
          <a:lstStyle/>
          <a:p>
            <a:fld id="{4074E40B-79F9-F74D-8D9E-1BC4B8F861E8}" type="slidenum">
              <a:rPr lang="en-US" smtClean="0"/>
              <a:pPr/>
              <a:t>1</a:t>
            </a:fld>
            <a:endParaRPr lang="en-US" dirty="0"/>
          </a:p>
        </p:txBody>
      </p:sp>
      <p:pic>
        <p:nvPicPr>
          <p:cNvPr id="12"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15" name="Rectangle 14">
            <a:extLst>
              <a:ext uri="{FF2B5EF4-FFF2-40B4-BE49-F238E27FC236}">
                <a16:creationId xmlns:a16="http://schemas.microsoft.com/office/drawing/2014/main" xmlns="" id="{10D8ABEA-F2E3-8B43-9C07-09D62BFBF7A6}"/>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16" name="Rectangle 15">
            <a:extLst>
              <a:ext uri="{FF2B5EF4-FFF2-40B4-BE49-F238E27FC236}">
                <a16:creationId xmlns:a16="http://schemas.microsoft.com/office/drawing/2014/main" xmlns="" id="{64FE491C-50AE-C347-9BEA-9FF9A5452B72}"/>
              </a:ext>
            </a:extLst>
          </p:cNvPr>
          <p:cNvSpPr/>
          <p:nvPr/>
        </p:nvSpPr>
        <p:spPr>
          <a:xfrm>
            <a:off x="-1295400" y="6330244"/>
            <a:ext cx="8585200" cy="400110"/>
          </a:xfrm>
          <a:prstGeom prst="rect">
            <a:avLst/>
          </a:prstGeom>
          <a:noFill/>
        </p:spPr>
        <p:txBody>
          <a:bodyPr wrap="square" lIns="91440" tIns="45720" rIns="91440" bIns="45720">
            <a:spAutoFit/>
          </a:bodyPr>
          <a:lstStyle/>
          <a:p>
            <a:pPr algn="ctr"/>
            <a:r>
              <a:rPr lang="en-GB" sz="2000" b="1" cap="none" spc="0" dirty="0">
                <a:ln w="22225">
                  <a:noFill/>
                  <a:prstDash val="solid"/>
                </a:ln>
                <a:solidFill>
                  <a:schemeClr val="bg1"/>
                </a:solidFill>
              </a:rPr>
              <a:t>education for life                                          </a:t>
            </a:r>
            <a:r>
              <a:rPr lang="en-GB" b="1" cap="none" spc="0" dirty="0">
                <a:ln w="22225">
                  <a:noFill/>
                  <a:prstDash val="solid"/>
                </a:ln>
                <a:solidFill>
                  <a:schemeClr val="bg1"/>
                </a:solidFill>
              </a:rPr>
              <a:t>www.rimt.ac.in</a:t>
            </a:r>
            <a:endParaRPr lang="en-GB" sz="2400" b="1" cap="none" spc="0" dirty="0">
              <a:ln w="22225">
                <a:noFill/>
                <a:prstDash val="solid"/>
              </a:ln>
              <a:solidFill>
                <a:schemeClr val="bg1"/>
              </a:solidFill>
            </a:endParaRPr>
          </a:p>
        </p:txBody>
      </p:sp>
      <p:sp>
        <p:nvSpPr>
          <p:cNvPr id="17"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Mechanical Engineering</a:t>
            </a:r>
            <a:endParaRPr lang="en-US" sz="1400" b="1" dirty="0">
              <a:solidFill>
                <a:schemeClr val="tx1"/>
              </a:solidFill>
            </a:endParaRPr>
          </a:p>
        </p:txBody>
      </p:sp>
      <p:sp>
        <p:nvSpPr>
          <p:cNvPr id="10" name="Title 3"/>
          <p:cNvSpPr txBox="1">
            <a:spLocks/>
          </p:cNvSpPr>
          <p:nvPr/>
        </p:nvSpPr>
        <p:spPr>
          <a:xfrm>
            <a:off x="7289800" y="4038600"/>
            <a:ext cx="4626154" cy="1447800"/>
          </a:xfrm>
          <a:prstGeom prst="rect">
            <a:avLst/>
          </a:prstGeom>
        </p:spPr>
        <p:txBody>
          <a:bodyPr vert="horz" lIns="91440" tIns="45720" rIns="91440" bIns="45720" rtlCol="0" anchor="ctr">
            <a:normAutofit fontScale="5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a:t>Prepared by</a:t>
            </a:r>
            <a:r>
              <a:rPr lang="en-IN" sz="4000" dirty="0" smtClean="0"/>
              <a:t>: Deepak</a:t>
            </a:r>
            <a:r>
              <a:rPr lang="en-US" dirty="0" smtClean="0"/>
              <a:t/>
            </a:r>
            <a:br>
              <a:rPr lang="en-US" dirty="0" smtClean="0"/>
            </a:br>
            <a:r>
              <a:rPr lang="en-US" dirty="0" smtClean="0"/>
              <a:t/>
            </a:r>
            <a:br>
              <a:rPr lang="en-US" dirty="0" smtClean="0"/>
            </a:br>
            <a:endParaRPr lang="en-US" dirty="0"/>
          </a:p>
        </p:txBody>
      </p:sp>
      <p:sp>
        <p:nvSpPr>
          <p:cNvPr id="11" name="Title 3"/>
          <p:cNvSpPr txBox="1">
            <a:spLocks/>
          </p:cNvSpPr>
          <p:nvPr/>
        </p:nvSpPr>
        <p:spPr>
          <a:xfrm>
            <a:off x="990600" y="2590800"/>
            <a:ext cx="6019800" cy="1447800"/>
          </a:xfrm>
          <a:prstGeom prst="rect">
            <a:avLst/>
          </a:prstGeom>
        </p:spPr>
        <p:txBody>
          <a:bodyPr vert="horz" lIns="91440" tIns="45720" rIns="91440" bIns="45720" rtlCol="0" anchor="ctr">
            <a:normAutofit fontScale="2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170000"/>
              </a:lnSpc>
            </a:pP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9600" dirty="0" smtClean="0">
                <a:solidFill>
                  <a:srgbClr val="7030A0"/>
                </a:solidFill>
                <a:latin typeface="+mn-lt"/>
              </a:rPr>
              <a:t/>
            </a:r>
            <a:br>
              <a:rPr lang="en-IN" sz="9600" dirty="0" smtClean="0">
                <a:solidFill>
                  <a:srgbClr val="7030A0"/>
                </a:solidFill>
                <a:latin typeface="+mn-lt"/>
              </a:rPr>
            </a:br>
            <a:r>
              <a:rPr lang="en-US" sz="9600" dirty="0">
                <a:latin typeface="+mn-lt"/>
              </a:rPr>
              <a:t>Course </a:t>
            </a:r>
            <a:r>
              <a:rPr lang="en-US" sz="9600" dirty="0" smtClean="0">
                <a:latin typeface="+mn-lt"/>
              </a:rPr>
              <a:t>Name: </a:t>
            </a:r>
            <a:r>
              <a:rPr lang="en-US" sz="9600" dirty="0" err="1" smtClean="0">
                <a:latin typeface="+mn-lt"/>
              </a:rPr>
              <a:t>B.Tech</a:t>
            </a:r>
            <a:r>
              <a:rPr lang="en-US" sz="9600" dirty="0" smtClean="0">
                <a:latin typeface="+mn-lt"/>
              </a:rPr>
              <a:t> (Mechanical Engineering </a:t>
            </a:r>
            <a:r>
              <a:rPr lang="en-US" sz="9600" dirty="0">
                <a:latin typeface="+mn-lt"/>
              </a:rPr>
              <a:t/>
            </a:r>
            <a:br>
              <a:rPr lang="en-US" sz="9600" dirty="0">
                <a:latin typeface="+mn-lt"/>
              </a:rPr>
            </a:br>
            <a:r>
              <a:rPr lang="en-US" sz="9600" dirty="0" smtClean="0">
                <a:latin typeface="+mn-lt"/>
              </a:rPr>
              <a:t>Semester:7</a:t>
            </a:r>
            <a:r>
              <a:rPr lang="en-US" sz="9600" baseline="30000" dirty="0" smtClean="0">
                <a:latin typeface="+mn-lt"/>
              </a:rPr>
              <a:t>TH</a:t>
            </a:r>
            <a:r>
              <a:rPr lang="en-US" sz="9600" dirty="0" smtClean="0">
                <a:latin typeface="+mn-lt"/>
              </a:rPr>
              <a:t> </a:t>
            </a:r>
            <a:r>
              <a:rPr lang="en-US" dirty="0" smtClean="0"/>
              <a:t/>
            </a:r>
            <a:br>
              <a:rPr lang="en-US" dirty="0" smtClean="0"/>
            </a:br>
            <a:r>
              <a:rPr lang="en-US" dirty="0" smtClean="0"/>
              <a:t/>
            </a:r>
            <a:br>
              <a:rPr lang="en-US" dirty="0" smtClean="0"/>
            </a:b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0"/>
            <a:ext cx="10972800" cy="1143000"/>
          </a:xfrm>
        </p:spPr>
        <p:txBody>
          <a:bodyPr>
            <a:normAutofit fontScale="90000"/>
          </a:bodyPr>
          <a:lstStyle/>
          <a:p>
            <a:r>
              <a:rPr lang="en-US" b="1" dirty="0" smtClean="0"/>
              <a:t/>
            </a:r>
            <a:br>
              <a:rPr lang="en-US" b="1" dirty="0" smtClean="0"/>
            </a:br>
            <a:r>
              <a:rPr lang="en-US" b="1" dirty="0" smtClean="0"/>
              <a:t/>
            </a:r>
            <a:br>
              <a:rPr lang="en-US" b="1" dirty="0" smtClean="0"/>
            </a:br>
            <a:r>
              <a:rPr lang="en-US" sz="4900" b="1" dirty="0" smtClean="0"/>
              <a:t>Scope of Industrial Relations</a:t>
            </a:r>
            <a:r>
              <a:rPr lang="en-US" b="1" dirty="0" smtClean="0"/>
              <a:t/>
            </a:r>
            <a:br>
              <a:rPr lang="en-US" b="1" dirty="0" smtClean="0"/>
            </a:br>
            <a:r>
              <a:rPr lang="en-US" dirty="0" smtClean="0"/>
              <a:t/>
            </a:r>
            <a:br>
              <a:rPr lang="en-US" dirty="0" smtClean="0"/>
            </a:br>
            <a:endParaRPr lang="en-IN" b="1" dirty="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
        <p:nvSpPr>
          <p:cNvPr id="7" name="Content Placeholder 6"/>
          <p:cNvSpPr>
            <a:spLocks noGrp="1"/>
          </p:cNvSpPr>
          <p:nvPr>
            <p:ph idx="1"/>
          </p:nvPr>
        </p:nvSpPr>
        <p:spPr>
          <a:xfrm>
            <a:off x="609600" y="990601"/>
            <a:ext cx="10972800" cy="5135566"/>
          </a:xfrm>
        </p:spPr>
        <p:txBody>
          <a:bodyPr>
            <a:normAutofit/>
          </a:bodyPr>
          <a:lstStyle/>
          <a:p>
            <a:pPr algn="just"/>
            <a:r>
              <a:rPr lang="en-US" b="1" dirty="0" smtClean="0"/>
              <a:t>Labor Relations:-</a:t>
            </a:r>
            <a:r>
              <a:rPr lang="en-US" dirty="0" smtClean="0"/>
              <a:t>In an organization, the relationship shared by the managers and the workers is termed as </a:t>
            </a:r>
            <a:r>
              <a:rPr lang="en-US" dirty="0" err="1" smtClean="0"/>
              <a:t>labour</a:t>
            </a:r>
            <a:r>
              <a:rPr lang="en-US" dirty="0" smtClean="0"/>
              <a:t> relations. It includes their behavior, thoughts, actions and perception against each other.</a:t>
            </a:r>
          </a:p>
          <a:p>
            <a:pPr algn="just"/>
            <a:r>
              <a:rPr lang="en-US" b="1" dirty="0" smtClean="0"/>
              <a:t>Public Relations:-</a:t>
            </a:r>
            <a:r>
              <a:rPr lang="en-US" dirty="0" smtClean="0"/>
              <a:t>It is also termed as community relations. The interaction and relationship of the organization (i.e., its owner, management and employees) with the society or external bodies is termed as public relations. For long-term existence in the business, every organization needs to maintain cordial public ties.</a:t>
            </a:r>
          </a:p>
          <a:p>
            <a:endParaRPr lang="en-US" dirty="0"/>
          </a:p>
        </p:txBody>
      </p:sp>
    </p:spTree>
    <p:extLst>
      <p:ext uri="{BB962C8B-B14F-4D97-AF65-F5344CB8AC3E}">
        <p14:creationId xmlns="" xmlns:p14="http://schemas.microsoft.com/office/powerpoint/2010/main" val="194911512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0"/>
            <a:ext cx="10972800" cy="1143000"/>
          </a:xfrm>
        </p:spPr>
        <p:txBody>
          <a:bodyPr>
            <a:normAutofit fontScale="90000"/>
          </a:bodyPr>
          <a:lstStyle/>
          <a:p>
            <a:r>
              <a:rPr lang="en-US" b="1" dirty="0" smtClean="0"/>
              <a:t/>
            </a:r>
            <a:br>
              <a:rPr lang="en-US" b="1" dirty="0" smtClean="0"/>
            </a:br>
            <a:r>
              <a:rPr lang="en-US" b="1" dirty="0" smtClean="0"/>
              <a:t/>
            </a:r>
            <a:br>
              <a:rPr lang="en-US" b="1" dirty="0" smtClean="0"/>
            </a:br>
            <a:r>
              <a:rPr lang="en-US" sz="4900" b="1" dirty="0" smtClean="0"/>
              <a:t>Objectives of Industrial Relations</a:t>
            </a:r>
            <a:r>
              <a:rPr lang="en-US" b="1" dirty="0" smtClean="0"/>
              <a:t/>
            </a:r>
            <a:br>
              <a:rPr lang="en-US" b="1" dirty="0" smtClean="0"/>
            </a:br>
            <a:r>
              <a:rPr lang="en-US" dirty="0" smtClean="0"/>
              <a:t/>
            </a:r>
            <a:br>
              <a:rPr lang="en-US" dirty="0" smtClean="0"/>
            </a:br>
            <a:endParaRPr lang="en-IN" b="1" dirty="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pic>
        <p:nvPicPr>
          <p:cNvPr id="4098" name="Picture 2"/>
          <p:cNvPicPr>
            <a:picLocks noGrp="1" noChangeAspect="1" noChangeArrowheads="1"/>
          </p:cNvPicPr>
          <p:nvPr>
            <p:ph idx="1"/>
          </p:nvPr>
        </p:nvPicPr>
        <p:blipFill>
          <a:blip r:embed="rId3"/>
          <a:srcRect/>
          <a:stretch>
            <a:fillRect/>
          </a:stretch>
        </p:blipFill>
        <p:spPr bwMode="auto">
          <a:xfrm>
            <a:off x="1905000" y="914400"/>
            <a:ext cx="8001000" cy="5486400"/>
          </a:xfrm>
          <a:prstGeom prst="rect">
            <a:avLst/>
          </a:prstGeom>
          <a:noFill/>
          <a:ln w="9525">
            <a:noFill/>
            <a:miter lim="800000"/>
            <a:headEnd/>
            <a:tailEnd/>
          </a:ln>
          <a:effectLst/>
        </p:spPr>
      </p:pic>
    </p:spTree>
    <p:extLst>
      <p:ext uri="{BB962C8B-B14F-4D97-AF65-F5344CB8AC3E}">
        <p14:creationId xmlns="" xmlns:p14="http://schemas.microsoft.com/office/powerpoint/2010/main" val="194911512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1143000"/>
          </a:xfrm>
        </p:spPr>
        <p:txBody>
          <a:bodyPr>
            <a:normAutofit/>
          </a:bodyPr>
          <a:lstStyle/>
          <a:p>
            <a:r>
              <a:rPr lang="en-US" b="1" dirty="0" smtClean="0"/>
              <a:t>FRINGE BENEFITS</a:t>
            </a:r>
            <a:endParaRPr lang="en-IN" b="1" dirty="0"/>
          </a:p>
        </p:txBody>
      </p:sp>
      <p:sp>
        <p:nvSpPr>
          <p:cNvPr id="3" name="Content Placeholder 2"/>
          <p:cNvSpPr>
            <a:spLocks noGrp="1"/>
          </p:cNvSpPr>
          <p:nvPr>
            <p:ph idx="1"/>
          </p:nvPr>
        </p:nvSpPr>
        <p:spPr>
          <a:xfrm>
            <a:off x="609600" y="990600"/>
            <a:ext cx="10972800" cy="5135567"/>
          </a:xfrm>
        </p:spPr>
        <p:txBody>
          <a:bodyPr>
            <a:normAutofit/>
          </a:bodyPr>
          <a:lstStyle/>
          <a:p>
            <a:pPr algn="just">
              <a:buNone/>
            </a:pPr>
            <a:r>
              <a:rPr lang="en-US" dirty="0" smtClean="0"/>
              <a:t>	Fringe benefits are the perks that employees receive from employers beyond any financial compensation. These include:- </a:t>
            </a:r>
          </a:p>
          <a:p>
            <a:pPr algn="just"/>
            <a:r>
              <a:rPr lang="en-US" dirty="0" smtClean="0"/>
              <a:t>Health insurance, </a:t>
            </a:r>
          </a:p>
          <a:p>
            <a:pPr algn="just"/>
            <a:r>
              <a:rPr lang="en-US" dirty="0" smtClean="0"/>
              <a:t>Life insurance, </a:t>
            </a:r>
          </a:p>
          <a:p>
            <a:pPr algn="just"/>
            <a:r>
              <a:rPr lang="en-US" dirty="0" smtClean="0"/>
              <a:t>Childcare reimbursement,</a:t>
            </a:r>
          </a:p>
          <a:p>
            <a:pPr algn="just"/>
            <a:r>
              <a:rPr lang="en-US" dirty="0" smtClean="0"/>
              <a:t>Education assistance, </a:t>
            </a:r>
          </a:p>
          <a:p>
            <a:pPr algn="just"/>
            <a:r>
              <a:rPr lang="en-US" dirty="0" smtClean="0"/>
              <a:t>Employee loans &amp; stock options,</a:t>
            </a:r>
          </a:p>
          <a:p>
            <a:pPr algn="just"/>
            <a:r>
              <a:rPr lang="en-US" dirty="0" smtClean="0"/>
              <a:t>Retirement plan contributions, personal use of a company-owned vehicle, etc.</a:t>
            </a:r>
            <a:endParaRPr lang="en-IN" dirty="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 xmlns:p14="http://schemas.microsoft.com/office/powerpoint/2010/main" val="194911512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1143000"/>
          </a:xfrm>
        </p:spPr>
        <p:txBody>
          <a:bodyPr/>
          <a:lstStyle/>
          <a:p>
            <a:r>
              <a:rPr lang="en-US" b="1" dirty="0" smtClean="0"/>
              <a:t>VOLUNTARY WELFARE AMENITIES</a:t>
            </a:r>
            <a:endParaRPr lang="en-IN" b="1" dirty="0"/>
          </a:p>
        </p:txBody>
      </p:sp>
      <p:sp>
        <p:nvSpPr>
          <p:cNvPr id="3" name="Content Placeholder 2"/>
          <p:cNvSpPr>
            <a:spLocks noGrp="1"/>
          </p:cNvSpPr>
          <p:nvPr>
            <p:ph idx="1"/>
          </p:nvPr>
        </p:nvSpPr>
        <p:spPr>
          <a:xfrm>
            <a:off x="609600" y="990601"/>
            <a:ext cx="10972800" cy="5135566"/>
          </a:xfrm>
        </p:spPr>
        <p:txBody>
          <a:bodyPr>
            <a:normAutofit lnSpcReduction="10000"/>
          </a:bodyPr>
          <a:lstStyle/>
          <a:p>
            <a:pPr>
              <a:buNone/>
            </a:pPr>
            <a:r>
              <a:rPr lang="en-US" dirty="0" smtClean="0"/>
              <a:t>	There are employers who have taken the lead and provided a wide variety of welfare amenities to their employees :</a:t>
            </a:r>
          </a:p>
          <a:p>
            <a:pPr algn="just"/>
            <a:r>
              <a:rPr lang="en-US" b="1" dirty="0" smtClean="0"/>
              <a:t>Educational Facilities:</a:t>
            </a:r>
            <a:r>
              <a:rPr lang="en-US" dirty="0" smtClean="0"/>
              <a:t> Many organizations go a step further and extend education facilities like fee reimbursement, books allowance, etc. to the children of the employees. </a:t>
            </a:r>
          </a:p>
          <a:p>
            <a:pPr algn="just"/>
            <a:r>
              <a:rPr lang="en-US" b="1" dirty="0" smtClean="0"/>
              <a:t>Transport Facilities: </a:t>
            </a:r>
            <a:r>
              <a:rPr lang="en-US" dirty="0" smtClean="0"/>
              <a:t>Transport facilities for employees residing far from the workplace are essential to relieve strain and anxiety. In the offices where transport services are not provided, some conveyance allowance mutually agreed upon between the employer and the employees is paid to the employees.</a:t>
            </a:r>
            <a:endParaRPr lang="en-IN" dirty="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10221803" y="0"/>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 xmlns:p14="http://schemas.microsoft.com/office/powerpoint/2010/main" val="194911512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1143000"/>
          </a:xfrm>
        </p:spPr>
        <p:txBody>
          <a:bodyPr/>
          <a:lstStyle/>
          <a:p>
            <a:r>
              <a:rPr lang="en-US" b="1" dirty="0" smtClean="0"/>
              <a:t>VOLUNTARY WELFARE AMENITIES</a:t>
            </a:r>
            <a:endParaRPr lang="en-IN" b="1" dirty="0"/>
          </a:p>
        </p:txBody>
      </p:sp>
      <p:sp>
        <p:nvSpPr>
          <p:cNvPr id="3" name="Content Placeholder 2"/>
          <p:cNvSpPr>
            <a:spLocks noGrp="1"/>
          </p:cNvSpPr>
          <p:nvPr>
            <p:ph idx="1"/>
          </p:nvPr>
        </p:nvSpPr>
        <p:spPr>
          <a:xfrm>
            <a:off x="609600" y="990601"/>
            <a:ext cx="10972800" cy="5135566"/>
          </a:xfrm>
        </p:spPr>
        <p:txBody>
          <a:bodyPr>
            <a:normAutofit fontScale="92500" lnSpcReduction="10000"/>
          </a:bodyPr>
          <a:lstStyle/>
          <a:p>
            <a:pPr algn="just">
              <a:buNone/>
            </a:pPr>
            <a:r>
              <a:rPr lang="en-US" dirty="0" smtClean="0"/>
              <a:t>	</a:t>
            </a:r>
            <a:r>
              <a:rPr lang="en-US" b="1" dirty="0" smtClean="0"/>
              <a:t>Recreational Facilities: </a:t>
            </a:r>
            <a:r>
              <a:rPr lang="en-US" dirty="0" smtClean="0"/>
              <a:t>Recreation in the form of music, art, theatre, sports and games can play an important role in the mental and physical development of your employees. Trade unions could also take the initiative and different agencies could combine their efforts to provide a minimum number of sports and recreational activities to keep the </a:t>
            </a:r>
            <a:r>
              <a:rPr lang="en-US" dirty="0" err="1" smtClean="0"/>
              <a:t>labour</a:t>
            </a:r>
            <a:r>
              <a:rPr lang="en-US" dirty="0" smtClean="0"/>
              <a:t> force fit and healthy. </a:t>
            </a:r>
          </a:p>
          <a:p>
            <a:pPr algn="just">
              <a:buNone/>
            </a:pPr>
            <a:r>
              <a:rPr lang="en-US" dirty="0" smtClean="0"/>
              <a:t>	</a:t>
            </a:r>
            <a:r>
              <a:rPr lang="en-US" b="1" dirty="0" smtClean="0"/>
              <a:t>Other Facilities: </a:t>
            </a:r>
            <a:r>
              <a:rPr lang="en-US" dirty="0" smtClean="0"/>
              <a:t>Many other types or facilities provided to employees and they vary from </a:t>
            </a:r>
            <a:r>
              <a:rPr lang="en-US" dirty="0" err="1" smtClean="0"/>
              <a:t>organisation</a:t>
            </a:r>
            <a:r>
              <a:rPr lang="en-US" dirty="0" smtClean="0"/>
              <a:t> to </a:t>
            </a:r>
            <a:r>
              <a:rPr lang="en-US" dirty="0" err="1" smtClean="0"/>
              <a:t>organisation</a:t>
            </a:r>
            <a:r>
              <a:rPr lang="en-US" dirty="0" smtClean="0"/>
              <a:t>. For example, an adventure sports tour operator would provide medical </a:t>
            </a:r>
            <a:r>
              <a:rPr lang="en-US" dirty="0" err="1" smtClean="0"/>
              <a:t>inswance</a:t>
            </a:r>
            <a:r>
              <a:rPr lang="en-US" dirty="0" smtClean="0"/>
              <a:t> to the escorts or instructors, a hotel or a resort may provide housing </a:t>
            </a:r>
            <a:r>
              <a:rPr lang="en-US" dirty="0" err="1" smtClean="0"/>
              <a:t>fakility</a:t>
            </a:r>
            <a:r>
              <a:rPr lang="en-US" dirty="0" smtClean="0"/>
              <a:t> near workplace and free or </a:t>
            </a:r>
            <a:r>
              <a:rPr lang="en-US" dirty="0" err="1" smtClean="0"/>
              <a:t>subsidised</a:t>
            </a:r>
            <a:r>
              <a:rPr lang="en-US" dirty="0" smtClean="0"/>
              <a:t> lunch to employees, etc</a:t>
            </a:r>
            <a:endParaRPr lang="en-IN" dirty="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 xmlns:p14="http://schemas.microsoft.com/office/powerpoint/2010/main" val="194911512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0972800" cy="1143000"/>
          </a:xfrm>
        </p:spPr>
        <p:txBody>
          <a:bodyPr/>
          <a:lstStyle/>
          <a:p>
            <a:r>
              <a:rPr lang="en-US" dirty="0" smtClean="0"/>
              <a:t>The Employees' State Insurance Act, 1948</a:t>
            </a:r>
            <a:endParaRPr lang="en-IN" b="1" dirty="0"/>
          </a:p>
        </p:txBody>
      </p:sp>
      <p:sp>
        <p:nvSpPr>
          <p:cNvPr id="3" name="Content Placeholder 2"/>
          <p:cNvSpPr>
            <a:spLocks noGrp="1"/>
          </p:cNvSpPr>
          <p:nvPr>
            <p:ph idx="1"/>
          </p:nvPr>
        </p:nvSpPr>
        <p:spPr>
          <a:xfrm>
            <a:off x="457200" y="838200"/>
            <a:ext cx="11430000" cy="5486400"/>
          </a:xfrm>
        </p:spPr>
        <p:txBody>
          <a:bodyPr>
            <a:noAutofit/>
          </a:bodyPr>
          <a:lstStyle/>
          <a:p>
            <a:pPr algn="just"/>
            <a:r>
              <a:rPr lang="en-US" sz="2800" dirty="0" smtClean="0"/>
              <a:t>The Act covers smaller factories using power and employing 10 or more persons and those not using power but employing 20 or more people. The Act has also been extended to the new classes of establishments, shops, hotels, restaurants, cinemas, theatres, motor transport, building construction, and newspaper establishments</a:t>
            </a:r>
          </a:p>
          <a:p>
            <a:pPr algn="just"/>
            <a:r>
              <a:rPr lang="en-US" sz="2800" dirty="0" smtClean="0"/>
              <a:t>The State Government is empowered to extend the Act to cover other establishments or class of establishments. </a:t>
            </a:r>
          </a:p>
          <a:p>
            <a:pPr algn="just"/>
            <a:r>
              <a:rPr lang="en-US" sz="2800" dirty="0" smtClean="0"/>
              <a:t>In order to qualify for the benefit the worker should have contributed to the scheme for a minimum period of 12 weeks. </a:t>
            </a:r>
          </a:p>
          <a:p>
            <a:pPr algn="just"/>
            <a:r>
              <a:rPr lang="en-US" sz="2800" dirty="0" smtClean="0"/>
              <a:t>The benefits provided under the scheme include: (i) Sickness and extended sickness benefit, (ii) Maternity benefit, (iii) Disablement benefit, (iv) Dependant's benefit, (v) Funeral benefit, and (vi) Medical benefit</a:t>
            </a:r>
            <a:endParaRPr lang="en-IN" sz="2800" dirty="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10347560" y="0"/>
            <a:ext cx="1844440" cy="83820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 xmlns:p14="http://schemas.microsoft.com/office/powerpoint/2010/main" val="194911512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0"/>
            <a:ext cx="10972800" cy="1143000"/>
          </a:xfrm>
        </p:spPr>
        <p:txBody>
          <a:bodyPr/>
          <a:lstStyle/>
          <a:p>
            <a:r>
              <a:rPr lang="en-US" dirty="0" smtClean="0"/>
              <a:t>The Payment of Gratuity Act, 1972</a:t>
            </a:r>
            <a:endParaRPr lang="en-IN" b="1" dirty="0"/>
          </a:p>
        </p:txBody>
      </p:sp>
      <p:sp>
        <p:nvSpPr>
          <p:cNvPr id="3" name="Content Placeholder 2"/>
          <p:cNvSpPr>
            <a:spLocks noGrp="1"/>
          </p:cNvSpPr>
          <p:nvPr>
            <p:ph idx="1"/>
          </p:nvPr>
        </p:nvSpPr>
        <p:spPr>
          <a:xfrm>
            <a:off x="457200" y="838200"/>
            <a:ext cx="11430000" cy="5486400"/>
          </a:xfrm>
        </p:spPr>
        <p:txBody>
          <a:bodyPr>
            <a:noAutofit/>
          </a:bodyPr>
          <a:lstStyle/>
          <a:p>
            <a:pPr algn="just"/>
            <a:r>
              <a:rPr lang="en-US" sz="2800" dirty="0" smtClean="0"/>
              <a:t>The Act is applicable to all ports, railways, shops or establishments in which 10 or more workers are employed. </a:t>
            </a:r>
          </a:p>
          <a:p>
            <a:pPr algn="just"/>
            <a:r>
              <a:rPr lang="en-US" sz="2800" dirty="0" smtClean="0"/>
              <a:t>According to the Act, an employee is entitled to 15 days wages for every year's continuance in service. Seasonal workers should be paid gratuity at the rate of 7 days wages per season. </a:t>
            </a:r>
          </a:p>
          <a:p>
            <a:pPr algn="just"/>
            <a:r>
              <a:rPr lang="en-US" sz="2800" dirty="0" smtClean="0"/>
              <a:t>The, total gratuity payable shall not exceed more than 20 months wages. The applies to workers who do not have any managerial or administrative capacity or are employed under the government and do not draw wages of more than Rs. 1600 per month.</a:t>
            </a:r>
          </a:p>
          <a:p>
            <a:pPr algn="just"/>
            <a:r>
              <a:rPr lang="en-US" sz="2800" dirty="0" smtClean="0"/>
              <a:t> Gratuity is payable on termination of employment after the completion of at least five years of continuous service. This is </a:t>
            </a:r>
            <a:r>
              <a:rPr lang="en-US" sz="2800" dirty="0" err="1" smtClean="0"/>
              <a:t>relaxable</a:t>
            </a:r>
            <a:r>
              <a:rPr lang="en-US" sz="2800" dirty="0" smtClean="0"/>
              <a:t> in the case of death or disablement</a:t>
            </a:r>
            <a:endParaRPr lang="en-IN" sz="2800" dirty="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10347560" y="0"/>
            <a:ext cx="1844440" cy="83820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 xmlns:p14="http://schemas.microsoft.com/office/powerpoint/2010/main" val="194911512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1143000"/>
          </a:xfrm>
        </p:spPr>
        <p:txBody>
          <a:bodyPr/>
          <a:lstStyle/>
          <a:p>
            <a:r>
              <a:rPr lang="en-IN" b="1" dirty="0" smtClean="0"/>
              <a:t>Topics Discussed in Next Lecture</a:t>
            </a:r>
            <a:endParaRPr lang="en-IN" b="1" dirty="0"/>
          </a:p>
        </p:txBody>
      </p:sp>
      <p:sp>
        <p:nvSpPr>
          <p:cNvPr id="3" name="Content Placeholder 2"/>
          <p:cNvSpPr>
            <a:spLocks noGrp="1"/>
          </p:cNvSpPr>
          <p:nvPr>
            <p:ph idx="1"/>
          </p:nvPr>
        </p:nvSpPr>
        <p:spPr>
          <a:xfrm>
            <a:off x="609600" y="914400"/>
            <a:ext cx="10972800" cy="5486400"/>
          </a:xfrm>
        </p:spPr>
        <p:txBody>
          <a:bodyPr>
            <a:normAutofit fontScale="85000" lnSpcReduction="20000"/>
          </a:bodyPr>
          <a:lstStyle/>
          <a:p>
            <a:r>
              <a:rPr lang="en-US" sz="3800" dirty="0" smtClean="0"/>
              <a:t>Integration</a:t>
            </a:r>
          </a:p>
          <a:p>
            <a:r>
              <a:rPr lang="en-US" sz="3800" dirty="0" smtClean="0"/>
              <a:t>Factors Affecting Industrial Relations</a:t>
            </a:r>
          </a:p>
          <a:p>
            <a:r>
              <a:rPr lang="en-IN" sz="3800" dirty="0" smtClean="0"/>
              <a:t>Parties involved in industrial Relations</a:t>
            </a:r>
            <a:endParaRPr lang="en-US" sz="3800" dirty="0" smtClean="0"/>
          </a:p>
          <a:p>
            <a:r>
              <a:rPr lang="en-US" sz="3800" dirty="0" smtClean="0"/>
              <a:t>Role of HR in industrial relations</a:t>
            </a:r>
          </a:p>
          <a:p>
            <a:r>
              <a:rPr lang="en-US" sz="3800" dirty="0" smtClean="0"/>
              <a:t>Scope of Industrial Relations</a:t>
            </a:r>
          </a:p>
          <a:p>
            <a:r>
              <a:rPr lang="en-US" sz="3800" dirty="0" smtClean="0"/>
              <a:t>Objectives of Industrial Relations</a:t>
            </a:r>
          </a:p>
          <a:p>
            <a:r>
              <a:rPr lang="en-US" sz="3800" dirty="0" smtClean="0"/>
              <a:t>FRINGE BENEFITS</a:t>
            </a:r>
          </a:p>
          <a:p>
            <a:r>
              <a:rPr lang="en-US" sz="3800" dirty="0" smtClean="0"/>
              <a:t>VOLUNTARY WELFARE AMENITIES</a:t>
            </a:r>
          </a:p>
          <a:p>
            <a:r>
              <a:rPr lang="en-US" sz="3800" dirty="0" smtClean="0"/>
              <a:t>The Employees' State Insurance Act, 1948</a:t>
            </a:r>
          </a:p>
          <a:p>
            <a:r>
              <a:rPr lang="en-US" sz="3800" dirty="0" smtClean="0"/>
              <a:t>The Payment of Gratuity Act, 1972</a:t>
            </a:r>
          </a:p>
          <a:p>
            <a:pPr>
              <a:buNone/>
            </a:pPr>
            <a:r>
              <a:rPr lang="en-US" dirty="0" smtClean="0"/>
              <a:t> </a:t>
            </a:r>
          </a:p>
          <a:p>
            <a:pPr>
              <a:buNone/>
            </a:pPr>
            <a:endParaRPr lang="en-IN" dirty="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 xmlns:p14="http://schemas.microsoft.com/office/powerpoint/2010/main" val="194911512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0"/>
            <a:ext cx="10972800" cy="1143000"/>
          </a:xfrm>
        </p:spPr>
        <p:txBody>
          <a:bodyPr>
            <a:normAutofit/>
          </a:bodyPr>
          <a:lstStyle/>
          <a:p>
            <a:r>
              <a:rPr lang="en-US" dirty="0" smtClean="0"/>
              <a:t>Summary</a:t>
            </a:r>
            <a:endParaRPr lang="en-IN" b="1" dirty="0"/>
          </a:p>
        </p:txBody>
      </p:sp>
      <p:sp>
        <p:nvSpPr>
          <p:cNvPr id="3" name="Content Placeholder 2"/>
          <p:cNvSpPr>
            <a:spLocks noGrp="1"/>
          </p:cNvSpPr>
          <p:nvPr>
            <p:ph idx="1"/>
          </p:nvPr>
        </p:nvSpPr>
        <p:spPr>
          <a:xfrm>
            <a:off x="457200" y="838200"/>
            <a:ext cx="11430000" cy="5486400"/>
          </a:xfrm>
        </p:spPr>
        <p:txBody>
          <a:bodyPr>
            <a:noAutofit/>
          </a:bodyPr>
          <a:lstStyle/>
          <a:p>
            <a:pPr algn="just">
              <a:buNone/>
            </a:pPr>
            <a:r>
              <a:rPr lang="en-US" sz="2800" smtClean="0"/>
              <a:t>	The </a:t>
            </a:r>
            <a:r>
              <a:rPr lang="en-US" sz="2800" dirty="0" smtClean="0"/>
              <a:t>chapter on integration examines the importance of integration within organizations. It explores the concept of integration as the process of bringing together various departments, functions, and teams to work collaboratively towards organizational goals. The chapter discusses the benefits of integration, such as improved communication, coordination, and efficiency. It covers different approaches to integration, including structural integration, cultural integration, and technological integration. The chapter also highlights the challenges and strategies for successful integration, emphasizing the need for effective leadership, clear communication, and organizational alignment. Ultimately, the chapter emphasizes the positive impact of integration on organizational performance and success.</a:t>
            </a:r>
            <a:endParaRPr lang="en-IN" sz="2800" dirty="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10347560" y="0"/>
            <a:ext cx="1844440" cy="83820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 xmlns:p14="http://schemas.microsoft.com/office/powerpoint/2010/main" val="194911512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1143000"/>
          </a:xfrm>
        </p:spPr>
        <p:txBody>
          <a:bodyPr/>
          <a:lstStyle/>
          <a:p>
            <a:r>
              <a:rPr lang="en-US" b="1" dirty="0" smtClean="0"/>
              <a:t>Integration </a:t>
            </a:r>
            <a:endParaRPr lang="en-IN" b="1" dirty="0"/>
          </a:p>
        </p:txBody>
      </p:sp>
      <p:sp>
        <p:nvSpPr>
          <p:cNvPr id="3" name="Content Placeholder 2"/>
          <p:cNvSpPr>
            <a:spLocks noGrp="1"/>
          </p:cNvSpPr>
          <p:nvPr>
            <p:ph idx="1"/>
          </p:nvPr>
        </p:nvSpPr>
        <p:spPr>
          <a:xfrm>
            <a:off x="609600" y="990600"/>
            <a:ext cx="10972800" cy="5135567"/>
          </a:xfrm>
        </p:spPr>
        <p:txBody>
          <a:bodyPr>
            <a:normAutofit fontScale="92500" lnSpcReduction="10000"/>
          </a:bodyPr>
          <a:lstStyle/>
          <a:p>
            <a:pPr algn="just">
              <a:buNone/>
            </a:pPr>
            <a:r>
              <a:rPr lang="en-US" dirty="0" smtClean="0"/>
              <a:t>	</a:t>
            </a:r>
            <a:r>
              <a:rPr lang="en-US" b="1" dirty="0" smtClean="0"/>
              <a:t>Industrial relations </a:t>
            </a:r>
            <a:r>
              <a:rPr lang="en-US" dirty="0" smtClean="0"/>
              <a:t>is that field of study which analyzes the relationship among the management and the employees of an organization at the workplace and also provides a mechanism to settle down the various industrial disputes..</a:t>
            </a:r>
          </a:p>
          <a:p>
            <a:pPr algn="just">
              <a:buNone/>
            </a:pPr>
            <a:r>
              <a:rPr lang="en-US" dirty="0" smtClean="0"/>
              <a:t>	It is made up of the following two terms:</a:t>
            </a:r>
          </a:p>
          <a:p>
            <a:pPr algn="just"/>
            <a:r>
              <a:rPr lang="en-US" dirty="0" smtClean="0"/>
              <a:t>‘</a:t>
            </a:r>
            <a:r>
              <a:rPr lang="en-US" i="1" dirty="0" smtClean="0"/>
              <a:t>Industry</a:t>
            </a:r>
            <a:r>
              <a:rPr lang="en-US" dirty="0" smtClean="0"/>
              <a:t>‘ can be viewed as an economic activity (i.e., manufacturing, producing or processing of goods or services) which is performed by a group of individuals.</a:t>
            </a:r>
          </a:p>
          <a:p>
            <a:pPr algn="just"/>
            <a:r>
              <a:rPr lang="en-US" dirty="0" smtClean="0"/>
              <a:t>‘</a:t>
            </a:r>
            <a:r>
              <a:rPr lang="en-US" i="1" dirty="0" smtClean="0"/>
              <a:t>Relations</a:t>
            </a:r>
            <a:r>
              <a:rPr lang="en-US" dirty="0" smtClean="0"/>
              <a:t>‘ here refers to the connection and communication which pertains between the employer and the employees within a workplace.</a:t>
            </a:r>
          </a:p>
          <a:p>
            <a:endParaRPr lang="en-IN" dirty="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 xmlns:p14="http://schemas.microsoft.com/office/powerpoint/2010/main" val="194911512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0"/>
            <a:ext cx="10972800" cy="1417638"/>
          </a:xfrm>
        </p:spPr>
        <p:txBody>
          <a:bodyPr>
            <a:normAutofit fontScale="90000"/>
          </a:bodyPr>
          <a:lstStyle/>
          <a:p>
            <a:r>
              <a:rPr lang="en-US" b="1" dirty="0" smtClean="0"/>
              <a:t/>
            </a:r>
            <a:br>
              <a:rPr lang="en-US" b="1" dirty="0" smtClean="0"/>
            </a:br>
            <a:r>
              <a:rPr lang="en-US" b="1" dirty="0" smtClean="0"/>
              <a:t/>
            </a:r>
            <a:br>
              <a:rPr lang="en-US" b="1" dirty="0" smtClean="0"/>
            </a:br>
            <a:r>
              <a:rPr lang="en-US" sz="4900" b="1" dirty="0" smtClean="0"/>
              <a:t>Factors Affecting Industrial Relations</a:t>
            </a:r>
            <a:r>
              <a:rPr lang="en-US" b="1" dirty="0" smtClean="0"/>
              <a:t/>
            </a:r>
            <a:br>
              <a:rPr lang="en-US" b="1" dirty="0" smtClean="0"/>
            </a:br>
            <a:r>
              <a:rPr lang="en-US" dirty="0" smtClean="0"/>
              <a:t/>
            </a:r>
            <a:br>
              <a:rPr lang="en-US" dirty="0" smtClean="0"/>
            </a:br>
            <a:endParaRPr lang="en-IN" b="1" dirty="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0"/>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pic>
        <p:nvPicPr>
          <p:cNvPr id="1026" name="Picture 2"/>
          <p:cNvPicPr>
            <a:picLocks noGrp="1" noChangeAspect="1" noChangeArrowheads="1"/>
          </p:cNvPicPr>
          <p:nvPr>
            <p:ph idx="1"/>
          </p:nvPr>
        </p:nvPicPr>
        <p:blipFill>
          <a:blip r:embed="rId3"/>
          <a:srcRect/>
          <a:stretch>
            <a:fillRect/>
          </a:stretch>
        </p:blipFill>
        <p:spPr bwMode="auto">
          <a:xfrm>
            <a:off x="2438400" y="1219200"/>
            <a:ext cx="7010400" cy="5105400"/>
          </a:xfrm>
          <a:prstGeom prst="rect">
            <a:avLst/>
          </a:prstGeom>
          <a:noFill/>
          <a:ln w="9525">
            <a:noFill/>
            <a:miter lim="800000"/>
            <a:headEnd/>
            <a:tailEnd/>
          </a:ln>
          <a:effectLst/>
        </p:spPr>
      </p:pic>
    </p:spTree>
    <p:extLst>
      <p:ext uri="{BB962C8B-B14F-4D97-AF65-F5344CB8AC3E}">
        <p14:creationId xmlns="" xmlns:p14="http://schemas.microsoft.com/office/powerpoint/2010/main" val="194911512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0"/>
            <a:ext cx="10972800" cy="1371600"/>
          </a:xfrm>
        </p:spPr>
        <p:txBody>
          <a:bodyPr/>
          <a:lstStyle/>
          <a:p>
            <a:r>
              <a:rPr lang="en-US" b="1" dirty="0" smtClean="0"/>
              <a:t>Factors Affecting Industrial Relations</a:t>
            </a:r>
            <a:endParaRPr lang="en-IN" b="1" dirty="0"/>
          </a:p>
        </p:txBody>
      </p:sp>
      <p:sp>
        <p:nvSpPr>
          <p:cNvPr id="3" name="Content Placeholder 2"/>
          <p:cNvSpPr>
            <a:spLocks noGrp="1"/>
          </p:cNvSpPr>
          <p:nvPr>
            <p:ph idx="1"/>
          </p:nvPr>
        </p:nvSpPr>
        <p:spPr>
          <a:xfrm>
            <a:off x="609600" y="1143000"/>
            <a:ext cx="10972800" cy="5105400"/>
          </a:xfrm>
        </p:spPr>
        <p:txBody>
          <a:bodyPr>
            <a:normAutofit fontScale="92500" lnSpcReduction="20000"/>
          </a:bodyPr>
          <a:lstStyle/>
          <a:p>
            <a:pPr algn="just"/>
            <a:r>
              <a:rPr lang="en-US" sz="3500" b="1" dirty="0" smtClean="0"/>
              <a:t>Individual Behavior:-</a:t>
            </a:r>
            <a:r>
              <a:rPr lang="en-US" sz="3500" dirty="0" smtClean="0"/>
              <a:t>Every person has a different perception, background, skills, knowledge, experience and achievements which influences an individual’s behavior. </a:t>
            </a:r>
          </a:p>
          <a:p>
            <a:pPr algn="just"/>
            <a:r>
              <a:rPr lang="en-US" sz="3500" b="1" dirty="0" smtClean="0"/>
              <a:t>Organizational Structure:- </a:t>
            </a:r>
            <a:r>
              <a:rPr lang="en-US" sz="3500" dirty="0" smtClean="0"/>
              <a:t>The hierarchical structure creates more formal relationships among the employees. Also, the delegation and execution of decision-making power by the superior influences the industrial relations between the managers and the employees.</a:t>
            </a:r>
          </a:p>
          <a:p>
            <a:pPr algn="just"/>
            <a:r>
              <a:rPr lang="en-US" sz="3500" b="1" dirty="0" smtClean="0"/>
              <a:t>Psychological Factors:- </a:t>
            </a:r>
            <a:r>
              <a:rPr lang="en-US" sz="3500" dirty="0" smtClean="0"/>
              <a:t>An employee’s attitude and mentality towards the employer and the given task; and the employer’s psychology towards the workers can be positive or negative, which ultimately impacts the employee-employer relationship.</a:t>
            </a:r>
          </a:p>
          <a:p>
            <a:endParaRPr lang="en-IN" dirty="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 xmlns:p14="http://schemas.microsoft.com/office/powerpoint/2010/main" val="194911512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0"/>
            <a:ext cx="10972800" cy="1371600"/>
          </a:xfrm>
        </p:spPr>
        <p:txBody>
          <a:bodyPr/>
          <a:lstStyle/>
          <a:p>
            <a:r>
              <a:rPr lang="en-US" b="1" dirty="0" smtClean="0"/>
              <a:t>Factors Affecting Industrial Relations</a:t>
            </a:r>
            <a:endParaRPr lang="en-IN" b="1" dirty="0"/>
          </a:p>
        </p:txBody>
      </p:sp>
      <p:sp>
        <p:nvSpPr>
          <p:cNvPr id="3" name="Content Placeholder 2"/>
          <p:cNvSpPr>
            <a:spLocks noGrp="1"/>
          </p:cNvSpPr>
          <p:nvPr>
            <p:ph idx="1"/>
          </p:nvPr>
        </p:nvSpPr>
        <p:spPr>
          <a:xfrm>
            <a:off x="609600" y="990600"/>
            <a:ext cx="10972800" cy="5334000"/>
          </a:xfrm>
        </p:spPr>
        <p:txBody>
          <a:bodyPr>
            <a:normAutofit fontScale="32500" lnSpcReduction="20000"/>
          </a:bodyPr>
          <a:lstStyle/>
          <a:p>
            <a:pPr algn="just"/>
            <a:r>
              <a:rPr lang="en-US" sz="9800" b="1" dirty="0" smtClean="0"/>
              <a:t>Leadership Style;- </a:t>
            </a:r>
            <a:r>
              <a:rPr lang="en-US" sz="9800" dirty="0" smtClean="0"/>
              <a:t>Every manager possesses certain leadership traits. Through his/her formal or informal ways of generating team spirit and motivating the employees, he/she impacts the organization’s industrial relations.</a:t>
            </a:r>
          </a:p>
          <a:p>
            <a:pPr algn="just"/>
            <a:r>
              <a:rPr lang="en-US" sz="9800" b="1" dirty="0" smtClean="0"/>
              <a:t>Economic and Technical Environment:- </a:t>
            </a:r>
            <a:r>
              <a:rPr lang="en-US" sz="9800" dirty="0" smtClean="0"/>
              <a:t>Organizations need to restructure the task of the employees including their work duration, conditions and wages; which leads to a difference in their behavior, attitude, adapting spirit, etc..</a:t>
            </a:r>
          </a:p>
          <a:p>
            <a:pPr algn="just"/>
            <a:r>
              <a:rPr lang="en-US" sz="9800" b="1" dirty="0" smtClean="0"/>
              <a:t>Legal and Political Environment:- </a:t>
            </a:r>
            <a:r>
              <a:rPr lang="en-US" sz="9800" dirty="0" smtClean="0"/>
              <a:t>The legal framework and political circumstances contributes to the framing of rules, rights, authority, powers, roles and responsibilities of all the parties of the organization.</a:t>
            </a:r>
          </a:p>
          <a:p>
            <a:pPr>
              <a:buNone/>
            </a:pPr>
            <a:r>
              <a:rPr lang="en-US" sz="3600" dirty="0" smtClean="0"/>
              <a:t/>
            </a:r>
            <a:br>
              <a:rPr lang="en-US" sz="3600" dirty="0" smtClean="0"/>
            </a:br>
            <a:endParaRPr lang="en-US" sz="3500" dirty="0" smtClean="0"/>
          </a:p>
          <a:p>
            <a:endParaRPr lang="en-IN" dirty="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 xmlns:p14="http://schemas.microsoft.com/office/powerpoint/2010/main" val="194911512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0"/>
            <a:ext cx="10972800" cy="1143000"/>
          </a:xfrm>
        </p:spPr>
        <p:txBody>
          <a:bodyPr/>
          <a:lstStyle/>
          <a:p>
            <a:pPr algn="ctr"/>
            <a:r>
              <a:rPr lang="en-IN" b="1" dirty="0" smtClean="0"/>
              <a:t>Parties involved in industrial Relations</a:t>
            </a:r>
            <a:endParaRPr lang="en-IN" b="1" dirty="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10221803" y="0"/>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pic>
        <p:nvPicPr>
          <p:cNvPr id="2050" name="Picture 2"/>
          <p:cNvPicPr>
            <a:picLocks noGrp="1" noChangeAspect="1" noChangeArrowheads="1"/>
          </p:cNvPicPr>
          <p:nvPr>
            <p:ph idx="1"/>
          </p:nvPr>
        </p:nvPicPr>
        <p:blipFill>
          <a:blip r:embed="rId3"/>
          <a:srcRect/>
          <a:stretch>
            <a:fillRect/>
          </a:stretch>
        </p:blipFill>
        <p:spPr bwMode="auto">
          <a:xfrm>
            <a:off x="1676400" y="990600"/>
            <a:ext cx="8382000" cy="4544219"/>
          </a:xfrm>
          <a:prstGeom prst="rect">
            <a:avLst/>
          </a:prstGeom>
          <a:noFill/>
          <a:ln w="9525">
            <a:noFill/>
            <a:miter lim="800000"/>
            <a:headEnd/>
            <a:tailEnd/>
          </a:ln>
          <a:effectLst/>
        </p:spPr>
      </p:pic>
    </p:spTree>
    <p:extLst>
      <p:ext uri="{BB962C8B-B14F-4D97-AF65-F5344CB8AC3E}">
        <p14:creationId xmlns="" xmlns:p14="http://schemas.microsoft.com/office/powerpoint/2010/main" val="194911512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0"/>
            <a:ext cx="10972800" cy="1143000"/>
          </a:xfrm>
        </p:spPr>
        <p:txBody>
          <a:bodyPr/>
          <a:lstStyle/>
          <a:p>
            <a:r>
              <a:rPr lang="en-US" b="1" dirty="0" smtClean="0"/>
              <a:t>Role of HR in industrial relations </a:t>
            </a:r>
            <a:endParaRPr lang="en-US" b="1" dirty="0"/>
          </a:p>
        </p:txBody>
      </p:sp>
      <p:sp>
        <p:nvSpPr>
          <p:cNvPr id="3" name="Content Placeholder 2"/>
          <p:cNvSpPr>
            <a:spLocks noGrp="1"/>
          </p:cNvSpPr>
          <p:nvPr>
            <p:ph idx="1"/>
          </p:nvPr>
        </p:nvSpPr>
        <p:spPr>
          <a:xfrm>
            <a:off x="609600" y="990600"/>
            <a:ext cx="10972800" cy="5135567"/>
          </a:xfrm>
        </p:spPr>
        <p:txBody>
          <a:bodyPr>
            <a:normAutofit fontScale="92500" lnSpcReduction="20000"/>
          </a:bodyPr>
          <a:lstStyle/>
          <a:p>
            <a:pPr algn="just">
              <a:buNone/>
            </a:pPr>
            <a:r>
              <a:rPr lang="en-US" dirty="0" smtClean="0"/>
              <a:t>	</a:t>
            </a:r>
            <a:r>
              <a:rPr lang="en-US" sz="3500" dirty="0" smtClean="0"/>
              <a:t>The human resource department or team acts as a mediator between the organization and its employees for dealing with the personnel issues and conflicts..</a:t>
            </a:r>
          </a:p>
          <a:p>
            <a:pPr algn="just">
              <a:buNone/>
            </a:pPr>
            <a:r>
              <a:rPr lang="en-US" sz="3500" dirty="0" smtClean="0"/>
              <a:t>	Following are the various other functions of the HR professional in the organization:</a:t>
            </a:r>
          </a:p>
          <a:p>
            <a:pPr algn="just"/>
            <a:r>
              <a:rPr lang="en-US" sz="3500" dirty="0" smtClean="0"/>
              <a:t>Addressing the disputes at the initial level;</a:t>
            </a:r>
          </a:p>
          <a:p>
            <a:pPr algn="just"/>
            <a:r>
              <a:rPr lang="en-US" sz="3500" dirty="0" smtClean="0"/>
              <a:t>Acting as a change agent by bringing a mental revolution in case of any conflict between the workers and the management</a:t>
            </a:r>
          </a:p>
          <a:p>
            <a:pPr algn="just"/>
            <a:r>
              <a:rPr lang="en-US" sz="3500" dirty="0" smtClean="0"/>
              <a:t>Performing the role of an administration expert a by ensuring the implementation of the policy decisions taken at the top level.</a:t>
            </a:r>
          </a:p>
          <a:p>
            <a:endParaRPr lang="en-IN" dirty="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 xmlns:p14="http://schemas.microsoft.com/office/powerpoint/2010/main" val="194911512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0"/>
            <a:ext cx="10972800" cy="1143000"/>
          </a:xfrm>
        </p:spPr>
        <p:txBody>
          <a:bodyPr>
            <a:normAutofit fontScale="90000"/>
          </a:bodyPr>
          <a:lstStyle/>
          <a:p>
            <a:r>
              <a:rPr lang="en-US" b="1" dirty="0" smtClean="0"/>
              <a:t/>
            </a:r>
            <a:br>
              <a:rPr lang="en-US" b="1" dirty="0" smtClean="0"/>
            </a:br>
            <a:r>
              <a:rPr lang="en-US" b="1" dirty="0" smtClean="0"/>
              <a:t/>
            </a:r>
            <a:br>
              <a:rPr lang="en-US" b="1" dirty="0" smtClean="0"/>
            </a:br>
            <a:r>
              <a:rPr lang="en-US" sz="4900" b="1" dirty="0" smtClean="0"/>
              <a:t>Scope of Industrial Relations</a:t>
            </a:r>
            <a:r>
              <a:rPr lang="en-US" b="1" dirty="0" smtClean="0"/>
              <a:t/>
            </a:r>
            <a:br>
              <a:rPr lang="en-US" b="1" dirty="0" smtClean="0"/>
            </a:br>
            <a:r>
              <a:rPr lang="en-US" dirty="0" smtClean="0"/>
              <a:t/>
            </a:r>
            <a:br>
              <a:rPr lang="en-US" dirty="0" smtClean="0"/>
            </a:br>
            <a:endParaRPr lang="en-IN" b="1" dirty="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pic>
        <p:nvPicPr>
          <p:cNvPr id="3074" name="Picture 2"/>
          <p:cNvPicPr>
            <a:picLocks noGrp="1" noChangeAspect="1" noChangeArrowheads="1"/>
          </p:cNvPicPr>
          <p:nvPr>
            <p:ph idx="1"/>
          </p:nvPr>
        </p:nvPicPr>
        <p:blipFill>
          <a:blip r:embed="rId3"/>
          <a:srcRect/>
          <a:stretch>
            <a:fillRect/>
          </a:stretch>
        </p:blipFill>
        <p:spPr bwMode="auto">
          <a:xfrm>
            <a:off x="2286000" y="990600"/>
            <a:ext cx="7391399" cy="5105400"/>
          </a:xfrm>
          <a:prstGeom prst="rect">
            <a:avLst/>
          </a:prstGeom>
          <a:noFill/>
          <a:ln w="9525">
            <a:noFill/>
            <a:miter lim="800000"/>
            <a:headEnd/>
            <a:tailEnd/>
          </a:ln>
          <a:effectLst/>
        </p:spPr>
      </p:pic>
    </p:spTree>
    <p:extLst>
      <p:ext uri="{BB962C8B-B14F-4D97-AF65-F5344CB8AC3E}">
        <p14:creationId xmlns="" xmlns:p14="http://schemas.microsoft.com/office/powerpoint/2010/main" val="194911512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0"/>
            <a:ext cx="10972800" cy="1143000"/>
          </a:xfrm>
        </p:spPr>
        <p:txBody>
          <a:bodyPr>
            <a:normAutofit fontScale="90000"/>
          </a:bodyPr>
          <a:lstStyle/>
          <a:p>
            <a:r>
              <a:rPr lang="en-US" b="1" dirty="0" smtClean="0"/>
              <a:t/>
            </a:r>
            <a:br>
              <a:rPr lang="en-US" b="1" dirty="0" smtClean="0"/>
            </a:br>
            <a:r>
              <a:rPr lang="en-US" b="1" dirty="0" smtClean="0"/>
              <a:t/>
            </a:r>
            <a:br>
              <a:rPr lang="en-US" b="1" dirty="0" smtClean="0"/>
            </a:br>
            <a:r>
              <a:rPr lang="en-US" sz="4900" b="1" dirty="0" smtClean="0"/>
              <a:t>Scope of Industrial Relations</a:t>
            </a:r>
            <a:r>
              <a:rPr lang="en-US" b="1" dirty="0" smtClean="0"/>
              <a:t/>
            </a:r>
            <a:br>
              <a:rPr lang="en-US" b="1" dirty="0" smtClean="0"/>
            </a:br>
            <a:r>
              <a:rPr lang="en-US" dirty="0" smtClean="0"/>
              <a:t/>
            </a:r>
            <a:br>
              <a:rPr lang="en-US" dirty="0" smtClean="0"/>
            </a:br>
            <a:endParaRPr lang="en-IN" b="1" dirty="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
        <p:nvSpPr>
          <p:cNvPr id="7" name="Content Placeholder 6"/>
          <p:cNvSpPr>
            <a:spLocks noGrp="1"/>
          </p:cNvSpPr>
          <p:nvPr>
            <p:ph idx="1"/>
          </p:nvPr>
        </p:nvSpPr>
        <p:spPr>
          <a:xfrm>
            <a:off x="609600" y="990601"/>
            <a:ext cx="10972800" cy="5135566"/>
          </a:xfrm>
        </p:spPr>
        <p:txBody>
          <a:bodyPr>
            <a:normAutofit/>
          </a:bodyPr>
          <a:lstStyle/>
          <a:p>
            <a:pPr algn="just"/>
            <a:r>
              <a:rPr lang="en-US" b="1" dirty="0" smtClean="0"/>
              <a:t>Employer-Employee Relations:- </a:t>
            </a:r>
            <a:r>
              <a:rPr lang="en-US" dirty="0" smtClean="0"/>
              <a:t>The relationship that pertains between the business owner and the employees of a particular company is known as the employer-employee relationship. To maintain sound relations, the employer must treat the employees fairly and should value their efforts.</a:t>
            </a:r>
          </a:p>
          <a:p>
            <a:pPr algn="just"/>
            <a:r>
              <a:rPr lang="en-US" b="1" dirty="0" smtClean="0"/>
              <a:t>Group Relations:- </a:t>
            </a:r>
            <a:r>
              <a:rPr lang="en-US" dirty="0" smtClean="0"/>
              <a:t>The interactions and communication between the workers belonging to different workgroups are studied under group relations.</a:t>
            </a:r>
          </a:p>
          <a:p>
            <a:pPr>
              <a:buNone/>
            </a:pPr>
            <a:endParaRPr lang="en-US" dirty="0"/>
          </a:p>
        </p:txBody>
      </p:sp>
    </p:spTree>
    <p:extLst>
      <p:ext uri="{BB962C8B-B14F-4D97-AF65-F5344CB8AC3E}">
        <p14:creationId xmlns="" xmlns:p14="http://schemas.microsoft.com/office/powerpoint/2010/main" val="194911512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11330404</TotalTime>
  <Words>878</Words>
  <Application>Microsoft Office PowerPoint</Application>
  <PresentationFormat>Custom</PresentationFormat>
  <Paragraphs>110</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   HUMAN RESOURCE MANAGEMENT BTME-4720    </vt:lpstr>
      <vt:lpstr>Integration </vt:lpstr>
      <vt:lpstr>  Factors Affecting Industrial Relations  </vt:lpstr>
      <vt:lpstr>Factors Affecting Industrial Relations</vt:lpstr>
      <vt:lpstr>Factors Affecting Industrial Relations</vt:lpstr>
      <vt:lpstr>Parties involved in industrial Relations</vt:lpstr>
      <vt:lpstr>Role of HR in industrial relations </vt:lpstr>
      <vt:lpstr>  Scope of Industrial Relations  </vt:lpstr>
      <vt:lpstr>  Scope of Industrial Relations  </vt:lpstr>
      <vt:lpstr>  Scope of Industrial Relations  </vt:lpstr>
      <vt:lpstr>  Objectives of Industrial Relations  </vt:lpstr>
      <vt:lpstr>FRINGE BENEFITS</vt:lpstr>
      <vt:lpstr>VOLUNTARY WELFARE AMENITIES</vt:lpstr>
      <vt:lpstr>VOLUNTARY WELFARE AMENITIES</vt:lpstr>
      <vt:lpstr>The Employees' State Insurance Act, 1948</vt:lpstr>
      <vt:lpstr>The Payment of Gratuity Act, 1972</vt:lpstr>
      <vt:lpstr>Topics Discussed in Next Lecture</vt:lpstr>
      <vt:lpstr>Summary</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FINANCIAL MANAGEMENT</dc:title>
  <dc:creator>DELL</dc:creator>
  <cp:lastModifiedBy>admin</cp:lastModifiedBy>
  <cp:revision>209</cp:revision>
  <dcterms:created xsi:type="dcterms:W3CDTF">2020-11-12T04:35:12Z</dcterms:created>
  <dcterms:modified xsi:type="dcterms:W3CDTF">2023-08-21T06:50:56Z</dcterms:modified>
</cp:coreProperties>
</file>