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bin" ContentType="application/vnd.openxmlformats-officedocument.oleObject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7"/>
  </p:notesMasterIdLst>
  <p:sldIdLst>
    <p:sldId id="256" r:id="rId2"/>
    <p:sldId id="282" r:id="rId3"/>
    <p:sldId id="346" r:id="rId4"/>
    <p:sldId id="347" r:id="rId5"/>
    <p:sldId id="344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7541"/>
    <p:restoredTop sz="94729"/>
  </p:normalViewPr>
  <p:slideViewPr>
    <p:cSldViewPr>
      <p:cViewPr>
        <p:scale>
          <a:sx n="72" d="100"/>
          <a:sy n="72" d="100"/>
        </p:scale>
        <p:origin x="-552" y="-6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75E0460-E654-42CE-A030-2BB41F913000}" type="datetimeFigureOut">
              <a:rPr lang="en-US" smtClean="0"/>
              <a:pPr/>
              <a:t>6/14/2023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4093022-06E1-473B-909F-B1570F97129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4035623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8"/>
            <a:ext cx="103632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6/14/2023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6/14/2023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41"/>
            <a:ext cx="27432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41"/>
            <a:ext cx="80264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6/14/2023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6/14/2023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3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6/14/2023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3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3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6/14/2023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9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9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6/14/2023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6/14/2023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6/14/2023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2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2" y="1435103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6/14/2023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6/14/2023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3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DB4388-F365-43A6-8496-C4CC9C5DDCA0}" type="datetimeFigureOut">
              <a:rPr lang="en-US" smtClean="0"/>
              <a:pPr/>
              <a:t>6/14/2023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3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.bin"/><Relationship Id="rId3" Type="http://schemas.openxmlformats.org/officeDocument/2006/relationships/oleObject" Target="../embeddings/oleObject1.bin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4.bin"/><Relationship Id="rId5" Type="http://schemas.openxmlformats.org/officeDocument/2006/relationships/oleObject" Target="../embeddings/oleObject3.bin"/><Relationship Id="rId4" Type="http://schemas.openxmlformats.org/officeDocument/2006/relationships/oleObject" Target="../embeddings/oleObject2.bin"/><Relationship Id="rId9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838200" y="762000"/>
            <a:ext cx="10513168" cy="2286000"/>
          </a:xfrm>
        </p:spPr>
        <p:txBody>
          <a:bodyPr>
            <a:normAutofit fontScale="90000"/>
          </a:bodyPr>
          <a:lstStyle/>
          <a:p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>Engineering Mathematics I</a:t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> BMAT 1111</a:t>
            </a:r>
            <a:r>
              <a:rPr lang="en-IN" b="1" dirty="0" smtClean="0"/>
              <a:t/>
            </a:r>
            <a:br>
              <a:rPr lang="en-IN" b="1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14" name="Footer Placeholder 4">
            <a:extLst>
              <a:ext uri="{FF2B5EF4-FFF2-40B4-BE49-F238E27FC236}">
                <a16:creationId xmlns="" xmlns:a16="http://schemas.microsoft.com/office/drawing/2014/main" id="{9DF95F34-A162-CA4C-889B-0891699B6A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75000" y="6365229"/>
            <a:ext cx="4114800" cy="365125"/>
          </a:xfrm>
        </p:spPr>
        <p:txBody>
          <a:bodyPr/>
          <a:lstStyle/>
          <a:p>
            <a:r>
              <a:rPr lang="en-US" b="1" dirty="0" err="1">
                <a:solidFill>
                  <a:schemeClr val="bg1"/>
                </a:solidFill>
              </a:rPr>
              <a:t>Dr.Nitin</a:t>
            </a:r>
            <a:r>
              <a:rPr lang="en-US" b="1">
                <a:solidFill>
                  <a:schemeClr val="bg1"/>
                </a:solidFill>
              </a:rPr>
              <a:t> Thapar_SOMC_ITFM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13" name="Slide Number Placeholder 5">
            <a:extLst>
              <a:ext uri="{FF2B5EF4-FFF2-40B4-BE49-F238E27FC236}">
                <a16:creationId xmlns="" xmlns:a16="http://schemas.microsoft.com/office/drawing/2014/main" id="{C3EF51EB-3DA5-4842-B82C-4F75593C59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4074E40B-79F9-F74D-8D9E-1BC4B8F861E8}" type="slidenum">
              <a:rPr lang="en-US" smtClean="0"/>
              <a:pPr/>
              <a:t>1</a:t>
            </a:fld>
            <a:endParaRPr lang="en-US" dirty="0"/>
          </a:p>
        </p:txBody>
      </p:sp>
      <p:pic>
        <p:nvPicPr>
          <p:cNvPr id="12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Rectangle 14">
            <a:extLst>
              <a:ext uri="{FF2B5EF4-FFF2-40B4-BE49-F238E27FC236}">
                <a16:creationId xmlns="" xmlns:a16="http://schemas.microsoft.com/office/drawing/2014/main" id="{10D8ABEA-F2E3-8B43-9C07-09D62BFBF7A6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="" xmlns:a16="http://schemas.microsoft.com/office/drawing/2014/main" id="{64FE491C-50AE-C347-9BEA-9FF9A5452B72}"/>
              </a:ext>
            </a:extLst>
          </p:cNvPr>
          <p:cNvSpPr/>
          <p:nvPr/>
        </p:nvSpPr>
        <p:spPr>
          <a:xfrm>
            <a:off x="-1295400" y="6330244"/>
            <a:ext cx="8585200" cy="4001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GB" sz="2000" b="1" cap="none" spc="0" dirty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</a:t>
            </a:r>
            <a:r>
              <a:rPr lang="en-GB" b="1" cap="none" spc="0" dirty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www.rimt.ac.in</a:t>
            </a:r>
            <a:endParaRPr lang="en-GB" sz="2400" b="1" cap="none" spc="0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17" name="Footer Placeholder 4">
            <a:extLst>
              <a:ext uri="{FF2B5EF4-FFF2-40B4-BE49-F238E27FC236}">
                <a16:creationId xmlns="" xmlns:a16="http://schemas.microsoft.com/office/drawing/2014/main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Computer Science &amp;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10" name="Title 3"/>
          <p:cNvSpPr txBox="1">
            <a:spLocks/>
          </p:cNvSpPr>
          <p:nvPr/>
        </p:nvSpPr>
        <p:spPr>
          <a:xfrm>
            <a:off x="7289800" y="4038600"/>
            <a:ext cx="4626154" cy="1447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5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/>
              <a:t>Prepared by</a:t>
            </a:r>
            <a:r>
              <a:rPr lang="en-IN" sz="4000" dirty="0" smtClean="0"/>
              <a:t>: </a:t>
            </a:r>
            <a:r>
              <a:rPr lang="en-IN" sz="4000" dirty="0" err="1" smtClean="0"/>
              <a:t>Sachin</a:t>
            </a:r>
            <a:r>
              <a:rPr lang="en-IN" sz="4000" dirty="0" smtClean="0"/>
              <a:t> </a:t>
            </a:r>
            <a:r>
              <a:rPr lang="en-IN" sz="4000" dirty="0" err="1" smtClean="0"/>
              <a:t>Syan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11" name="Title 3"/>
          <p:cNvSpPr txBox="1">
            <a:spLocks/>
          </p:cNvSpPr>
          <p:nvPr/>
        </p:nvSpPr>
        <p:spPr>
          <a:xfrm>
            <a:off x="990600" y="2590800"/>
            <a:ext cx="4626154" cy="1447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70000"/>
              </a:lnSpc>
            </a:pPr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9600" dirty="0" smtClean="0">
                <a:solidFill>
                  <a:srgbClr val="7030A0"/>
                </a:solidFill>
                <a:latin typeface="+mn-lt"/>
              </a:rPr>
              <a:t/>
            </a:r>
            <a:br>
              <a:rPr lang="en-IN" sz="9600" dirty="0" smtClean="0">
                <a:solidFill>
                  <a:srgbClr val="7030A0"/>
                </a:solidFill>
                <a:latin typeface="+mn-lt"/>
              </a:rPr>
            </a:br>
            <a:r>
              <a:rPr lang="en-US" sz="9600" dirty="0">
                <a:latin typeface="+mn-lt"/>
              </a:rPr>
              <a:t>Course Name</a:t>
            </a:r>
            <a:r>
              <a:rPr lang="en-US" sz="9600" dirty="0" smtClean="0">
                <a:latin typeface="+mn-lt"/>
              </a:rPr>
              <a:t>: B. Tech (CSE) </a:t>
            </a:r>
            <a:r>
              <a:rPr lang="en-US" sz="9600" dirty="0">
                <a:latin typeface="+mn-lt"/>
              </a:rPr>
              <a:t/>
            </a:r>
            <a:br>
              <a:rPr lang="en-US" sz="9600" dirty="0">
                <a:latin typeface="+mn-lt"/>
              </a:rPr>
            </a:br>
            <a:r>
              <a:rPr lang="en-US" sz="9600" dirty="0">
                <a:latin typeface="+mn-lt"/>
              </a:rPr>
              <a:t>Semester</a:t>
            </a:r>
            <a:r>
              <a:rPr lang="en-US" sz="9600" dirty="0" smtClean="0">
                <a:latin typeface="+mn-lt"/>
              </a:rPr>
              <a:t>: 1st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IN" b="1" dirty="0" smtClean="0"/>
              <a:t>Elementary Transformations</a:t>
            </a:r>
            <a:endParaRPr lang="en-IN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2133600"/>
            <a:ext cx="10972800" cy="2666997"/>
          </a:xfrm>
        </p:spPr>
        <p:txBody>
          <a:bodyPr>
            <a:normAutofit/>
          </a:bodyPr>
          <a:lstStyle/>
          <a:p>
            <a:r>
              <a:rPr lang="en-IN" dirty="0" smtClean="0"/>
              <a:t>Interchanging of rows (columns).</a:t>
            </a:r>
          </a:p>
          <a:p>
            <a:r>
              <a:rPr lang="en-IN" dirty="0" smtClean="0"/>
              <a:t>Multiplication of a row (column) by a non – zero scalar.</a:t>
            </a:r>
          </a:p>
          <a:p>
            <a:r>
              <a:rPr lang="en-IN" dirty="0" smtClean="0"/>
              <a:t>Adding / Subtracting k multiple of a row (column) to another row (column).</a:t>
            </a:r>
            <a:endParaRPr lang="en-IN" dirty="0"/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="" xmlns:a16="http://schemas.microsoft.com/office/drawing/2014/main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Computer Science &amp;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2128776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Rank of a matrix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600203"/>
            <a:ext cx="10972800" cy="4419597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A matrix is said to be of rank r if it has at least one non-singular sub-matrix of order r but has no non-singular sub-matrix of order more than r. Rank of a matrix is denoted by </a:t>
            </a:r>
            <a:r>
              <a:rPr lang="en-US" dirty="0" smtClean="0">
                <a:sym typeface="Symbol"/>
              </a:rPr>
              <a:t>(A).</a:t>
            </a:r>
          </a:p>
          <a:p>
            <a:pPr>
              <a:buNone/>
            </a:pPr>
            <a:r>
              <a:rPr lang="en-US" dirty="0" smtClean="0">
                <a:sym typeface="Symbol"/>
              </a:rPr>
              <a:t>A matrix is said to be of rank zero if and only if all its elements are zero. e.g. </a:t>
            </a:r>
          </a:p>
          <a:p>
            <a:pPr>
              <a:buNone/>
            </a:pPr>
            <a:endParaRPr lang="en-US" dirty="0" smtClean="0">
              <a:sym typeface="Symbol"/>
            </a:endParaRPr>
          </a:p>
          <a:p>
            <a:pPr>
              <a:buNone/>
            </a:pPr>
            <a:r>
              <a:rPr lang="en-US" dirty="0" smtClean="0">
                <a:sym typeface="Symbol"/>
              </a:rPr>
              <a:t>Here  A  = 0, (A) ≤ 2 But </a:t>
            </a:r>
          </a:p>
          <a:p>
            <a:pPr>
              <a:buNone/>
            </a:pPr>
            <a:r>
              <a:rPr lang="en-US" dirty="0" smtClean="0">
                <a:sym typeface="Symbol"/>
              </a:rPr>
              <a:t>Hence, (A)=2.</a:t>
            </a:r>
            <a:endParaRPr lang="en-US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6038850" y="3319463"/>
          <a:ext cx="114300" cy="215900"/>
        </p:xfrm>
        <a:graphic>
          <a:graphicData uri="http://schemas.openxmlformats.org/presentationml/2006/ole">
            <p:oleObj spid="_x0000_s1026" name="Equation" r:id="rId3" imgW="114120" imgH="215640" progId="Equation.3">
              <p:embed/>
            </p:oleObj>
          </a:graphicData>
        </a:graphic>
      </p:graphicFrame>
      <p:graphicFrame>
        <p:nvGraphicFramePr>
          <p:cNvPr id="7" name="Object 6"/>
          <p:cNvGraphicFramePr>
            <a:graphicFrameLocks/>
          </p:cNvGraphicFramePr>
          <p:nvPr/>
        </p:nvGraphicFramePr>
        <p:xfrm>
          <a:off x="2032000" y="719138"/>
          <a:ext cx="8128000" cy="5418137"/>
        </p:xfrm>
        <a:graphic>
          <a:graphicData uri="http://schemas.openxmlformats.org/presentationml/2006/ole">
            <p:oleObj spid="_x0000_s1029" name="Bitmap Image" r:id="rId4" imgW="0" imgH="0" progId="PBrush">
              <p:embed/>
            </p:oleObj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/>
        </p:nvGraphicFramePr>
        <p:xfrm>
          <a:off x="6038850" y="3319463"/>
          <a:ext cx="114300" cy="215900"/>
        </p:xfrm>
        <a:graphic>
          <a:graphicData uri="http://schemas.openxmlformats.org/presentationml/2006/ole">
            <p:oleObj spid="_x0000_s1030" name="Equation" r:id="rId5" imgW="114120" imgH="215640" progId="Equation.3">
              <p:embed/>
            </p:oleObj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/>
        </p:nvGraphicFramePr>
        <p:xfrm>
          <a:off x="6038850" y="3319463"/>
          <a:ext cx="114300" cy="215900"/>
        </p:xfrm>
        <a:graphic>
          <a:graphicData uri="http://schemas.openxmlformats.org/presentationml/2006/ole">
            <p:oleObj spid="_x0000_s1031" name="Equation" r:id="rId6" imgW="114120" imgH="215640" progId="Equation.3">
              <p:embed/>
            </p:oleObj>
          </a:graphicData>
        </a:graphic>
      </p:graphicFrame>
      <p:sp>
        <p:nvSpPr>
          <p:cNvPr id="1033" name="Rectangle 9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352800" y="3810000"/>
            <a:ext cx="2078182" cy="762000"/>
          </a:xfrm>
          <a:prstGeom prst="rect">
            <a:avLst/>
          </a:prstGeom>
          <a:noFill/>
        </p:spPr>
      </p:pic>
      <p:graphicFrame>
        <p:nvGraphicFramePr>
          <p:cNvPr id="12" name="Object 11"/>
          <p:cNvGraphicFramePr>
            <a:graphicFrameLocks noChangeAspect="1"/>
          </p:cNvGraphicFramePr>
          <p:nvPr/>
        </p:nvGraphicFramePr>
        <p:xfrm>
          <a:off x="6038850" y="3319463"/>
          <a:ext cx="114300" cy="215900"/>
        </p:xfrm>
        <a:graphic>
          <a:graphicData uri="http://schemas.openxmlformats.org/presentationml/2006/ole">
            <p:oleObj spid="_x0000_s1034" name="Equation" r:id="rId8" imgW="114120" imgH="215640" progId="Equation.3">
              <p:embed/>
            </p:oleObj>
          </a:graphicData>
        </a:graphic>
      </p:graphicFrame>
      <p:sp>
        <p:nvSpPr>
          <p:cNvPr id="1036" name="Rectangle 12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038" name="Rectangle 14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040" name="Rectangle 16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042" name="Rectangle 18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041" name="Picture 17"/>
          <p:cNvPicPr>
            <a:picLocks noChangeAspect="1" noChangeArrowheads="1"/>
          </p:cNvPicPr>
          <p:nvPr/>
        </p:nvPicPr>
        <p:blipFill>
          <a:blip r:embed="rId9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105400" y="4876800"/>
            <a:ext cx="2667000" cy="64168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Row reduced Echelon form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600203"/>
            <a:ext cx="10972800" cy="4419597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A matrix is said to be in row-reduced echelon form if</a:t>
            </a:r>
          </a:p>
          <a:p>
            <a:pPr marL="571500" indent="-571500">
              <a:buAutoNum type="romanLcParenBoth"/>
            </a:pPr>
            <a:r>
              <a:rPr lang="en-US" dirty="0" smtClean="0"/>
              <a:t>The first non-zero entry in each non-zero row is 1.</a:t>
            </a:r>
          </a:p>
          <a:p>
            <a:pPr marL="571500" indent="-571500">
              <a:buAutoNum type="romanLcParenBoth"/>
            </a:pPr>
            <a:r>
              <a:rPr lang="en-US" dirty="0" smtClean="0"/>
              <a:t>The row containing only zeros occur below all the non-zero rows.</a:t>
            </a:r>
          </a:p>
          <a:p>
            <a:pPr marL="571500" indent="-571500">
              <a:buAutoNum type="romanLcParenBoth"/>
            </a:pPr>
            <a:r>
              <a:rPr lang="en-US" dirty="0" smtClean="0"/>
              <a:t>The number of zeros before the first non-zero element in a row is less than the number of such zeros in the next row.</a:t>
            </a:r>
          </a:p>
          <a:p>
            <a:pPr marL="571500" indent="-571500">
              <a:buNone/>
            </a:pPr>
            <a:r>
              <a:rPr lang="en-US" dirty="0" smtClean="0"/>
              <a:t>The rank of a matrix in row reduced echelon form is equal to the number of non-zero rows of the matrix.</a:t>
            </a:r>
          </a:p>
          <a:p>
            <a:pPr marL="571500" indent="-571500">
              <a:buNone/>
            </a:pPr>
            <a:endParaRPr lang="en-US" dirty="0" smtClean="0"/>
          </a:p>
          <a:p>
            <a:pPr marL="571500" indent="-571500"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IN" b="1" dirty="0" smtClean="0"/>
              <a:t>Summary</a:t>
            </a:r>
            <a:endParaRPr lang="en-IN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600203"/>
            <a:ext cx="10972800" cy="1371597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IN" dirty="0" smtClean="0"/>
              <a:t>We have learnt about Elementary Transformations, rank of a matrix and how to find rank using Row reduced Echelon form.</a:t>
            </a:r>
            <a:endParaRPr lang="en-IN" dirty="0"/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="" xmlns:a16="http://schemas.microsoft.com/office/drawing/2014/main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Computer Science &amp;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949115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495</TotalTime>
  <Words>269</Words>
  <Application>Microsoft Office PowerPoint</Application>
  <PresentationFormat>Custom</PresentationFormat>
  <Paragraphs>29</Paragraphs>
  <Slides>5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Office Theme</vt:lpstr>
      <vt:lpstr>Equation</vt:lpstr>
      <vt:lpstr>Bitmap Image</vt:lpstr>
      <vt:lpstr>   Engineering Mathematics I  BMAT 1111    </vt:lpstr>
      <vt:lpstr>Elementary Transformations</vt:lpstr>
      <vt:lpstr>Rank of a matrix</vt:lpstr>
      <vt:lpstr>Row reduced Echelon form</vt:lpstr>
      <vt:lpstr>Summary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FINANCIAL MANAGEMENT</dc:title>
  <dc:creator>DELL</dc:creator>
  <cp:lastModifiedBy>admin</cp:lastModifiedBy>
  <cp:revision>89</cp:revision>
  <dcterms:created xsi:type="dcterms:W3CDTF">2020-11-12T04:35:12Z</dcterms:created>
  <dcterms:modified xsi:type="dcterms:W3CDTF">2023-06-14T09:02:39Z</dcterms:modified>
</cp:coreProperties>
</file>