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8" r:id="rId1"/>
  </p:sldMasterIdLst>
  <p:notesMasterIdLst>
    <p:notesMasterId r:id="rId27"/>
  </p:notesMasterIdLst>
  <p:handoutMasterIdLst>
    <p:handoutMasterId r:id="rId28"/>
  </p:handoutMasterIdLst>
  <p:sldIdLst>
    <p:sldId id="296" r:id="rId2"/>
    <p:sldId id="292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4" r:id="rId11"/>
    <p:sldId id="272" r:id="rId12"/>
    <p:sldId id="273" r:id="rId13"/>
    <p:sldId id="275" r:id="rId14"/>
    <p:sldId id="276" r:id="rId15"/>
    <p:sldId id="277" r:id="rId16"/>
    <p:sldId id="258" r:id="rId17"/>
    <p:sldId id="278" r:id="rId18"/>
    <p:sldId id="279" r:id="rId19"/>
    <p:sldId id="281" r:id="rId20"/>
    <p:sldId id="283" r:id="rId21"/>
    <p:sldId id="261" r:id="rId22"/>
    <p:sldId id="284" r:id="rId23"/>
    <p:sldId id="293" r:id="rId24"/>
    <p:sldId id="295" r:id="rId25"/>
    <p:sldId id="294" r:id="rId2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45717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91435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37153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182870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5886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3063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240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417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CCFF"/>
    <a:srgbClr val="CCFFFF"/>
    <a:srgbClr val="F8F8F8"/>
    <a:srgbClr val="EAEAEA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810"/>
        <p:guide pos="5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ctr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Helvetica" charset="0"/>
              </a:defRPr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22738" y="0"/>
            <a:ext cx="3205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ctr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Helvetica" charset="0"/>
              </a:defRPr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6700"/>
            <a:ext cx="320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Helvetica" charset="0"/>
              </a:defRPr>
            </a:lvl1pPr>
          </a:lstStyle>
          <a:p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22738" y="9156700"/>
            <a:ext cx="3205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Helvetica" charset="0"/>
              </a:defRPr>
            </a:lvl1pPr>
          </a:lstStyle>
          <a:p>
            <a:fld id="{AE5E12CD-9BE0-4225-AF6C-A1C4972A02E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ctr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ctr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fld id="{672A1E4F-B637-4565-9704-4A4D975A1D5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1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35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53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70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5886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367926-DEE3-4FBC-9C4F-265400554FA2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DF7FAB-76B1-4678-9959-B7499F35FEC6}" type="slidenum">
              <a:rPr lang="en-US"/>
              <a:pPr/>
              <a:t>12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5994B6-6CB1-4E28-B78A-E73B775C766C}" type="slidenum">
              <a:rPr lang="en-US"/>
              <a:pPr/>
              <a:t>13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C1ECB3-5C39-4228-9080-39397CFB1E82}" type="slidenum">
              <a:rPr lang="en-US"/>
              <a:pPr/>
              <a:t>14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F425E6-63EC-4AEA-B197-14F2080CCD47}" type="slidenum">
              <a:rPr lang="en-US"/>
              <a:pPr/>
              <a:t>15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E4BC0B-6CDC-4818-91F0-D2A8B7C97184}" type="slidenum">
              <a:rPr lang="en-US"/>
              <a:pPr/>
              <a:t>16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7C2AE3-51C3-4E2C-B579-AE764CFD4C28}" type="slidenum">
              <a:rPr lang="en-US"/>
              <a:pPr/>
              <a:t>17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B5905F-961C-4080-B9FF-6FA651F8DCCB}" type="slidenum">
              <a:rPr lang="en-US"/>
              <a:pPr/>
              <a:t>18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F11AC7-B6DE-44FE-930B-6C6A53BB553C}" type="slidenum">
              <a:rPr lang="en-US"/>
              <a:pPr/>
              <a:t>19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D15CDC-73AC-437E-B6B0-24E63EA39E79}" type="slidenum">
              <a:rPr lang="en-US"/>
              <a:pPr/>
              <a:t>20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96E2D4-1DE8-4DCE-989D-4D6FB6BD34C8}" type="slidenum">
              <a:rPr lang="en-US"/>
              <a:pPr/>
              <a:t>21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942B77-37A4-4EA2-8345-C2E79985F5CF}" type="slidenum">
              <a:rPr lang="en-US"/>
              <a:pPr/>
              <a:t>4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209108-5289-43D2-87F1-9E83B67173A2}" type="slidenum">
              <a:rPr lang="en-US"/>
              <a:pPr/>
              <a:t>22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3831C-B928-47E5-9776-00568B4CFA4B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2E1582-6EC2-4AB1-A32F-AC04BF4912DB}" type="slidenum">
              <a:rPr lang="en-US"/>
              <a:pPr/>
              <a:t>5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09C357-4223-4AAD-9934-1764E73AF38E}" type="slidenum">
              <a:rPr lang="en-US"/>
              <a:pPr/>
              <a:t>6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3838C6-DEC3-4888-940D-9A5B9115DD16}" type="slidenum">
              <a:rPr lang="en-US"/>
              <a:pPr/>
              <a:t>7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10E4E3-7695-456F-A553-279F0A17E907}" type="slidenum">
              <a:rPr lang="en-US"/>
              <a:pPr/>
              <a:t>8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52ECE5-1FCF-4BD1-8ACE-7ACFA19FC37E}" type="slidenum">
              <a:rPr lang="en-US"/>
              <a:pPr/>
              <a:t>9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C6CE79-4FD6-4D12-A717-835662790EFF}" type="slidenum">
              <a:rPr lang="en-US"/>
              <a:pPr/>
              <a:t>10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126156-B9C7-40E0-8103-A2E4845A16A3}" type="slidenum">
              <a:rPr lang="en-US"/>
              <a:pPr/>
              <a:t>11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20/06/2023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1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6861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Compression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764248" y="1585181"/>
            <a:ext cx="7694613" cy="453072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Because of the size and rate requirements of multimedia systems, multimedia files are often compressed into a smaller form</a:t>
            </a:r>
          </a:p>
          <a:p>
            <a:endParaRPr lang="en-US" dirty="0" smtClean="0"/>
          </a:p>
          <a:p>
            <a:r>
              <a:rPr lang="en-US" dirty="0" smtClean="0"/>
              <a:t>MPEG Compression:</a:t>
            </a:r>
          </a:p>
          <a:p>
            <a:endParaRPr lang="en-US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1.  MPEG-1 - 352 X 240 @ 30 frames/second</a:t>
            </a:r>
          </a:p>
          <a:p>
            <a:pPr>
              <a:buFont typeface="Monotype Sorts" charset="2"/>
              <a:buNone/>
            </a:pPr>
            <a:r>
              <a:rPr lang="en-US" sz="800" dirty="0" smtClean="0"/>
              <a:t>	</a:t>
            </a:r>
          </a:p>
          <a:p>
            <a:pPr>
              <a:buFont typeface="Monotype Sorts" charset="2"/>
              <a:buNone/>
            </a:pPr>
            <a:r>
              <a:rPr lang="en-US" dirty="0" smtClean="0"/>
              <a:t>	2.  MPEG-2 - Used for compressing DVD and high-definition television (HDTV)</a:t>
            </a:r>
          </a:p>
          <a:p>
            <a:pPr>
              <a:buFont typeface="Monotype Sorts" charset="2"/>
              <a:buNone/>
            </a:pPr>
            <a:endParaRPr lang="en-US" sz="800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3.  MPEG-4 - Used to transmit audio, video, and graphics. Can be delivered over very slow connections (56 Kbps)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66776" y="277814"/>
            <a:ext cx="7820025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Operating Systems Issues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819150" y="1285875"/>
            <a:ext cx="7556500" cy="4876800"/>
          </a:xfrm>
        </p:spPr>
        <p:txBody>
          <a:bodyPr/>
          <a:lstStyle/>
          <a:p>
            <a:r>
              <a:rPr lang="en-US" dirty="0" smtClean="0"/>
              <a:t>The operating system must guarantee the specific data rate and timing requirements of continuous media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Such requirements are known as </a:t>
            </a:r>
            <a:r>
              <a:rPr lang="en-US" b="1" dirty="0" smtClean="0"/>
              <a:t>Quality-of-Service</a:t>
            </a:r>
            <a:r>
              <a:rPr lang="en-US" dirty="0" smtClean="0"/>
              <a:t> (</a:t>
            </a:r>
            <a:r>
              <a:rPr lang="en-US" b="1" dirty="0" smtClean="0"/>
              <a:t>QoS</a:t>
            </a:r>
            <a:r>
              <a:rPr lang="en-US" dirty="0" smtClean="0"/>
              <a:t>) guarantees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83809" y="380531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QoS Guarantees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792382" y="1739926"/>
            <a:ext cx="7675563" cy="4530725"/>
          </a:xfrm>
        </p:spPr>
        <p:txBody>
          <a:bodyPr/>
          <a:lstStyle/>
          <a:p>
            <a:r>
              <a:rPr lang="en-US" dirty="0" smtClean="0"/>
              <a:t>Guaranteeing QoS has the following effects in a computer system:</a:t>
            </a:r>
          </a:p>
          <a:p>
            <a:pPr>
              <a:buFont typeface="Monotype Sorts" charset="2"/>
              <a:buNone/>
            </a:pPr>
            <a:endParaRPr lang="en-US" sz="800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     1.  CPU processing</a:t>
            </a:r>
            <a:br>
              <a:rPr lang="en-US" dirty="0" smtClean="0"/>
            </a:br>
            <a:endParaRPr lang="en-US" sz="800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2.  Scheduling</a:t>
            </a:r>
            <a:br>
              <a:rPr lang="en-US" dirty="0" smtClean="0"/>
            </a:br>
            <a:endParaRPr lang="en-US" sz="800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3.  File systems</a:t>
            </a:r>
            <a:br>
              <a:rPr lang="en-US" dirty="0" smtClean="0"/>
            </a:br>
            <a:endParaRPr lang="en-US" sz="800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4.  Network protocols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9588" y="698256"/>
            <a:ext cx="8634412" cy="609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 smtClean="0"/>
              <a:t>Requirement of Multimedia </a:t>
            </a:r>
            <a:br>
              <a:rPr lang="en-US" sz="3600" dirty="0" smtClean="0"/>
            </a:br>
            <a:r>
              <a:rPr lang="en-US" sz="3600" dirty="0" smtClean="0"/>
              <a:t>Operating Systems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819150" y="1285875"/>
            <a:ext cx="7848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There are three levels of QoS</a:t>
            </a:r>
          </a:p>
          <a:p>
            <a:pPr>
              <a:buFont typeface="Monotype Sorts" charset="2"/>
              <a:buNone/>
            </a:pPr>
            <a:r>
              <a:rPr lang="en-US" dirty="0" smtClean="0"/>
              <a:t>	</a:t>
            </a:r>
            <a:endParaRPr lang="en-US" sz="800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1.  </a:t>
            </a:r>
            <a:r>
              <a:rPr lang="en-US" b="1" dirty="0" smtClean="0"/>
              <a:t>Best-effort service</a:t>
            </a:r>
            <a:r>
              <a:rPr lang="en-US" dirty="0" smtClean="0"/>
              <a:t> - the system makes a best effort with no QoS guarantees</a:t>
            </a:r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2.  </a:t>
            </a:r>
            <a:r>
              <a:rPr lang="en-US" b="1" dirty="0" smtClean="0"/>
              <a:t>Soft QoS</a:t>
            </a:r>
            <a:r>
              <a:rPr lang="en-US" dirty="0" smtClean="0"/>
              <a:t> - allows different traffic streams to be prioritized, however no QoS guarantees are made</a:t>
            </a:r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3.  </a:t>
            </a:r>
            <a:r>
              <a:rPr lang="en-US" b="1" dirty="0" smtClean="0"/>
              <a:t>Hard QoS</a:t>
            </a:r>
            <a:r>
              <a:rPr lang="en-US" dirty="0" smtClean="0"/>
              <a:t> - the QoS  </a:t>
            </a:r>
            <a:r>
              <a:rPr lang="en-US" dirty="0" err="1" smtClean="0"/>
              <a:t>rquirements</a:t>
            </a:r>
            <a:r>
              <a:rPr lang="en-US" dirty="0" smtClean="0"/>
              <a:t> are guaranteed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922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Parameters Defining QoS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722044" y="1613317"/>
            <a:ext cx="7626350" cy="45307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Throughput - the total amount of work completed during a specific time interval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Delay - the elapsed time from when a request is first submitted to when the desired result is produced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Jitter - the delays that occur during playback of a stream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Reliability - how errors are handled during transmission and processing of continuous media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41606" y="33832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Further QoS Issues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595436" y="1711790"/>
            <a:ext cx="7675563" cy="4530725"/>
          </a:xfrm>
        </p:spPr>
        <p:txBody>
          <a:bodyPr/>
          <a:lstStyle/>
          <a:p>
            <a:r>
              <a:rPr lang="en-US" dirty="0" smtClean="0"/>
              <a:t>QoS may be </a:t>
            </a:r>
            <a:r>
              <a:rPr lang="en-US" b="1" dirty="0" smtClean="0"/>
              <a:t>negotiated</a:t>
            </a:r>
            <a:r>
              <a:rPr lang="en-US" dirty="0" smtClean="0"/>
              <a:t> between the client and server</a:t>
            </a:r>
          </a:p>
          <a:p>
            <a:endParaRPr lang="en-US" dirty="0" smtClean="0"/>
          </a:p>
          <a:p>
            <a:r>
              <a:rPr lang="en-US" dirty="0" smtClean="0"/>
              <a:t>Operating systems often use an </a:t>
            </a:r>
            <a:r>
              <a:rPr lang="en-US" b="1" dirty="0" smtClean="0"/>
              <a:t>admission control</a:t>
            </a:r>
            <a:r>
              <a:rPr lang="en-US" dirty="0" smtClean="0"/>
              <a:t> algorithm that admits a request for a service only if the server has sufficient resources to satisfy the request.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57225" y="257175"/>
            <a:ext cx="8077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Resources on a file server</a:t>
            </a:r>
          </a:p>
        </p:txBody>
      </p:sp>
      <p:pic>
        <p:nvPicPr>
          <p:cNvPr id="4403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67891" y="1451294"/>
            <a:ext cx="3832225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CPU Scheduling</a:t>
            </a:r>
          </a:p>
        </p:txBody>
      </p:sp>
      <p:sp>
        <p:nvSpPr>
          <p:cNvPr id="46083" name="Rectangle 1027"/>
          <p:cNvSpPr>
            <a:spLocks noGrp="1" noChangeArrowheads="1"/>
          </p:cNvSpPr>
          <p:nvPr>
            <p:ph idx="1"/>
          </p:nvPr>
        </p:nvSpPr>
        <p:spPr>
          <a:xfrm>
            <a:off x="846578" y="1981200"/>
            <a:ext cx="7848600" cy="4876800"/>
          </a:xfrm>
        </p:spPr>
        <p:txBody>
          <a:bodyPr/>
          <a:lstStyle/>
          <a:p>
            <a:r>
              <a:rPr lang="en-US" dirty="0" smtClean="0"/>
              <a:t>Multimedia systems require hard </a:t>
            </a:r>
            <a:r>
              <a:rPr lang="en-US" dirty="0" err="1" smtClean="0"/>
              <a:t>realtime</a:t>
            </a:r>
            <a:r>
              <a:rPr lang="en-US" dirty="0" smtClean="0"/>
              <a:t> scheduling to ensure critical tasks will be serviced within timing deadlines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Most hard </a:t>
            </a:r>
            <a:r>
              <a:rPr lang="en-US" dirty="0" err="1" smtClean="0"/>
              <a:t>realtime</a:t>
            </a:r>
            <a:r>
              <a:rPr lang="en-US" dirty="0" smtClean="0"/>
              <a:t> CPU scheduling algorithms assign </a:t>
            </a:r>
            <a:r>
              <a:rPr lang="en-US" dirty="0" err="1" smtClean="0"/>
              <a:t>realtime</a:t>
            </a:r>
            <a:r>
              <a:rPr lang="en-US" dirty="0" smtClean="0"/>
              <a:t> processes static priorities that do not change over time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29065" y="464937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Disk Scheduling</a:t>
            </a:r>
          </a:p>
        </p:txBody>
      </p:sp>
      <p:sp>
        <p:nvSpPr>
          <p:cNvPr id="48131" name="Rectangle 1027"/>
          <p:cNvSpPr>
            <a:spLocks noGrp="1" noChangeArrowheads="1"/>
          </p:cNvSpPr>
          <p:nvPr>
            <p:ph idx="1"/>
          </p:nvPr>
        </p:nvSpPr>
        <p:spPr>
          <a:xfrm>
            <a:off x="679841" y="1810264"/>
            <a:ext cx="7675563" cy="4530725"/>
          </a:xfrm>
        </p:spPr>
        <p:txBody>
          <a:bodyPr/>
          <a:lstStyle/>
          <a:p>
            <a:r>
              <a:rPr lang="en-US" dirty="0" smtClean="0"/>
              <a:t>Disk scheduling algorithms must be optimized to meet the timing deadlines and rate requirements of continuous media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Earliest-Deadline-First (EDF) Scheduling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SCAN-EDF Scheduling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77814"/>
            <a:ext cx="785971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Network Management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806451" y="1233489"/>
            <a:ext cx="7675563" cy="453072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Three general methods for delivering content from a server to a client across a network:</a:t>
            </a:r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1.  </a:t>
            </a:r>
            <a:r>
              <a:rPr lang="en-US" b="1" dirty="0" err="1" smtClean="0"/>
              <a:t>Unicasting</a:t>
            </a:r>
            <a:r>
              <a:rPr lang="en-US" b="1" dirty="0" smtClean="0"/>
              <a:t> </a:t>
            </a:r>
            <a:r>
              <a:rPr lang="en-US" dirty="0" smtClean="0"/>
              <a:t>- the server delivers the content to a single client.</a:t>
            </a:r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2. </a:t>
            </a:r>
            <a:r>
              <a:rPr lang="en-US" b="1" dirty="0" smtClean="0"/>
              <a:t> Broadcasting</a:t>
            </a:r>
            <a:r>
              <a:rPr lang="en-US" dirty="0" smtClean="0"/>
              <a:t> - the server delivers the content to all clients, regardless whether they want the content or not.</a:t>
            </a:r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3.  </a:t>
            </a:r>
            <a:r>
              <a:rPr lang="en-US" b="1" dirty="0" smtClean="0"/>
              <a:t>Multicasting</a:t>
            </a:r>
            <a:r>
              <a:rPr lang="en-US" dirty="0" smtClean="0"/>
              <a:t> - the server delivers the content to a group of receivers who indicate they wish to receive the content.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/>
              <a:t>Topic 27</a:t>
            </a:r>
            <a:r>
              <a:rPr lang="en-US" sz="4800" baseline="30000" dirty="0" smtClean="0"/>
              <a:t>th</a:t>
            </a:r>
            <a:r>
              <a:rPr lang="en-US" sz="4800" dirty="0" smtClean="0"/>
              <a:t> : Multimedia Systems &amp; Scheduling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6"/>
            <a:ext cx="7854950" cy="2414588"/>
          </a:xfrm>
        </p:spPr>
        <p:txBody>
          <a:bodyPr tIns="32001" bIns="32001">
            <a:norm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sz="18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513470" y="197651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RTSP States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720677" y="1721973"/>
            <a:ext cx="7605713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SETUP - the server allocates resources for a client session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PLAY - the server delivers a stream to a client session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PAUSE - the server suspends delivery of a stream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TEARDOWN - the server breaks down the connection and releases the resources allocated for the session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869950" y="293688"/>
            <a:ext cx="8077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RTSP state machine</a:t>
            </a:r>
          </a:p>
        </p:txBody>
      </p:sp>
      <p:pic>
        <p:nvPicPr>
          <p:cNvPr id="6451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3250" y="2154238"/>
            <a:ext cx="8281988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CineBlitz Multimedia Server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CineBlitz</a:t>
            </a:r>
            <a:r>
              <a:rPr lang="en-US" dirty="0" smtClean="0"/>
              <a:t> supports both </a:t>
            </a:r>
            <a:r>
              <a:rPr lang="en-US" dirty="0" err="1" smtClean="0"/>
              <a:t>realtime</a:t>
            </a:r>
            <a:r>
              <a:rPr lang="en-US" dirty="0" smtClean="0"/>
              <a:t> and non-</a:t>
            </a:r>
            <a:r>
              <a:rPr lang="en-US" dirty="0" err="1" smtClean="0"/>
              <a:t>realtime</a:t>
            </a:r>
            <a:r>
              <a:rPr lang="en-US" dirty="0" smtClean="0"/>
              <a:t> clients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CineBlitz</a:t>
            </a:r>
            <a:r>
              <a:rPr lang="en-US" dirty="0" smtClean="0"/>
              <a:t> provides hard QoS guarantees to </a:t>
            </a:r>
            <a:r>
              <a:rPr lang="en-US" dirty="0" err="1" smtClean="0"/>
              <a:t>realtime</a:t>
            </a:r>
            <a:r>
              <a:rPr lang="en-US" dirty="0" smtClean="0"/>
              <a:t> clients using an admission control algorithm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disk scheduler orders requests using C-SCAN order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What is Multimedia?</a:t>
            </a:r>
          </a:p>
          <a:p>
            <a:r>
              <a:rPr lang="en-US" sz="2400" dirty="0" smtClean="0"/>
              <a:t>Compression</a:t>
            </a:r>
          </a:p>
          <a:p>
            <a:r>
              <a:rPr lang="en-US" sz="2400" dirty="0" smtClean="0"/>
              <a:t>Requirements of Multimedia Kernels</a:t>
            </a:r>
          </a:p>
          <a:p>
            <a:r>
              <a:rPr lang="en-US" sz="2400" dirty="0" smtClean="0"/>
              <a:t>CPU Scheduling</a:t>
            </a:r>
          </a:p>
          <a:p>
            <a:r>
              <a:rPr lang="en-US" sz="2400" dirty="0" smtClean="0"/>
              <a:t>Disk Scheduling</a:t>
            </a:r>
          </a:p>
          <a:p>
            <a:r>
              <a:rPr lang="en-US" sz="2400" dirty="0" smtClean="0"/>
              <a:t>Network Management</a:t>
            </a:r>
          </a:p>
          <a:p>
            <a:endParaRPr lang="en-US" sz="24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4042" y="277420"/>
            <a:ext cx="6820958" cy="576263"/>
          </a:xfrm>
        </p:spPr>
        <p:txBody>
          <a:bodyPr tIns="32003">
            <a:normAutofit fontScale="90000"/>
          </a:bodyPr>
          <a:lstStyle/>
          <a:p>
            <a:pPr eaLnBrk="1" hangingPunct="1"/>
            <a:r>
              <a:rPr lang="en-US" dirty="0" smtClean="0"/>
              <a:t>Topics To Be next Covered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846668" y="1285879"/>
            <a:ext cx="6584950" cy="4843463"/>
          </a:xfrm>
        </p:spPr>
        <p:txBody>
          <a:bodyPr lIns="64005" tIns="32003" rIns="64005" bIns="32003">
            <a:normAutofit fontScale="85000" lnSpcReduction="20000"/>
          </a:bodyPr>
          <a:lstStyle/>
          <a:p>
            <a:r>
              <a:rPr lang="en-US" dirty="0" smtClean="0"/>
              <a:t>Linux History </a:t>
            </a:r>
          </a:p>
          <a:p>
            <a:r>
              <a:rPr lang="en-US" dirty="0" smtClean="0"/>
              <a:t>Design Principles</a:t>
            </a:r>
          </a:p>
          <a:p>
            <a:r>
              <a:rPr lang="en-US" dirty="0" smtClean="0"/>
              <a:t>Kernel Modules</a:t>
            </a:r>
          </a:p>
          <a:p>
            <a:r>
              <a:rPr lang="en-US" dirty="0" smtClean="0"/>
              <a:t>Process Management</a:t>
            </a:r>
          </a:p>
          <a:p>
            <a:r>
              <a:rPr lang="en-US" dirty="0" smtClean="0"/>
              <a:t>Scheduling </a:t>
            </a:r>
          </a:p>
          <a:p>
            <a:r>
              <a:rPr lang="en-US" dirty="0" smtClean="0"/>
              <a:t>Memory Management </a:t>
            </a:r>
          </a:p>
          <a:p>
            <a:r>
              <a:rPr lang="en-US" dirty="0" smtClean="0"/>
              <a:t>File Systems</a:t>
            </a:r>
          </a:p>
          <a:p>
            <a:r>
              <a:rPr lang="en-US" dirty="0" smtClean="0"/>
              <a:t>Input and Output </a:t>
            </a:r>
          </a:p>
          <a:p>
            <a:r>
              <a:rPr lang="en-US" dirty="0" smtClean="0"/>
              <a:t>Inter process Communication</a:t>
            </a:r>
          </a:p>
          <a:p>
            <a:r>
              <a:rPr lang="en-US" dirty="0" smtClean="0"/>
              <a:t>Network Structure</a:t>
            </a:r>
          </a:p>
          <a:p>
            <a:r>
              <a:rPr lang="en-US" dirty="0" smtClean="0"/>
              <a:t>Security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Silberschatz</a:t>
            </a:r>
            <a:r>
              <a:rPr lang="en-US" sz="2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2400" dirty="0" smtClean="0"/>
              <a:t> </a:t>
            </a:r>
            <a:r>
              <a:rPr lang="en-US" sz="2400" dirty="0" err="1" smtClean="0"/>
              <a:t>Dhamdhere</a:t>
            </a:r>
            <a:r>
              <a:rPr lang="en-US" sz="2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257176"/>
            <a:ext cx="8148638" cy="6016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33426" y="1543051"/>
            <a:ext cx="7153275" cy="307657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 is Multimedia?</a:t>
            </a:r>
          </a:p>
          <a:p>
            <a:r>
              <a:rPr lang="en-US" dirty="0" smtClean="0"/>
              <a:t>Compression</a:t>
            </a:r>
          </a:p>
          <a:p>
            <a:r>
              <a:rPr lang="en-US" dirty="0" smtClean="0"/>
              <a:t>Requirements of Multimedia Kernels</a:t>
            </a:r>
          </a:p>
          <a:p>
            <a:r>
              <a:rPr lang="en-US" dirty="0" smtClean="0"/>
              <a:t>CPU Scheduling</a:t>
            </a:r>
          </a:p>
          <a:p>
            <a:r>
              <a:rPr lang="en-US" dirty="0" smtClean="0"/>
              <a:t>Disk Scheduling</a:t>
            </a:r>
          </a:p>
          <a:p>
            <a:r>
              <a:rPr lang="en-US" dirty="0" smtClean="0"/>
              <a:t>Network Management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41606" y="394599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22045" y="1698821"/>
            <a:ext cx="7758113" cy="39243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identify the characteristics of multimedia data</a:t>
            </a:r>
          </a:p>
          <a:p>
            <a:endParaRPr lang="en-US" dirty="0" smtClean="0"/>
          </a:p>
          <a:p>
            <a:r>
              <a:rPr lang="en-US" dirty="0" smtClean="0"/>
              <a:t>To examine several algorithms used to compress multimedia data</a:t>
            </a:r>
          </a:p>
          <a:p>
            <a:endParaRPr lang="en-US" dirty="0" smtClean="0"/>
          </a:p>
          <a:p>
            <a:r>
              <a:rPr lang="en-US" dirty="0" smtClean="0"/>
              <a:t>To explore the operating system requirements of multimedia data, including CPU and disk scheduling and network management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4"/>
            <a:ext cx="77724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What is Multimedia?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07300" cy="4530725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Multimedia data includes</a:t>
            </a:r>
          </a:p>
          <a:p>
            <a:pPr>
              <a:buFont typeface="Monotype Sorts" charset="2"/>
              <a:buNone/>
            </a:pPr>
            <a:r>
              <a:rPr lang="en-US" smtClean="0"/>
              <a:t>	- audio and video clips (i.e., MP3 and MPEG files)</a:t>
            </a:r>
          </a:p>
          <a:p>
            <a:pPr>
              <a:buFont typeface="Monotype Sorts" charset="2"/>
              <a:buNone/>
            </a:pPr>
            <a:r>
              <a:rPr lang="en-US" smtClean="0"/>
              <a:t>	- live webcasts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Multimedia data may be delivered to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- desktop PC’s</a:t>
            </a:r>
          </a:p>
          <a:p>
            <a:pPr>
              <a:buFont typeface="Monotype Sorts" charset="2"/>
              <a:buNone/>
            </a:pPr>
            <a:r>
              <a:rPr lang="en-US" smtClean="0"/>
              <a:t>	- handheld devices (PDAs, smart phones</a:t>
            </a:r>
          </a:p>
          <a:p>
            <a:pPr>
              <a:buFont typeface="Monotype Sorts" charset="2"/>
              <a:buNone/>
            </a:pPr>
            <a:r>
              <a:rPr lang="en-US" smtClean="0"/>
              <a:t>	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8667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Media Delivery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764248" y="1571114"/>
            <a:ext cx="7713663" cy="453072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Multimedia data is stored in the file system like other ordinary data</a:t>
            </a:r>
          </a:p>
          <a:p>
            <a:endParaRPr lang="en-US" dirty="0" smtClean="0"/>
          </a:p>
          <a:p>
            <a:r>
              <a:rPr lang="en-US" dirty="0" smtClean="0"/>
              <a:t>However, multimedia data must be accessed with specific timing requirements</a:t>
            </a:r>
          </a:p>
          <a:p>
            <a:endParaRPr lang="en-US" dirty="0" smtClean="0"/>
          </a:p>
          <a:p>
            <a:r>
              <a:rPr lang="en-US" dirty="0" smtClean="0"/>
              <a:t>For example, video must be displayed at 24-30</a:t>
            </a:r>
            <a:r>
              <a:rPr lang="en-US" b="1" dirty="0" smtClean="0"/>
              <a:t> frames</a:t>
            </a:r>
            <a:r>
              <a:rPr lang="en-US" dirty="0" smtClean="0"/>
              <a:t> per second. Multimedia video data must be delivered at a rate which guarantees 24-30 frames/second</a:t>
            </a:r>
          </a:p>
          <a:p>
            <a:endParaRPr lang="en-US" dirty="0" smtClean="0"/>
          </a:p>
          <a:p>
            <a:r>
              <a:rPr lang="en-US" b="1" dirty="0" smtClean="0"/>
              <a:t>Continuous-media data</a:t>
            </a:r>
            <a:r>
              <a:rPr lang="en-US" dirty="0" smtClean="0"/>
              <a:t> is data with specific rate requirements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29065" y="21171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Streaming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683655"/>
            <a:ext cx="7753350" cy="4530725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Streaming</a:t>
            </a:r>
            <a:r>
              <a:rPr lang="en-US" dirty="0" smtClean="0"/>
              <a:t> is delivering a multimedia file from a server to a client - typically the deliver occurs over a network connection.</a:t>
            </a:r>
          </a:p>
          <a:p>
            <a:endParaRPr lang="en-US" dirty="0" smtClean="0"/>
          </a:p>
          <a:p>
            <a:r>
              <a:rPr lang="en-US" dirty="0" smtClean="0"/>
              <a:t>There are two different types of streaming:</a:t>
            </a:r>
          </a:p>
          <a:p>
            <a:endParaRPr lang="en-US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1. </a:t>
            </a:r>
            <a:r>
              <a:rPr lang="en-US" b="1" dirty="0" smtClean="0"/>
              <a:t>Progressive download</a:t>
            </a:r>
            <a:r>
              <a:rPr lang="en-US" dirty="0" smtClean="0"/>
              <a:t> - the client begins playback of the multimedia file as it is delivered. The file is ultimately stored on the client computer.</a:t>
            </a:r>
          </a:p>
          <a:p>
            <a:pPr>
              <a:buFont typeface="Monotype Sorts" charset="2"/>
              <a:buNone/>
            </a:pPr>
            <a:endParaRPr lang="en-US" sz="800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2. </a:t>
            </a:r>
            <a:r>
              <a:rPr lang="en-US" b="1" dirty="0" smtClean="0"/>
              <a:t>Real-time streaming</a:t>
            </a:r>
            <a:r>
              <a:rPr lang="en-US" dirty="0" smtClean="0"/>
              <a:t> - the multimedia file is delivered to - but not stored on - the client’s computer.</a:t>
            </a:r>
          </a:p>
          <a:p>
            <a:pPr>
              <a:buFont typeface="Monotype Sorts" charset="2"/>
              <a:buNone/>
            </a:pP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Real-time Streaming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79841" y="1824332"/>
            <a:ext cx="7685088" cy="45307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are two types of real-time streaming:</a:t>
            </a:r>
          </a:p>
          <a:p>
            <a:pPr>
              <a:buFont typeface="Monotype Sorts" charset="2"/>
              <a:buNone/>
            </a:pPr>
            <a:r>
              <a:rPr lang="en-US" dirty="0" smtClean="0"/>
              <a:t>	</a:t>
            </a:r>
          </a:p>
          <a:p>
            <a:pPr>
              <a:buFont typeface="Monotype Sorts" charset="2"/>
              <a:buNone/>
            </a:pPr>
            <a:r>
              <a:rPr lang="en-US" dirty="0" smtClean="0"/>
              <a:t>	1.  </a:t>
            </a:r>
            <a:r>
              <a:rPr lang="en-US" b="1" dirty="0" smtClean="0"/>
              <a:t>Live streaming</a:t>
            </a:r>
            <a:r>
              <a:rPr lang="en-US" dirty="0" smtClean="0"/>
              <a:t> - used to deliver a live event while it is occurring</a:t>
            </a:r>
          </a:p>
          <a:p>
            <a:pPr>
              <a:buFont typeface="Monotype Sorts" charset="2"/>
              <a:buNone/>
            </a:pPr>
            <a:endParaRPr lang="en-US" sz="800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2.  </a:t>
            </a:r>
            <a:r>
              <a:rPr lang="en-US" b="1" dirty="0" smtClean="0"/>
              <a:t>On-demand streaming</a:t>
            </a:r>
            <a:r>
              <a:rPr lang="en-US" dirty="0" smtClean="0"/>
              <a:t> - used to deliver media streams such as movies, archived lectures, etc. The events are not delivered in real-time.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0105" y="1043378"/>
            <a:ext cx="8077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Multimedia Systems Characteristics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92541" y="1981200"/>
            <a:ext cx="7848600" cy="4876800"/>
          </a:xfrm>
        </p:spPr>
        <p:txBody>
          <a:bodyPr/>
          <a:lstStyle/>
          <a:p>
            <a:r>
              <a:rPr lang="en-US" dirty="0" smtClean="0"/>
              <a:t>Multimedia files can be quite large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Continuous media data may require very high data rates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Multimedia applications may be sensitive to timing delays during playback of the media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24710</TotalTime>
  <Words>578</Words>
  <Application>Microsoft Office PowerPoint</Application>
  <PresentationFormat>On-screen Show (4:3)</PresentationFormat>
  <Paragraphs>185</Paragraphs>
  <Slides>25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  Operating System/ BTCS-2401    </vt:lpstr>
      <vt:lpstr>Topic 27th : Multimedia Systems &amp; Scheduling</vt:lpstr>
      <vt:lpstr>Topics To Be Covered</vt:lpstr>
      <vt:lpstr>Objectives</vt:lpstr>
      <vt:lpstr>What is Multimedia?</vt:lpstr>
      <vt:lpstr>Media Delivery</vt:lpstr>
      <vt:lpstr>Streaming</vt:lpstr>
      <vt:lpstr>Real-time Streaming</vt:lpstr>
      <vt:lpstr>Multimedia Systems Characteristics</vt:lpstr>
      <vt:lpstr>Compression</vt:lpstr>
      <vt:lpstr>Operating Systems Issues</vt:lpstr>
      <vt:lpstr>QoS Guarantees</vt:lpstr>
      <vt:lpstr>Requirement of Multimedia  Operating Systems</vt:lpstr>
      <vt:lpstr>Parameters Defining QoS</vt:lpstr>
      <vt:lpstr>Further QoS Issues</vt:lpstr>
      <vt:lpstr> Resources on a file server</vt:lpstr>
      <vt:lpstr>CPU Scheduling</vt:lpstr>
      <vt:lpstr>Disk Scheduling</vt:lpstr>
      <vt:lpstr>Network Management</vt:lpstr>
      <vt:lpstr>RTSP States</vt:lpstr>
      <vt:lpstr> RTSP state machine</vt:lpstr>
      <vt:lpstr>CineBlitz Multimedia Server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20.1</dc:title>
  <dc:creator>Lucent End User</dc:creator>
  <cp:lastModifiedBy>Admin</cp:lastModifiedBy>
  <cp:revision>107</cp:revision>
  <cp:lastPrinted>2001-06-14T13:58:17Z</cp:lastPrinted>
  <dcterms:created xsi:type="dcterms:W3CDTF">2004-10-08T18:18:01Z</dcterms:created>
  <dcterms:modified xsi:type="dcterms:W3CDTF">2023-06-20T04:49:21Z</dcterms:modified>
</cp:coreProperties>
</file>