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E61FC0-A9C6-4A13-B113-26FCA42AAFBF}" v="1" dt="2023-07-16T07:05:56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osh Kumar" userId="5aef7c175d6b98d6" providerId="LiveId" clId="{6FE61FC0-A9C6-4A13-B113-26FCA42AAFBF}"/>
    <pc:docChg chg="custSel addSld delSld modSld">
      <pc:chgData name="Santosh Kumar" userId="5aef7c175d6b98d6" providerId="LiveId" clId="{6FE61FC0-A9C6-4A13-B113-26FCA42AAFBF}" dt="2023-07-16T07:07:56.368" v="93" actId="2696"/>
      <pc:docMkLst>
        <pc:docMk/>
      </pc:docMkLst>
      <pc:sldChg chg="delSp new del mod">
        <pc:chgData name="Santosh Kumar" userId="5aef7c175d6b98d6" providerId="LiveId" clId="{6FE61FC0-A9C6-4A13-B113-26FCA42AAFBF}" dt="2023-07-16T07:07:56.368" v="93" actId="2696"/>
        <pc:sldMkLst>
          <pc:docMk/>
          <pc:sldMk cId="3352277509" sldId="256"/>
        </pc:sldMkLst>
        <pc:spChg chg="del">
          <ac:chgData name="Santosh Kumar" userId="5aef7c175d6b98d6" providerId="LiveId" clId="{6FE61FC0-A9C6-4A13-B113-26FCA42AAFBF}" dt="2023-07-16T07:05:53.822" v="1" actId="478"/>
          <ac:spMkLst>
            <pc:docMk/>
            <pc:sldMk cId="3352277509" sldId="256"/>
            <ac:spMk id="2" creationId="{8AC637F2-E7CF-9E76-0817-F7F66CCBE49B}"/>
          </ac:spMkLst>
        </pc:spChg>
        <pc:spChg chg="del">
          <ac:chgData name="Santosh Kumar" userId="5aef7c175d6b98d6" providerId="LiveId" clId="{6FE61FC0-A9C6-4A13-B113-26FCA42AAFBF}" dt="2023-07-16T07:05:55.252" v="2" actId="478"/>
          <ac:spMkLst>
            <pc:docMk/>
            <pc:sldMk cId="3352277509" sldId="256"/>
            <ac:spMk id="3" creationId="{192E2D6E-694E-0F2D-301B-AEEA9852E046}"/>
          </ac:spMkLst>
        </pc:spChg>
      </pc:sldChg>
      <pc:sldChg chg="delSp modSp add mod">
        <pc:chgData name="Santosh Kumar" userId="5aef7c175d6b98d6" providerId="LiveId" clId="{6FE61FC0-A9C6-4A13-B113-26FCA42AAFBF}" dt="2023-07-16T07:07:52.547" v="92" actId="478"/>
        <pc:sldMkLst>
          <pc:docMk/>
          <pc:sldMk cId="0" sldId="285"/>
        </pc:sldMkLst>
        <pc:spChg chg="del mod">
          <ac:chgData name="Santosh Kumar" userId="5aef7c175d6b98d6" providerId="LiveId" clId="{6FE61FC0-A9C6-4A13-B113-26FCA42AAFBF}" dt="2023-07-16T07:07:51.790" v="91" actId="478"/>
          <ac:spMkLst>
            <pc:docMk/>
            <pc:sldMk cId="0" sldId="285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52.547" v="92" actId="478"/>
          <ac:spMkLst>
            <pc:docMk/>
            <pc:sldMk cId="0" sldId="285"/>
            <ac:spMk id="3" creationId="{00000000-0000-0000-0000-000000000000}"/>
          </ac:spMkLst>
        </pc:spChg>
      </pc:sldChg>
      <pc:sldChg chg="delSp add mod">
        <pc:chgData name="Santosh Kumar" userId="5aef7c175d6b98d6" providerId="LiveId" clId="{6FE61FC0-A9C6-4A13-B113-26FCA42AAFBF}" dt="2023-07-16T07:07:45.902" v="89" actId="478"/>
        <pc:sldMkLst>
          <pc:docMk/>
          <pc:sldMk cId="0" sldId="286"/>
        </pc:sldMkLst>
        <pc:spChg chg="del">
          <ac:chgData name="Santosh Kumar" userId="5aef7c175d6b98d6" providerId="LiveId" clId="{6FE61FC0-A9C6-4A13-B113-26FCA42AAFBF}" dt="2023-07-16T07:07:44.933" v="88" actId="478"/>
          <ac:spMkLst>
            <pc:docMk/>
            <pc:sldMk cId="0" sldId="286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45.902" v="89" actId="478"/>
          <ac:spMkLst>
            <pc:docMk/>
            <pc:sldMk cId="0" sldId="286"/>
            <ac:spMk id="3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7:41.459" v="87" actId="14100"/>
        <pc:sldMkLst>
          <pc:docMk/>
          <pc:sldMk cId="0" sldId="287"/>
        </pc:sldMkLst>
        <pc:spChg chg="del">
          <ac:chgData name="Santosh Kumar" userId="5aef7c175d6b98d6" providerId="LiveId" clId="{6FE61FC0-A9C6-4A13-B113-26FCA42AAFBF}" dt="2023-07-16T07:07:36.914" v="85" actId="478"/>
          <ac:spMkLst>
            <pc:docMk/>
            <pc:sldMk cId="0" sldId="287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38.021" v="86" actId="478"/>
          <ac:spMkLst>
            <pc:docMk/>
            <pc:sldMk cId="0" sldId="287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7:41.459" v="87" actId="14100"/>
          <ac:spMkLst>
            <pc:docMk/>
            <pc:sldMk cId="0" sldId="287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7:33.871" v="84" actId="1038"/>
        <pc:sldMkLst>
          <pc:docMk/>
          <pc:sldMk cId="0" sldId="288"/>
        </pc:sldMkLst>
        <pc:spChg chg="del">
          <ac:chgData name="Santosh Kumar" userId="5aef7c175d6b98d6" providerId="LiveId" clId="{6FE61FC0-A9C6-4A13-B113-26FCA42AAFBF}" dt="2023-07-16T07:07:23.764" v="47" actId="478"/>
          <ac:spMkLst>
            <pc:docMk/>
            <pc:sldMk cId="0" sldId="288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24.627" v="48" actId="478"/>
          <ac:spMkLst>
            <pc:docMk/>
            <pc:sldMk cId="0" sldId="288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7:29.531" v="49" actId="14100"/>
          <ac:spMkLst>
            <pc:docMk/>
            <pc:sldMk cId="0" sldId="288"/>
            <ac:spMk id="5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7:33.871" v="84" actId="1038"/>
          <ac:spMkLst>
            <pc:docMk/>
            <pc:sldMk cId="0" sldId="288"/>
            <ac:spMk id="6" creationId="{00000000-0000-0000-0000-000000000000}"/>
          </ac:spMkLst>
        </pc:spChg>
      </pc:sldChg>
      <pc:sldChg chg="delSp add mod">
        <pc:chgData name="Santosh Kumar" userId="5aef7c175d6b98d6" providerId="LiveId" clId="{6FE61FC0-A9C6-4A13-B113-26FCA42AAFBF}" dt="2023-07-16T07:07:21.905" v="46" actId="478"/>
        <pc:sldMkLst>
          <pc:docMk/>
          <pc:sldMk cId="0" sldId="289"/>
        </pc:sldMkLst>
        <pc:spChg chg="del">
          <ac:chgData name="Santosh Kumar" userId="5aef7c175d6b98d6" providerId="LiveId" clId="{6FE61FC0-A9C6-4A13-B113-26FCA42AAFBF}" dt="2023-07-16T07:07:21.009" v="45" actId="478"/>
          <ac:spMkLst>
            <pc:docMk/>
            <pc:sldMk cId="0" sldId="289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21.905" v="46" actId="478"/>
          <ac:spMkLst>
            <pc:docMk/>
            <pc:sldMk cId="0" sldId="289"/>
            <ac:spMk id="3" creationId="{00000000-0000-0000-0000-000000000000}"/>
          </ac:spMkLst>
        </pc:spChg>
      </pc:sldChg>
      <pc:sldChg chg="delSp add mod">
        <pc:chgData name="Santosh Kumar" userId="5aef7c175d6b98d6" providerId="LiveId" clId="{6FE61FC0-A9C6-4A13-B113-26FCA42AAFBF}" dt="2023-07-16T07:07:18.047" v="44" actId="478"/>
        <pc:sldMkLst>
          <pc:docMk/>
          <pc:sldMk cId="0" sldId="290"/>
        </pc:sldMkLst>
        <pc:spChg chg="del">
          <ac:chgData name="Santosh Kumar" userId="5aef7c175d6b98d6" providerId="LiveId" clId="{6FE61FC0-A9C6-4A13-B113-26FCA42AAFBF}" dt="2023-07-16T07:07:17.036" v="43" actId="478"/>
          <ac:spMkLst>
            <pc:docMk/>
            <pc:sldMk cId="0" sldId="290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18.047" v="44" actId="478"/>
          <ac:spMkLst>
            <pc:docMk/>
            <pc:sldMk cId="0" sldId="290"/>
            <ac:spMk id="3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7:14.301" v="42" actId="14100"/>
        <pc:sldMkLst>
          <pc:docMk/>
          <pc:sldMk cId="0" sldId="291"/>
        </pc:sldMkLst>
        <pc:spChg chg="del">
          <ac:chgData name="Santosh Kumar" userId="5aef7c175d6b98d6" providerId="LiveId" clId="{6FE61FC0-A9C6-4A13-B113-26FCA42AAFBF}" dt="2023-07-16T07:07:11.077" v="40" actId="478"/>
          <ac:spMkLst>
            <pc:docMk/>
            <pc:sldMk cId="0" sldId="291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11.973" v="41" actId="478"/>
          <ac:spMkLst>
            <pc:docMk/>
            <pc:sldMk cId="0" sldId="291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7:14.301" v="42" actId="14100"/>
          <ac:spMkLst>
            <pc:docMk/>
            <pc:sldMk cId="0" sldId="291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7:08.808" v="39" actId="478"/>
        <pc:sldMkLst>
          <pc:docMk/>
          <pc:sldMk cId="0" sldId="292"/>
        </pc:sldMkLst>
        <pc:spChg chg="del">
          <ac:chgData name="Santosh Kumar" userId="5aef7c175d6b98d6" providerId="LiveId" clId="{6FE61FC0-A9C6-4A13-B113-26FCA42AAFBF}" dt="2023-07-16T07:07:07.949" v="38" actId="478"/>
          <ac:spMkLst>
            <pc:docMk/>
            <pc:sldMk cId="0" sldId="292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08.808" v="39" actId="478"/>
          <ac:spMkLst>
            <pc:docMk/>
            <pc:sldMk cId="0" sldId="292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7:06.993" v="37" actId="14100"/>
          <ac:spMkLst>
            <pc:docMk/>
            <pc:sldMk cId="0" sldId="292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7:03.545" v="36" actId="14100"/>
        <pc:sldMkLst>
          <pc:docMk/>
          <pc:sldMk cId="0" sldId="293"/>
        </pc:sldMkLst>
        <pc:spChg chg="del">
          <ac:chgData name="Santosh Kumar" userId="5aef7c175d6b98d6" providerId="LiveId" clId="{6FE61FC0-A9C6-4A13-B113-26FCA42AAFBF}" dt="2023-07-16T07:07:00.579" v="34" actId="478"/>
          <ac:spMkLst>
            <pc:docMk/>
            <pc:sldMk cId="0" sldId="293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01.427" v="35" actId="478"/>
          <ac:spMkLst>
            <pc:docMk/>
            <pc:sldMk cId="0" sldId="293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7:03.545" v="36" actId="14100"/>
          <ac:spMkLst>
            <pc:docMk/>
            <pc:sldMk cId="0" sldId="293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58.378" v="33" actId="14100"/>
        <pc:sldMkLst>
          <pc:docMk/>
          <pc:sldMk cId="0" sldId="294"/>
        </pc:sldMkLst>
        <pc:spChg chg="del mod">
          <ac:chgData name="Santosh Kumar" userId="5aef7c175d6b98d6" providerId="LiveId" clId="{6FE61FC0-A9C6-4A13-B113-26FCA42AAFBF}" dt="2023-07-16T07:06:53.035" v="31" actId="478"/>
          <ac:spMkLst>
            <pc:docMk/>
            <pc:sldMk cId="0" sldId="294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55.825" v="32" actId="478"/>
          <ac:spMkLst>
            <pc:docMk/>
            <pc:sldMk cId="0" sldId="294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58.378" v="33" actId="14100"/>
          <ac:spMkLst>
            <pc:docMk/>
            <pc:sldMk cId="0" sldId="294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49.844" v="29" actId="14100"/>
        <pc:sldMkLst>
          <pc:docMk/>
          <pc:sldMk cId="0" sldId="295"/>
        </pc:sldMkLst>
        <pc:spChg chg="del">
          <ac:chgData name="Santosh Kumar" userId="5aef7c175d6b98d6" providerId="LiveId" clId="{6FE61FC0-A9C6-4A13-B113-26FCA42AAFBF}" dt="2023-07-16T07:06:46.309" v="27" actId="478"/>
          <ac:spMkLst>
            <pc:docMk/>
            <pc:sldMk cId="0" sldId="295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47.242" v="28" actId="478"/>
          <ac:spMkLst>
            <pc:docMk/>
            <pc:sldMk cId="0" sldId="295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49.844" v="29" actId="14100"/>
          <ac:spMkLst>
            <pc:docMk/>
            <pc:sldMk cId="0" sldId="295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44.458" v="26" actId="14100"/>
        <pc:sldMkLst>
          <pc:docMk/>
          <pc:sldMk cId="0" sldId="296"/>
        </pc:sldMkLst>
        <pc:spChg chg="del">
          <ac:chgData name="Santosh Kumar" userId="5aef7c175d6b98d6" providerId="LiveId" clId="{6FE61FC0-A9C6-4A13-B113-26FCA42AAFBF}" dt="2023-07-16T07:06:40.966" v="24" actId="478"/>
          <ac:spMkLst>
            <pc:docMk/>
            <pc:sldMk cId="0" sldId="296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42.314" v="25" actId="478"/>
          <ac:spMkLst>
            <pc:docMk/>
            <pc:sldMk cId="0" sldId="296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44.458" v="26" actId="14100"/>
          <ac:spMkLst>
            <pc:docMk/>
            <pc:sldMk cId="0" sldId="296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38.664" v="23" actId="14100"/>
        <pc:sldMkLst>
          <pc:docMk/>
          <pc:sldMk cId="0" sldId="297"/>
        </pc:sldMkLst>
        <pc:spChg chg="del mod">
          <ac:chgData name="Santosh Kumar" userId="5aef7c175d6b98d6" providerId="LiveId" clId="{6FE61FC0-A9C6-4A13-B113-26FCA42AAFBF}" dt="2023-07-16T07:06:35.474" v="21" actId="478"/>
          <ac:spMkLst>
            <pc:docMk/>
            <pc:sldMk cId="0" sldId="297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36.335" v="22" actId="478"/>
          <ac:spMkLst>
            <pc:docMk/>
            <pc:sldMk cId="0" sldId="297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38.664" v="23" actId="14100"/>
          <ac:spMkLst>
            <pc:docMk/>
            <pc:sldMk cId="0" sldId="297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33.397" v="19" actId="14100"/>
        <pc:sldMkLst>
          <pc:docMk/>
          <pc:sldMk cId="0" sldId="298"/>
        </pc:sldMkLst>
        <pc:spChg chg="del">
          <ac:chgData name="Santosh Kumar" userId="5aef7c175d6b98d6" providerId="LiveId" clId="{6FE61FC0-A9C6-4A13-B113-26FCA42AAFBF}" dt="2023-07-16T07:06:29.878" v="17" actId="478"/>
          <ac:spMkLst>
            <pc:docMk/>
            <pc:sldMk cId="0" sldId="298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30.759" v="18" actId="478"/>
          <ac:spMkLst>
            <pc:docMk/>
            <pc:sldMk cId="0" sldId="298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33.397" v="19" actId="14100"/>
          <ac:spMkLst>
            <pc:docMk/>
            <pc:sldMk cId="0" sldId="298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27.170" v="16" actId="14100"/>
        <pc:sldMkLst>
          <pc:docMk/>
          <pc:sldMk cId="0" sldId="299"/>
        </pc:sldMkLst>
        <pc:spChg chg="del">
          <ac:chgData name="Santosh Kumar" userId="5aef7c175d6b98d6" providerId="LiveId" clId="{6FE61FC0-A9C6-4A13-B113-26FCA42AAFBF}" dt="2023-07-16T07:06:23.462" v="14" actId="478"/>
          <ac:spMkLst>
            <pc:docMk/>
            <pc:sldMk cId="0" sldId="299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24.353" v="15" actId="478"/>
          <ac:spMkLst>
            <pc:docMk/>
            <pc:sldMk cId="0" sldId="299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27.170" v="16" actId="14100"/>
          <ac:spMkLst>
            <pc:docMk/>
            <pc:sldMk cId="0" sldId="299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20.752" v="13" actId="14100"/>
        <pc:sldMkLst>
          <pc:docMk/>
          <pc:sldMk cId="0" sldId="300"/>
        </pc:sldMkLst>
        <pc:spChg chg="del">
          <ac:chgData name="Santosh Kumar" userId="5aef7c175d6b98d6" providerId="LiveId" clId="{6FE61FC0-A9C6-4A13-B113-26FCA42AAFBF}" dt="2023-07-16T07:06:16.880" v="11" actId="478"/>
          <ac:spMkLst>
            <pc:docMk/>
            <pc:sldMk cId="0" sldId="300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17.783" v="12" actId="478"/>
          <ac:spMkLst>
            <pc:docMk/>
            <pc:sldMk cId="0" sldId="300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20.752" v="13" actId="14100"/>
          <ac:spMkLst>
            <pc:docMk/>
            <pc:sldMk cId="0" sldId="300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13.777" v="10" actId="14100"/>
        <pc:sldMkLst>
          <pc:docMk/>
          <pc:sldMk cId="0" sldId="301"/>
        </pc:sldMkLst>
        <pc:spChg chg="del">
          <ac:chgData name="Santosh Kumar" userId="5aef7c175d6b98d6" providerId="LiveId" clId="{6FE61FC0-A9C6-4A13-B113-26FCA42AAFBF}" dt="2023-07-16T07:06:10.448" v="9" actId="478"/>
          <ac:spMkLst>
            <pc:docMk/>
            <pc:sldMk cId="0" sldId="301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09.309" v="8" actId="478"/>
          <ac:spMkLst>
            <pc:docMk/>
            <pc:sldMk cId="0" sldId="301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13.777" v="10" actId="14100"/>
          <ac:spMkLst>
            <pc:docMk/>
            <pc:sldMk cId="0" sldId="301"/>
            <ac:spMk id="6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05.940" v="7" actId="14100"/>
        <pc:sldMkLst>
          <pc:docMk/>
          <pc:sldMk cId="0" sldId="302"/>
        </pc:sldMkLst>
        <pc:spChg chg="del">
          <ac:chgData name="Santosh Kumar" userId="5aef7c175d6b98d6" providerId="LiveId" clId="{6FE61FC0-A9C6-4A13-B113-26FCA42AAFBF}" dt="2023-07-16T07:06:00.720" v="5" actId="478"/>
          <ac:spMkLst>
            <pc:docMk/>
            <pc:sldMk cId="0" sldId="302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5:59.606" v="4" actId="478"/>
          <ac:spMkLst>
            <pc:docMk/>
            <pc:sldMk cId="0" sldId="302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05.940" v="7" actId="14100"/>
          <ac:spMkLst>
            <pc:docMk/>
            <pc:sldMk cId="0" sldId="302"/>
            <ac:spMk id="8" creationId="{00000000-0000-0000-0000-000000000000}"/>
          </ac:spMkLst>
        </pc:spChg>
        <pc:grpChg chg="mod">
          <ac:chgData name="Santosh Kumar" userId="5aef7c175d6b98d6" providerId="LiveId" clId="{6FE61FC0-A9C6-4A13-B113-26FCA42AAFBF}" dt="2023-07-16T07:06:03.271" v="6" actId="1076"/>
          <ac:grpSpMkLst>
            <pc:docMk/>
            <pc:sldMk cId="0" sldId="302"/>
            <ac:grpSpMk id="5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1A2B-288B-1E41-5E17-9B5E8F4A1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45B55-37CE-64E7-B846-3331771EC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04614-DE2A-02F2-DE93-3CE14C58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462D-297D-64B3-18CD-263A7716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511C3-6DCF-74F7-A523-D7DE0795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3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2F10-5E2D-8AC0-6FAB-D8DC1471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BD315-27D1-A54C-568F-FADDEC5DB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375F2-ABE0-4E6D-7AFB-417D730D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BE588-6A5D-2C30-2735-1E994FE0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C0464-EF96-8A9E-3E83-F4072C0C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773E16-A1F8-1C67-51EC-1BF58E0ED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27A4E-0529-FEF5-B280-590AD922D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C3DAC-DCB2-F42E-D927-B844374B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1D067-8E62-74B7-DBC9-EC6357EC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6DCDD-BC3C-F7EA-15D4-E5B38C3A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8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5B6E-E4C2-2FF9-9794-8566F6B8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3288-BCE9-C566-52B3-C655DAE91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796BE-9D37-824C-1BEE-96F06721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94409-6673-AFCC-BAD7-81BBB860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97A20-78FF-30B4-BB21-C7584F41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0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38E0-5E8A-5FF6-2A1B-EA508CAA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20EA1-6B4F-9677-2050-A531AF1FB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8C2CF-6E87-E8A6-516D-107FC761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D2C66-AA7E-E222-AC04-AD672363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C885A-5052-27AD-80F5-C690FDF7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5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629F-3087-49D0-03E2-B0BC0B2E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3DDEE-1E1D-CD0C-BC80-139C5C969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A0E7A-18CB-4DF5-9503-71B4696C0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A17BC-64EB-5508-C917-2679E86A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83E30-8123-8464-82DB-4EC5733A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A23B0-E280-4075-74DF-002EE995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2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812C-74E9-FFA9-4A0E-F616975E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BE7A1-F6C8-89CF-2E4B-3B2A4FA1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C28D1-CC71-07D3-6B86-5F1D21408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DE326-CC2E-B93E-D01A-657AD48A5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9F18A-C71C-A4E0-0E21-3E3F97F9C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F0ADB1-4748-D6AA-3C66-065BBB19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1B6855-91CE-1018-199F-94D14ACE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319910-5564-D8A9-5DA2-D151AC8A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6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31F3-D0D2-425C-3BE4-9BA37303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6197D-4916-F839-1F61-52F581C4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F372D-3F88-2D20-A96C-26CFE55A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2EC8D-B39C-E809-47C5-F00944E8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5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0B11C-1B9C-FE17-D637-478DAE82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B3DD2-86EC-BFF3-F1C2-09C347F0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5A99B-7DFD-21A4-9B36-2448A722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8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F5EA-965C-1BA3-401E-35B2BC13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38DAD-3B6F-0D13-572D-7A5B27D87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B0CE1-CACC-7AD4-2208-0B4C612D9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93A5D-A360-02B0-E5B6-B02E3F96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00BE0-A40E-B369-B6EE-C362C37E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72D94-4BDC-4080-858B-334DA653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8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24C3-49F1-A095-2F5E-21BAB95E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B1A84-D6C3-5BD2-8365-126CA7DD8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01D0E-BB8F-8593-ABB3-1669B9B3E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623AA-5325-D64F-3451-1DC566F1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763E9-302F-E681-AAE3-5A737598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99731-7EF7-9AF6-EFC6-24D8F565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03396-C27A-DA9F-78B7-FE733FDB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4AC38-2B04-3650-080B-C0EA3F97A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084A4-DC08-9F4C-5D27-C6B0184CB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3D43-F3AB-4EC8-BE7A-E9B2054E969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EB094-2B9F-D775-13E0-379253D80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BBDE2-DB69-C931-4E17-37635F7EE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A817A-D02F-4133-8335-181EC8D4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3271" y="-109742"/>
            <a:ext cx="5837971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31532">
              <a:lnSpc>
                <a:spcPct val="100000"/>
              </a:lnSpc>
              <a:spcBef>
                <a:spcPts val="83"/>
              </a:spcBef>
            </a:pPr>
            <a:r>
              <a:rPr spc="-17" dirty="0"/>
              <a:t>Maxwell’s </a:t>
            </a:r>
            <a:r>
              <a:rPr spc="4" dirty="0"/>
              <a:t>1</a:t>
            </a:r>
            <a:r>
              <a:rPr sz="2607" spc="6" baseline="25132" dirty="0"/>
              <a:t>st </a:t>
            </a:r>
            <a:r>
              <a:rPr sz="2648" spc="-4" dirty="0"/>
              <a:t>equation: </a:t>
            </a:r>
            <a:r>
              <a:rPr sz="2648" spc="-17" dirty="0"/>
              <a:t>Gauss’s</a:t>
            </a:r>
            <a:r>
              <a:rPr sz="2648" spc="-298" dirty="0"/>
              <a:t> </a:t>
            </a:r>
            <a:r>
              <a:rPr sz="2648" dirty="0"/>
              <a:t>Law</a:t>
            </a:r>
            <a:endParaRPr sz="2648"/>
          </a:p>
        </p:txBody>
      </p:sp>
      <p:sp>
        <p:nvSpPr>
          <p:cNvPr id="6" name="object 6"/>
          <p:cNvSpPr txBox="1"/>
          <p:nvPr/>
        </p:nvSpPr>
        <p:spPr>
          <a:xfrm>
            <a:off x="2024292" y="756598"/>
            <a:ext cx="8078251" cy="723226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>
              <a:spcBef>
                <a:spcPts val="79"/>
              </a:spcBef>
              <a:tabLst>
                <a:tab pos="711562" algn="l"/>
                <a:tab pos="1364791" algn="l"/>
                <a:tab pos="2559837" algn="l"/>
                <a:tab pos="2917720" algn="l"/>
                <a:tab pos="3963517" algn="l"/>
                <a:tab pos="5123879" algn="l"/>
                <a:tab pos="5810215" algn="l"/>
                <a:tab pos="7166598" algn="l"/>
                <a:tab pos="7655863" algn="l"/>
              </a:tabLst>
            </a:pPr>
            <a:r>
              <a:rPr sz="2317" spc="-4" dirty="0">
                <a:latin typeface="Arial"/>
                <a:cs typeface="Arial"/>
              </a:rPr>
              <a:t>The	fl</a:t>
            </a:r>
            <a:r>
              <a:rPr sz="2317" dirty="0">
                <a:latin typeface="Arial"/>
                <a:cs typeface="Arial"/>
              </a:rPr>
              <a:t>u</a:t>
            </a:r>
            <a:r>
              <a:rPr sz="2317" spc="-4" dirty="0">
                <a:latin typeface="Arial"/>
                <a:cs typeface="Arial"/>
              </a:rPr>
              <a:t>x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th</a:t>
            </a:r>
            <a:r>
              <a:rPr sz="2317" dirty="0">
                <a:latin typeface="Arial"/>
                <a:cs typeface="Arial"/>
              </a:rPr>
              <a:t>r</a:t>
            </a:r>
            <a:r>
              <a:rPr sz="2317" spc="-4" dirty="0">
                <a:latin typeface="Arial"/>
                <a:cs typeface="Arial"/>
              </a:rPr>
              <a:t>ou</a:t>
            </a:r>
            <a:r>
              <a:rPr sz="2317" dirty="0">
                <a:latin typeface="Arial"/>
                <a:cs typeface="Arial"/>
              </a:rPr>
              <a:t>g</a:t>
            </a:r>
            <a:r>
              <a:rPr sz="2317" spc="-4" dirty="0">
                <a:latin typeface="Arial"/>
                <a:cs typeface="Arial"/>
              </a:rPr>
              <a:t>h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cl</a:t>
            </a:r>
            <a:r>
              <a:rPr sz="2317" dirty="0">
                <a:latin typeface="Arial"/>
                <a:cs typeface="Arial"/>
              </a:rPr>
              <a:t>o</a:t>
            </a:r>
            <a:r>
              <a:rPr sz="2317" spc="-4" dirty="0">
                <a:latin typeface="Arial"/>
                <a:cs typeface="Arial"/>
              </a:rPr>
              <a:t>sed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dirty="0">
                <a:latin typeface="Arial"/>
                <a:cs typeface="Arial"/>
              </a:rPr>
              <a:t>u</a:t>
            </a:r>
            <a:r>
              <a:rPr sz="2317" spc="-4" dirty="0">
                <a:latin typeface="Arial"/>
                <a:cs typeface="Arial"/>
              </a:rPr>
              <a:t>rf</a:t>
            </a:r>
            <a:r>
              <a:rPr sz="2317" dirty="0">
                <a:latin typeface="Arial"/>
                <a:cs typeface="Arial"/>
              </a:rPr>
              <a:t>a</a:t>
            </a:r>
            <a:r>
              <a:rPr sz="2317" spc="-4" dirty="0">
                <a:latin typeface="Arial"/>
                <a:cs typeface="Arial"/>
              </a:rPr>
              <a:t>ce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th</a:t>
            </a:r>
            <a:r>
              <a:rPr sz="2317" dirty="0">
                <a:latin typeface="Arial"/>
                <a:cs typeface="Arial"/>
              </a:rPr>
              <a:t>at	</a:t>
            </a:r>
            <a:r>
              <a:rPr sz="2317" spc="-4" dirty="0">
                <a:latin typeface="Arial"/>
                <a:cs typeface="Arial"/>
              </a:rPr>
              <a:t>enclo</a:t>
            </a:r>
            <a:r>
              <a:rPr sz="2317" spc="4" dirty="0">
                <a:latin typeface="Arial"/>
                <a:cs typeface="Arial"/>
              </a:rPr>
              <a:t>s</a:t>
            </a:r>
            <a:r>
              <a:rPr sz="2317" spc="-4" dirty="0">
                <a:latin typeface="Arial"/>
                <a:cs typeface="Arial"/>
              </a:rPr>
              <a:t>es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all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8" dirty="0">
                <a:latin typeface="Arial"/>
                <a:cs typeface="Arial"/>
              </a:rPr>
              <a:t>t</a:t>
            </a:r>
            <a:r>
              <a:rPr sz="2317" spc="4" dirty="0">
                <a:latin typeface="Arial"/>
                <a:cs typeface="Arial"/>
              </a:rPr>
              <a:t>h</a:t>
            </a:r>
            <a:r>
              <a:rPr sz="2317" spc="-4" dirty="0">
                <a:latin typeface="Arial"/>
                <a:cs typeface="Arial"/>
              </a:rPr>
              <a:t>e  charges,</a:t>
            </a:r>
            <a:r>
              <a:rPr sz="2317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is</a:t>
            </a:r>
            <a:endParaRPr sz="2317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217683" y="1510862"/>
            <a:ext cx="8702566" cy="1850744"/>
          </a:xfrm>
          <a:prstGeom prst="rect">
            <a:avLst/>
          </a:prstGeom>
        </p:spPr>
        <p:txBody>
          <a:bodyPr vert="horz" wrap="square" lIns="0" tIns="54654" rIns="0" bIns="0" rtlCol="0">
            <a:spAutoFit/>
          </a:bodyPr>
          <a:lstStyle/>
          <a:p>
            <a:pPr marR="2403756" algn="ctr">
              <a:lnSpc>
                <a:spcPct val="100000"/>
              </a:lnSpc>
              <a:spcBef>
                <a:spcPts val="430"/>
              </a:spcBef>
            </a:pPr>
            <a:r>
              <a:rPr spc="-766" dirty="0"/>
              <a:t>𝑆</a:t>
            </a:r>
          </a:p>
          <a:p>
            <a:pPr marL="42042">
              <a:lnSpc>
                <a:spcPct val="100000"/>
              </a:lnSpc>
              <a:spcBef>
                <a:spcPts val="484"/>
              </a:spcBef>
            </a:pPr>
            <a:r>
              <a:rPr sz="2317" spc="-4" dirty="0">
                <a:latin typeface="Arial"/>
                <a:cs typeface="Arial"/>
              </a:rPr>
              <a:t>This is </a:t>
            </a:r>
            <a:r>
              <a:rPr sz="2317" dirty="0">
                <a:latin typeface="Arial"/>
                <a:cs typeface="Arial"/>
              </a:rPr>
              <a:t>integral </a:t>
            </a:r>
            <a:r>
              <a:rPr sz="2317" spc="-4" dirty="0">
                <a:latin typeface="Arial"/>
                <a:cs typeface="Arial"/>
              </a:rPr>
              <a:t>form </a:t>
            </a:r>
            <a:r>
              <a:rPr sz="2317" dirty="0">
                <a:latin typeface="Arial"/>
                <a:cs typeface="Arial"/>
              </a:rPr>
              <a:t>of the </a:t>
            </a:r>
            <a:r>
              <a:rPr sz="2317" spc="-4" dirty="0">
                <a:latin typeface="Arial"/>
                <a:cs typeface="Arial"/>
              </a:rPr>
              <a:t>Gauss’ Law or </a:t>
            </a:r>
            <a:r>
              <a:rPr sz="2317" spc="-8" dirty="0">
                <a:latin typeface="Arial"/>
                <a:cs typeface="Arial"/>
              </a:rPr>
              <a:t>Maxwell’s </a:t>
            </a:r>
            <a:r>
              <a:rPr sz="2317" spc="17" dirty="0">
                <a:latin typeface="Arial"/>
                <a:cs typeface="Arial"/>
              </a:rPr>
              <a:t>1</a:t>
            </a:r>
            <a:r>
              <a:rPr sz="2297" spc="25" baseline="25525" dirty="0">
                <a:latin typeface="Arial"/>
                <a:cs typeface="Arial"/>
              </a:rPr>
              <a:t>st</a:t>
            </a:r>
            <a:r>
              <a:rPr sz="2297" spc="310" baseline="25525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equation</a:t>
            </a:r>
            <a:endParaRPr sz="2317">
              <a:latin typeface="Arial"/>
              <a:cs typeface="Arial"/>
            </a:endParaRPr>
          </a:p>
          <a:p>
            <a:pPr marL="83559" marR="108258">
              <a:lnSpc>
                <a:spcPct val="100000"/>
              </a:lnSpc>
              <a:spcBef>
                <a:spcPts val="1783"/>
              </a:spcBef>
            </a:pPr>
            <a:r>
              <a:rPr sz="2317" spc="-137" dirty="0">
                <a:latin typeface="Arial"/>
                <a:cs typeface="Arial"/>
              </a:rPr>
              <a:t>To </a:t>
            </a:r>
            <a:r>
              <a:rPr sz="2317" spc="-4" dirty="0">
                <a:latin typeface="Arial"/>
                <a:cs typeface="Arial"/>
              </a:rPr>
              <a:t>obtain the </a:t>
            </a:r>
            <a:r>
              <a:rPr sz="2317" dirty="0">
                <a:latin typeface="Arial"/>
                <a:cs typeface="Arial"/>
              </a:rPr>
              <a:t>integral </a:t>
            </a:r>
            <a:r>
              <a:rPr sz="2317" spc="-4" dirty="0">
                <a:latin typeface="Arial"/>
                <a:cs typeface="Arial"/>
              </a:rPr>
              <a:t>to differential </a:t>
            </a:r>
            <a:r>
              <a:rPr sz="2317" dirty="0">
                <a:latin typeface="Arial"/>
                <a:cs typeface="Arial"/>
              </a:rPr>
              <a:t>form of </a:t>
            </a:r>
            <a:r>
              <a:rPr sz="2317" spc="-4" dirty="0">
                <a:latin typeface="Arial"/>
                <a:cs typeface="Arial"/>
              </a:rPr>
              <a:t>Gauss’ </a:t>
            </a:r>
            <a:r>
              <a:rPr sz="2317" spc="-33" dirty="0">
                <a:latin typeface="Arial"/>
                <a:cs typeface="Arial"/>
              </a:rPr>
              <a:t>law, </a:t>
            </a:r>
            <a:r>
              <a:rPr sz="2317" spc="-4" dirty="0">
                <a:latin typeface="Arial"/>
                <a:cs typeface="Arial"/>
              </a:rPr>
              <a:t>apply  the divergence</a:t>
            </a:r>
            <a:r>
              <a:rPr sz="2317" spc="33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theorem:</a:t>
            </a:r>
            <a:endParaRPr sz="2317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4496" y="3942654"/>
            <a:ext cx="3257738" cy="979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9" name="object 9"/>
          <p:cNvSpPr/>
          <p:nvPr/>
        </p:nvSpPr>
        <p:spPr>
          <a:xfrm>
            <a:off x="5316658" y="1661370"/>
            <a:ext cx="140943" cy="70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0" name="object 10"/>
          <p:cNvSpPr/>
          <p:nvPr/>
        </p:nvSpPr>
        <p:spPr>
          <a:xfrm>
            <a:off x="5577735" y="1651281"/>
            <a:ext cx="335280" cy="70945"/>
          </a:xfrm>
          <a:custGeom>
            <a:avLst/>
            <a:gdLst/>
            <a:ahLst/>
            <a:cxnLst/>
            <a:rect l="l" t="t" r="r" b="b"/>
            <a:pathLst>
              <a:path w="405129" h="85725">
                <a:moveTo>
                  <a:pt x="361441" y="0"/>
                </a:moveTo>
                <a:lnTo>
                  <a:pt x="352298" y="10413"/>
                </a:lnTo>
                <a:lnTo>
                  <a:pt x="380111" y="34543"/>
                </a:lnTo>
                <a:lnTo>
                  <a:pt x="0" y="34543"/>
                </a:lnTo>
                <a:lnTo>
                  <a:pt x="0" y="50800"/>
                </a:lnTo>
                <a:lnTo>
                  <a:pt x="380111" y="50800"/>
                </a:lnTo>
                <a:lnTo>
                  <a:pt x="352298" y="74929"/>
                </a:lnTo>
                <a:lnTo>
                  <a:pt x="361441" y="85343"/>
                </a:lnTo>
                <a:lnTo>
                  <a:pt x="405002" y="47625"/>
                </a:lnTo>
                <a:lnTo>
                  <a:pt x="405002" y="37591"/>
                </a:lnTo>
                <a:lnTo>
                  <a:pt x="361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1" name="object 11"/>
          <p:cNvSpPr/>
          <p:nvPr/>
        </p:nvSpPr>
        <p:spPr>
          <a:xfrm>
            <a:off x="6304210" y="1854865"/>
            <a:ext cx="537604" cy="18919"/>
          </a:xfrm>
          <a:custGeom>
            <a:avLst/>
            <a:gdLst/>
            <a:ahLst/>
            <a:cxnLst/>
            <a:rect l="l" t="t" r="r" b="b"/>
            <a:pathLst>
              <a:path w="649604" h="22860">
                <a:moveTo>
                  <a:pt x="649224" y="0"/>
                </a:moveTo>
                <a:lnTo>
                  <a:pt x="0" y="0"/>
                </a:lnTo>
                <a:lnTo>
                  <a:pt x="0" y="22859"/>
                </a:lnTo>
                <a:lnTo>
                  <a:pt x="649224" y="22859"/>
                </a:lnTo>
                <a:lnTo>
                  <a:pt x="649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2" name="object 12"/>
          <p:cNvSpPr txBox="1"/>
          <p:nvPr/>
        </p:nvSpPr>
        <p:spPr>
          <a:xfrm>
            <a:off x="4956363" y="1482337"/>
            <a:ext cx="1896066" cy="535034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348500">
              <a:lnSpc>
                <a:spcPts val="2028"/>
              </a:lnSpc>
              <a:spcBef>
                <a:spcPts val="79"/>
              </a:spcBef>
            </a:pPr>
            <a:r>
              <a:rPr sz="3476" spc="-1260" baseline="11904" dirty="0">
                <a:latin typeface="IPAPMincho"/>
                <a:cs typeface="IPAPMincho"/>
              </a:rPr>
              <a:t>𝑞</a:t>
            </a:r>
            <a:r>
              <a:rPr sz="1697" spc="-840" dirty="0">
                <a:latin typeface="IPAPMincho"/>
                <a:cs typeface="IPAPMincho"/>
              </a:rPr>
              <a:t>𝑒𝑛𝑐</a:t>
            </a:r>
            <a:endParaRPr sz="1697">
              <a:latin typeface="IPAPMincho"/>
              <a:cs typeface="IPAPMincho"/>
            </a:endParaRPr>
          </a:p>
          <a:p>
            <a:pPr marL="31532">
              <a:lnSpc>
                <a:spcPts val="2028"/>
              </a:lnSpc>
            </a:pPr>
            <a:r>
              <a:rPr sz="2317" spc="1192" dirty="0">
                <a:latin typeface="IPAPMincho"/>
                <a:cs typeface="IPAPMincho"/>
              </a:rPr>
              <a:t> </a:t>
            </a:r>
            <a:r>
              <a:rPr sz="2317" spc="-286" dirty="0">
                <a:latin typeface="IPAPMincho"/>
                <a:cs typeface="IPAPMincho"/>
              </a:rPr>
              <a:t> </a:t>
            </a:r>
            <a:r>
              <a:rPr sz="2317" spc="-430" dirty="0">
                <a:latin typeface="IPAPMincho"/>
                <a:cs typeface="IPAPMincho"/>
              </a:rPr>
              <a:t>𝐸.</a:t>
            </a:r>
            <a:r>
              <a:rPr sz="2317" spc="-294" dirty="0">
                <a:latin typeface="IPAPMincho"/>
                <a:cs typeface="IPAPMincho"/>
              </a:rPr>
              <a:t> </a:t>
            </a:r>
            <a:r>
              <a:rPr sz="2317" spc="-1006" dirty="0">
                <a:latin typeface="IPAPMincho"/>
                <a:cs typeface="IPAPMincho"/>
              </a:rPr>
              <a:t>𝑑𝑎</a:t>
            </a:r>
            <a:r>
              <a:rPr sz="2317" spc="25" dirty="0">
                <a:latin typeface="IPAPMincho"/>
                <a:cs typeface="IPAPMincho"/>
              </a:rPr>
              <a:t> </a:t>
            </a:r>
            <a:r>
              <a:rPr sz="2317" spc="294" dirty="0">
                <a:latin typeface="IPAPMincho"/>
                <a:cs typeface="IPAPMincho"/>
              </a:rPr>
              <a:t>=</a:t>
            </a:r>
            <a:endParaRPr sz="2317">
              <a:latin typeface="IPAPMincho"/>
              <a:cs typeface="IPAPMinch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8262" y="1840991"/>
            <a:ext cx="315836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31532">
              <a:spcBef>
                <a:spcPts val="79"/>
              </a:spcBef>
            </a:pPr>
            <a:r>
              <a:rPr sz="2317" spc="-691" dirty="0">
                <a:latin typeface="IPAPMincho"/>
                <a:cs typeface="IPAPMincho"/>
              </a:rPr>
              <a:t>𝜀</a:t>
            </a:r>
            <a:r>
              <a:rPr sz="2545" spc="-1036" baseline="-16260" dirty="0">
                <a:latin typeface="IPAPMincho"/>
                <a:cs typeface="IPAPMincho"/>
              </a:rPr>
              <a:t>0</a:t>
            </a:r>
            <a:endParaRPr sz="2545" baseline="-16260">
              <a:latin typeface="IPAPMincho"/>
              <a:cs typeface="IPAPMinch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41688" y="1605413"/>
            <a:ext cx="1157714" cy="316209"/>
          </a:xfrm>
          <a:prstGeom prst="rect">
            <a:avLst/>
          </a:prstGeom>
        </p:spPr>
        <p:txBody>
          <a:bodyPr vert="horz" wrap="square" lIns="0" tIns="10510" rIns="0" bIns="0" rtlCol="0">
            <a:spAutoFit/>
          </a:bodyPr>
          <a:lstStyle/>
          <a:p>
            <a:pPr marL="10511">
              <a:spcBef>
                <a:spcPts val="83"/>
              </a:spcBef>
            </a:pPr>
            <a:r>
              <a:rPr sz="1986" dirty="0">
                <a:latin typeface="Arial"/>
                <a:cs typeface="Arial"/>
              </a:rPr>
              <a:t>……….(1)</a:t>
            </a:r>
            <a:endParaRPr sz="1986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3496" y="5062938"/>
            <a:ext cx="4209393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L.H.S. of </a:t>
            </a:r>
            <a:r>
              <a:rPr sz="2317" dirty="0">
                <a:latin typeface="Arial"/>
                <a:cs typeface="Arial"/>
              </a:rPr>
              <a:t>eq. </a:t>
            </a:r>
            <a:r>
              <a:rPr sz="2317" spc="-4" dirty="0">
                <a:latin typeface="Arial"/>
                <a:cs typeface="Arial"/>
              </a:rPr>
              <a:t>1 </a:t>
            </a:r>
            <a:r>
              <a:rPr sz="2317" dirty="0">
                <a:latin typeface="Arial"/>
                <a:cs typeface="Arial"/>
              </a:rPr>
              <a:t>can </a:t>
            </a:r>
            <a:r>
              <a:rPr sz="2317" spc="-4" dirty="0">
                <a:latin typeface="Arial"/>
                <a:cs typeface="Arial"/>
              </a:rPr>
              <a:t>be written as</a:t>
            </a:r>
            <a:endParaRPr sz="2317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93739" y="5625012"/>
            <a:ext cx="7661697" cy="1051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7692587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dirty="0"/>
              <a:t>Equation of</a:t>
            </a:r>
            <a:r>
              <a:rPr spc="-79" dirty="0"/>
              <a:t> </a:t>
            </a:r>
            <a:r>
              <a:rPr spc="-4" dirty="0"/>
              <a:t>continuity</a:t>
            </a:r>
          </a:p>
        </p:txBody>
      </p:sp>
      <p:sp>
        <p:nvSpPr>
          <p:cNvPr id="6" name="object 6"/>
          <p:cNvSpPr/>
          <p:nvPr/>
        </p:nvSpPr>
        <p:spPr>
          <a:xfrm>
            <a:off x="3613896" y="761795"/>
            <a:ext cx="4822953" cy="833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 txBox="1"/>
          <p:nvPr/>
        </p:nvSpPr>
        <p:spPr>
          <a:xfrm>
            <a:off x="1934492" y="1674298"/>
            <a:ext cx="8255350" cy="1449131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272748" indent="-262763">
              <a:spcBef>
                <a:spcPts val="79"/>
              </a:spcBef>
              <a:buSzPct val="96428"/>
              <a:buFont typeface="Wingdings"/>
              <a:buChar char=""/>
              <a:tabLst>
                <a:tab pos="273274" algn="l"/>
              </a:tabLst>
            </a:pPr>
            <a:r>
              <a:rPr sz="2317" spc="-4" dirty="0">
                <a:latin typeface="Arial"/>
                <a:cs typeface="Arial"/>
              </a:rPr>
              <a:t>ρ is the charge density (charge </a:t>
            </a:r>
            <a:r>
              <a:rPr sz="2317" dirty="0">
                <a:latin typeface="Arial"/>
                <a:cs typeface="Arial"/>
              </a:rPr>
              <a:t>per </a:t>
            </a:r>
            <a:r>
              <a:rPr sz="2317" spc="-4" dirty="0">
                <a:latin typeface="Arial"/>
                <a:cs typeface="Arial"/>
              </a:rPr>
              <a:t>unit</a:t>
            </a:r>
            <a:r>
              <a:rPr sz="2317" spc="74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volume).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21"/>
              </a:spcBef>
              <a:buFont typeface="Wingdings"/>
              <a:buChar char=""/>
            </a:pPr>
            <a:endParaRPr sz="2400">
              <a:latin typeface="Arial"/>
              <a:cs typeface="Arial"/>
            </a:endParaRPr>
          </a:p>
          <a:p>
            <a:pPr marL="247523" marR="4204" indent="-237538">
              <a:buSzPct val="96428"/>
              <a:buFont typeface="Wingdings"/>
              <a:buChar char=""/>
              <a:tabLst>
                <a:tab pos="273274" algn="l"/>
              </a:tabLst>
            </a:pPr>
            <a:r>
              <a:rPr sz="2317" spc="-4" dirty="0">
                <a:latin typeface="Arial"/>
                <a:cs typeface="Arial"/>
              </a:rPr>
              <a:t>Minus sign </a:t>
            </a:r>
            <a:r>
              <a:rPr sz="2317" dirty="0">
                <a:latin typeface="Arial"/>
                <a:cs typeface="Arial"/>
              </a:rPr>
              <a:t>because </a:t>
            </a:r>
            <a:r>
              <a:rPr sz="2317" spc="-4" dirty="0">
                <a:latin typeface="Arial"/>
                <a:cs typeface="Arial"/>
              </a:rPr>
              <a:t>the outward flow </a:t>
            </a:r>
            <a:r>
              <a:rPr sz="2317" dirty="0">
                <a:latin typeface="Arial"/>
                <a:cs typeface="Arial"/>
              </a:rPr>
              <a:t>decreases </a:t>
            </a:r>
            <a:r>
              <a:rPr sz="2317" spc="-4" dirty="0">
                <a:latin typeface="Arial"/>
                <a:cs typeface="Arial"/>
              </a:rPr>
              <a:t>the charge  left in volume</a:t>
            </a:r>
            <a:r>
              <a:rPr sz="2317" spc="21" dirty="0">
                <a:latin typeface="Arial"/>
                <a:cs typeface="Arial"/>
              </a:rPr>
              <a:t> </a:t>
            </a:r>
            <a:r>
              <a:rPr sz="2317" spc="-108" dirty="0">
                <a:latin typeface="Arial"/>
                <a:cs typeface="Arial"/>
              </a:rPr>
              <a:t>V.</a:t>
            </a:r>
            <a:endParaRPr sz="2317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25743" y="3265353"/>
            <a:ext cx="2011680" cy="561252"/>
            <a:chOff x="4472940" y="3945635"/>
            <a:chExt cx="2430780" cy="678180"/>
          </a:xfrm>
        </p:grpSpPr>
        <p:sp>
          <p:nvSpPr>
            <p:cNvPr id="9" name="object 9"/>
            <p:cNvSpPr/>
            <p:nvPr/>
          </p:nvSpPr>
          <p:spPr>
            <a:xfrm>
              <a:off x="4495038" y="3967733"/>
              <a:ext cx="2386965" cy="634365"/>
            </a:xfrm>
            <a:custGeom>
              <a:avLst/>
              <a:gdLst/>
              <a:ahLst/>
              <a:cxnLst/>
              <a:rect l="l" t="t" r="r" b="b"/>
              <a:pathLst>
                <a:path w="2386965" h="634364">
                  <a:moveTo>
                    <a:pt x="0" y="633984"/>
                  </a:moveTo>
                  <a:lnTo>
                    <a:pt x="2386584" y="633984"/>
                  </a:lnTo>
                  <a:lnTo>
                    <a:pt x="2386584" y="0"/>
                  </a:lnTo>
                  <a:lnTo>
                    <a:pt x="0" y="0"/>
                  </a:lnTo>
                  <a:lnTo>
                    <a:pt x="0" y="633984"/>
                  </a:lnTo>
                  <a:close/>
                </a:path>
              </a:pathLst>
            </a:custGeom>
            <a:ln w="44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9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024374" y="4064507"/>
              <a:ext cx="170434" cy="85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9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303266" y="4067555"/>
              <a:ext cx="214630" cy="853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9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254242" y="4301362"/>
              <a:ext cx="332740" cy="22860"/>
            </a:xfrm>
            <a:custGeom>
              <a:avLst/>
              <a:gdLst/>
              <a:ahLst/>
              <a:cxnLst/>
              <a:rect l="l" t="t" r="r" b="b"/>
              <a:pathLst>
                <a:path w="332740" h="22860">
                  <a:moveTo>
                    <a:pt x="332232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332232" y="22860"/>
                  </a:lnTo>
                  <a:lnTo>
                    <a:pt x="332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9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12079" y="3348974"/>
            <a:ext cx="1790963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31532">
              <a:spcBef>
                <a:spcPts val="79"/>
              </a:spcBef>
              <a:tabLst>
                <a:tab pos="432508" algn="l"/>
                <a:tab pos="1049475" algn="l"/>
              </a:tabLst>
            </a:pPr>
            <a:r>
              <a:rPr sz="2317" spc="-314" dirty="0">
                <a:latin typeface="IPAPMincho"/>
                <a:cs typeface="IPAPMincho"/>
              </a:rPr>
              <a:t>⇒	</a:t>
            </a:r>
            <a:r>
              <a:rPr sz="2317" spc="-418" dirty="0">
                <a:latin typeface="IPAPMincho"/>
                <a:cs typeface="IPAPMincho"/>
              </a:rPr>
              <a:t>𝛻</a:t>
            </a:r>
            <a:r>
              <a:rPr sz="2317" spc="-418" dirty="0">
                <a:latin typeface="URW Gothic"/>
                <a:cs typeface="URW Gothic"/>
              </a:rPr>
              <a:t>. </a:t>
            </a:r>
            <a:r>
              <a:rPr sz="2317" spc="-377" dirty="0">
                <a:latin typeface="URW Gothic"/>
                <a:cs typeface="URW Gothic"/>
              </a:rPr>
              <a:t> </a:t>
            </a:r>
            <a:r>
              <a:rPr sz="2317" spc="-1436" dirty="0">
                <a:latin typeface="IPAPMincho"/>
                <a:cs typeface="IPAPMincho"/>
              </a:rPr>
              <a:t>𝐽	</a:t>
            </a:r>
            <a:r>
              <a:rPr sz="2317" spc="-4" dirty="0">
                <a:latin typeface="URW Gothic"/>
                <a:cs typeface="URW Gothic"/>
              </a:rPr>
              <a:t>= -</a:t>
            </a:r>
            <a:r>
              <a:rPr sz="2317" spc="-58" dirty="0">
                <a:latin typeface="URW Gothic"/>
                <a:cs typeface="URW Gothic"/>
              </a:rPr>
              <a:t> </a:t>
            </a:r>
            <a:r>
              <a:rPr sz="2545" spc="-956" baseline="44715" dirty="0">
                <a:latin typeface="IPAPMincho"/>
                <a:cs typeface="IPAPMincho"/>
              </a:rPr>
              <a:t>𝜕𝜌</a:t>
            </a:r>
            <a:endParaRPr sz="2545" baseline="44715">
              <a:latin typeface="IPAPMincho"/>
              <a:cs typeface="IPAPMinch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0330" y="3575998"/>
            <a:ext cx="248044" cy="270713"/>
          </a:xfrm>
          <a:prstGeom prst="rect">
            <a:avLst/>
          </a:prstGeom>
        </p:spPr>
        <p:txBody>
          <a:bodyPr vert="horz" wrap="square" lIns="0" tIns="9459" rIns="0" bIns="0" rtlCol="0">
            <a:spAutoFit/>
          </a:bodyPr>
          <a:lstStyle/>
          <a:p>
            <a:pPr marL="10511">
              <a:spcBef>
                <a:spcPts val="74"/>
              </a:spcBef>
            </a:pPr>
            <a:r>
              <a:rPr sz="1697" spc="-658" dirty="0">
                <a:latin typeface="IPAPMincho"/>
                <a:cs typeface="IPAPMincho"/>
              </a:rPr>
              <a:t>𝜕</a:t>
            </a:r>
            <a:r>
              <a:rPr sz="1697" spc="-956" dirty="0">
                <a:latin typeface="IPAPMincho"/>
                <a:cs typeface="IPAPMincho"/>
              </a:rPr>
              <a:t>𝑡</a:t>
            </a:r>
            <a:endParaRPr sz="1697">
              <a:latin typeface="IPAPMincho"/>
              <a:cs typeface="IPAPMinch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4493" y="4343505"/>
            <a:ext cx="8259554" cy="723226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>
              <a:spcBef>
                <a:spcPts val="79"/>
              </a:spcBef>
              <a:tabLst>
                <a:tab pos="919671" algn="l"/>
                <a:tab pos="1222373" algn="l"/>
                <a:tab pos="1540317" algn="l"/>
                <a:tab pos="1773650" algn="l"/>
                <a:tab pos="2230332" algn="l"/>
                <a:tab pos="2563516" algn="l"/>
                <a:tab pos="3042796" algn="l"/>
                <a:tab pos="3287165" algn="l"/>
                <a:tab pos="3706009" algn="l"/>
                <a:tab pos="3915694" algn="l"/>
                <a:tab pos="4058112" algn="l"/>
                <a:tab pos="4363442" algn="l"/>
                <a:tab pos="5115470" algn="l"/>
                <a:tab pos="5236341" algn="l"/>
                <a:tab pos="5928984" algn="l"/>
                <a:tab pos="6255862" algn="l"/>
                <a:tab pos="6559616" algn="l"/>
                <a:tab pos="7239646" algn="l"/>
                <a:tab pos="7344226" algn="l"/>
                <a:tab pos="7953836" algn="l"/>
              </a:tabLst>
            </a:pPr>
            <a:r>
              <a:rPr sz="2317" spc="-4" dirty="0">
                <a:latin typeface="Arial"/>
                <a:cs typeface="Arial"/>
              </a:rPr>
              <a:t>Wh</a:t>
            </a:r>
            <a:r>
              <a:rPr sz="2317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n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dirty="0">
                <a:latin typeface="Arial"/>
                <a:cs typeface="Arial"/>
              </a:rPr>
              <a:t>t</a:t>
            </a:r>
            <a:r>
              <a:rPr sz="2317" spc="-4" dirty="0">
                <a:latin typeface="Arial"/>
                <a:cs typeface="Arial"/>
              </a:rPr>
              <a:t>e</a:t>
            </a:r>
            <a:r>
              <a:rPr sz="2317" dirty="0">
                <a:latin typeface="Arial"/>
                <a:cs typeface="Arial"/>
              </a:rPr>
              <a:t>a</a:t>
            </a:r>
            <a:r>
              <a:rPr sz="2317" spc="-4" dirty="0">
                <a:latin typeface="Arial"/>
                <a:cs typeface="Arial"/>
              </a:rPr>
              <a:t>dy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cur</a:t>
            </a:r>
            <a:r>
              <a:rPr sz="2317" dirty="0">
                <a:latin typeface="Arial"/>
                <a:cs typeface="Arial"/>
              </a:rPr>
              <a:t>r</a:t>
            </a:r>
            <a:r>
              <a:rPr sz="2317" spc="-4" dirty="0">
                <a:latin typeface="Arial"/>
                <a:cs typeface="Arial"/>
              </a:rPr>
              <a:t>e</a:t>
            </a:r>
            <a:r>
              <a:rPr sz="2317" dirty="0">
                <a:latin typeface="Arial"/>
                <a:cs typeface="Arial"/>
              </a:rPr>
              <a:t>n</a:t>
            </a:r>
            <a:r>
              <a:rPr sz="2317" spc="-4" dirty="0">
                <a:latin typeface="Arial"/>
                <a:cs typeface="Arial"/>
              </a:rPr>
              <a:t>t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(I)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is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fl</a:t>
            </a:r>
            <a:r>
              <a:rPr sz="2317" spc="4" dirty="0">
                <a:latin typeface="Arial"/>
                <a:cs typeface="Arial"/>
              </a:rPr>
              <a:t>o</a:t>
            </a:r>
            <a:r>
              <a:rPr sz="2317" spc="-4" dirty="0">
                <a:latin typeface="Arial"/>
                <a:cs typeface="Arial"/>
              </a:rPr>
              <a:t>wi</a:t>
            </a:r>
            <a:r>
              <a:rPr sz="2317" dirty="0">
                <a:latin typeface="Arial"/>
                <a:cs typeface="Arial"/>
              </a:rPr>
              <a:t>n</a:t>
            </a:r>
            <a:r>
              <a:rPr sz="2317" spc="-4" dirty="0">
                <a:latin typeface="Arial"/>
                <a:cs typeface="Arial"/>
              </a:rPr>
              <a:t>g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th</a:t>
            </a:r>
            <a:r>
              <a:rPr sz="2317" spc="4" dirty="0">
                <a:latin typeface="Arial"/>
                <a:cs typeface="Arial"/>
              </a:rPr>
              <a:t>r</a:t>
            </a:r>
            <a:r>
              <a:rPr sz="2317" spc="-4" dirty="0">
                <a:latin typeface="Arial"/>
                <a:cs typeface="Arial"/>
              </a:rPr>
              <a:t>o</a:t>
            </a:r>
            <a:r>
              <a:rPr sz="2317" dirty="0">
                <a:latin typeface="Arial"/>
                <a:cs typeface="Arial"/>
              </a:rPr>
              <a:t>u</a:t>
            </a:r>
            <a:r>
              <a:rPr sz="2317" spc="-4" dirty="0">
                <a:latin typeface="Arial"/>
                <a:cs typeface="Arial"/>
              </a:rPr>
              <a:t>gh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wire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th</a:t>
            </a:r>
            <a:r>
              <a:rPr sz="2317" spc="4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n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its  mag</a:t>
            </a:r>
            <a:r>
              <a:rPr sz="2317" dirty="0">
                <a:latin typeface="Arial"/>
                <a:cs typeface="Arial"/>
              </a:rPr>
              <a:t>n</a:t>
            </a:r>
            <a:r>
              <a:rPr sz="2317" spc="-4" dirty="0">
                <a:latin typeface="Arial"/>
                <a:cs typeface="Arial"/>
              </a:rPr>
              <a:t>it</a:t>
            </a:r>
            <a:r>
              <a:rPr sz="2317" dirty="0">
                <a:latin typeface="Arial"/>
                <a:cs typeface="Arial"/>
              </a:rPr>
              <a:t>u</a:t>
            </a:r>
            <a:r>
              <a:rPr sz="2317" spc="4" dirty="0">
                <a:latin typeface="Arial"/>
                <a:cs typeface="Arial"/>
              </a:rPr>
              <a:t>d</a:t>
            </a:r>
            <a:r>
              <a:rPr sz="2317" spc="-4" dirty="0">
                <a:latin typeface="Arial"/>
                <a:cs typeface="Arial"/>
              </a:rPr>
              <a:t>e</a:t>
            </a:r>
            <a:r>
              <a:rPr sz="2317" dirty="0">
                <a:latin typeface="Arial"/>
                <a:cs typeface="Arial"/>
              </a:rPr>
              <a:t>	I	</a:t>
            </a:r>
            <a:r>
              <a:rPr sz="2317" spc="-4" dirty="0">
                <a:latin typeface="Arial"/>
                <a:cs typeface="Arial"/>
              </a:rPr>
              <a:t>must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be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dirty="0">
                <a:latin typeface="Arial"/>
                <a:cs typeface="Arial"/>
              </a:rPr>
              <a:t>a</a:t>
            </a:r>
            <a:r>
              <a:rPr sz="2317" spc="-4" dirty="0">
                <a:latin typeface="Arial"/>
                <a:cs typeface="Arial"/>
              </a:rPr>
              <a:t>me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all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along</a:t>
            </a:r>
            <a:r>
              <a:rPr sz="2317" dirty="0">
                <a:latin typeface="Arial"/>
                <a:cs typeface="Arial"/>
              </a:rPr>
              <a:t>		</a:t>
            </a:r>
            <a:r>
              <a:rPr sz="2317" spc="-4" dirty="0">
                <a:latin typeface="Arial"/>
                <a:cs typeface="Arial"/>
              </a:rPr>
              <a:t>li</a:t>
            </a:r>
            <a:r>
              <a:rPr sz="2317" dirty="0">
                <a:latin typeface="Arial"/>
                <a:cs typeface="Arial"/>
              </a:rPr>
              <a:t>ne;	</a:t>
            </a:r>
            <a:r>
              <a:rPr sz="2317" spc="-4" dirty="0">
                <a:latin typeface="Arial"/>
                <a:cs typeface="Arial"/>
              </a:rPr>
              <a:t>o</a:t>
            </a:r>
            <a:r>
              <a:rPr sz="2317" dirty="0">
                <a:latin typeface="Arial"/>
                <a:cs typeface="Arial"/>
              </a:rPr>
              <a:t>t</a:t>
            </a:r>
            <a:r>
              <a:rPr sz="2317" spc="-4" dirty="0">
                <a:latin typeface="Arial"/>
                <a:cs typeface="Arial"/>
              </a:rPr>
              <a:t>h</a:t>
            </a:r>
            <a:r>
              <a:rPr sz="2317" spc="4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rwi</a:t>
            </a:r>
            <a:r>
              <a:rPr sz="2317" dirty="0">
                <a:latin typeface="Arial"/>
                <a:cs typeface="Arial"/>
              </a:rPr>
              <a:t>s</a:t>
            </a:r>
            <a:r>
              <a:rPr sz="2317" spc="-4" dirty="0">
                <a:latin typeface="Arial"/>
                <a:cs typeface="Arial"/>
              </a:rPr>
              <a:t>e</a:t>
            </a:r>
            <a:r>
              <a:rPr sz="2317" dirty="0">
                <a:latin typeface="Arial"/>
                <a:cs typeface="Arial"/>
              </a:rPr>
              <a:t>		</a:t>
            </a:r>
            <a:r>
              <a:rPr sz="2317" spc="-4" dirty="0">
                <a:latin typeface="Arial"/>
                <a:cs typeface="Arial"/>
              </a:rPr>
              <a:t>charge</a:t>
            </a:r>
            <a:endParaRPr sz="2317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05319" y="5343458"/>
            <a:ext cx="275371" cy="18919"/>
          </a:xfrm>
          <a:custGeom>
            <a:avLst/>
            <a:gdLst/>
            <a:ahLst/>
            <a:cxnLst/>
            <a:rect l="l" t="t" r="r" b="b"/>
            <a:pathLst>
              <a:path w="332740" h="22860">
                <a:moveTo>
                  <a:pt x="332231" y="0"/>
                </a:moveTo>
                <a:lnTo>
                  <a:pt x="0" y="0"/>
                </a:lnTo>
                <a:lnTo>
                  <a:pt x="0" y="22860"/>
                </a:lnTo>
                <a:lnTo>
                  <a:pt x="332231" y="22860"/>
                </a:lnTo>
                <a:lnTo>
                  <a:pt x="332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7" name="object 17"/>
          <p:cNvSpPr txBox="1"/>
          <p:nvPr/>
        </p:nvSpPr>
        <p:spPr>
          <a:xfrm>
            <a:off x="7315725" y="5360382"/>
            <a:ext cx="248044" cy="270713"/>
          </a:xfrm>
          <a:prstGeom prst="rect">
            <a:avLst/>
          </a:prstGeom>
        </p:spPr>
        <p:txBody>
          <a:bodyPr vert="horz" wrap="square" lIns="0" tIns="9459" rIns="0" bIns="0" rtlCol="0">
            <a:spAutoFit/>
          </a:bodyPr>
          <a:lstStyle/>
          <a:p>
            <a:pPr marL="10511">
              <a:spcBef>
                <a:spcPts val="74"/>
              </a:spcBef>
            </a:pPr>
            <a:r>
              <a:rPr sz="1697" spc="-658" dirty="0">
                <a:latin typeface="IPAPMincho"/>
                <a:cs typeface="IPAPMincho"/>
              </a:rPr>
              <a:t>𝜕</a:t>
            </a:r>
            <a:r>
              <a:rPr sz="1697" spc="-956" dirty="0">
                <a:latin typeface="IPAPMincho"/>
                <a:cs typeface="IPAPMincho"/>
              </a:rPr>
              <a:t>𝑡</a:t>
            </a:r>
            <a:endParaRPr sz="1697">
              <a:latin typeface="IPAPMincho"/>
              <a:cs typeface="IPAPMinch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211056" y="5147442"/>
            <a:ext cx="140943" cy="706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9" name="object 19"/>
          <p:cNvSpPr txBox="1"/>
          <p:nvPr/>
        </p:nvSpPr>
        <p:spPr>
          <a:xfrm>
            <a:off x="1913472" y="5133358"/>
            <a:ext cx="8255350" cy="366719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31532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would be piling up </a:t>
            </a:r>
            <a:r>
              <a:rPr sz="2317" dirty="0">
                <a:latin typeface="Arial"/>
                <a:cs typeface="Arial"/>
              </a:rPr>
              <a:t>somewhere. </a:t>
            </a:r>
            <a:r>
              <a:rPr sz="2317" spc="-4" dirty="0">
                <a:latin typeface="Arial"/>
                <a:cs typeface="Arial"/>
              </a:rPr>
              <a:t>Because </a:t>
            </a:r>
            <a:r>
              <a:rPr sz="2545" spc="-956" baseline="44715" dirty="0">
                <a:latin typeface="IPAPMincho"/>
                <a:cs typeface="IPAPMincho"/>
              </a:rPr>
              <a:t>𝜕𝜌</a:t>
            </a:r>
            <a:r>
              <a:rPr sz="2545" spc="266" baseline="44715" dirty="0">
                <a:latin typeface="IPAPMincho"/>
                <a:cs typeface="IPAPMincho"/>
              </a:rPr>
              <a:t> </a:t>
            </a:r>
            <a:r>
              <a:rPr sz="2317" spc="294" dirty="0">
                <a:latin typeface="IPAPMincho"/>
                <a:cs typeface="IPAPMincho"/>
              </a:rPr>
              <a:t>= </a:t>
            </a:r>
            <a:r>
              <a:rPr sz="2317" spc="-79" dirty="0">
                <a:latin typeface="IPAPMincho"/>
                <a:cs typeface="IPAPMincho"/>
              </a:rPr>
              <a:t>0</a:t>
            </a:r>
            <a:r>
              <a:rPr sz="2317" spc="-79" dirty="0">
                <a:latin typeface="Arial"/>
                <a:cs typeface="Arial"/>
              </a:rPr>
              <a:t>, </a:t>
            </a:r>
            <a:r>
              <a:rPr sz="2317" dirty="0">
                <a:latin typeface="Arial"/>
                <a:cs typeface="Arial"/>
              </a:rPr>
              <a:t>hence </a:t>
            </a:r>
            <a:r>
              <a:rPr sz="2317" spc="-455" dirty="0">
                <a:latin typeface="IPAPMincho"/>
                <a:cs typeface="IPAPMincho"/>
              </a:rPr>
              <a:t>𝛻. </a:t>
            </a:r>
            <a:r>
              <a:rPr sz="2317" spc="-2065" dirty="0">
                <a:latin typeface="IPAPMincho"/>
                <a:cs typeface="IPAPMincho"/>
              </a:rPr>
              <a:t>𝐽</a:t>
            </a:r>
            <a:r>
              <a:rPr sz="3476" spc="974" baseline="10912" dirty="0">
                <a:latin typeface="IPAPMincho"/>
                <a:cs typeface="IPAPMincho"/>
              </a:rPr>
              <a:t> </a:t>
            </a:r>
            <a:r>
              <a:rPr sz="2317" spc="294" dirty="0">
                <a:latin typeface="IPAPMincho"/>
                <a:cs typeface="IPAPMincho"/>
              </a:rPr>
              <a:t>=</a:t>
            </a:r>
            <a:r>
              <a:rPr sz="2317" spc="-223" dirty="0">
                <a:latin typeface="IPAPMincho"/>
                <a:cs typeface="IPAPMincho"/>
              </a:rPr>
              <a:t> </a:t>
            </a:r>
            <a:r>
              <a:rPr sz="2317" spc="-153" dirty="0">
                <a:latin typeface="IPAPMincho"/>
                <a:cs typeface="IPAPMincho"/>
              </a:rPr>
              <a:t>0</a:t>
            </a:r>
            <a:endParaRPr sz="2317">
              <a:latin typeface="IPAPMincho"/>
              <a:cs typeface="IPAPMinch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9912451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dirty="0"/>
              <a:t>Problem with </a:t>
            </a:r>
            <a:r>
              <a:rPr spc="-17" dirty="0"/>
              <a:t>Ampere’s </a:t>
            </a:r>
            <a:r>
              <a:rPr spc="-4" dirty="0"/>
              <a:t>Circuital</a:t>
            </a:r>
            <a:r>
              <a:rPr spc="-174" dirty="0"/>
              <a:t> </a:t>
            </a:r>
            <a:r>
              <a:rPr dirty="0"/>
              <a:t>Law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34492" y="767634"/>
            <a:ext cx="4303986" cy="1079799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8" dirty="0">
                <a:latin typeface="Arial"/>
                <a:cs typeface="Arial"/>
              </a:rPr>
              <a:t>Ampere’s </a:t>
            </a:r>
            <a:r>
              <a:rPr sz="2317" dirty="0">
                <a:latin typeface="Arial"/>
                <a:cs typeface="Arial"/>
              </a:rPr>
              <a:t>circuital </a:t>
            </a:r>
            <a:r>
              <a:rPr sz="2317" spc="-4" dirty="0">
                <a:latin typeface="Arial"/>
                <a:cs typeface="Arial"/>
              </a:rPr>
              <a:t>law </a:t>
            </a:r>
            <a:r>
              <a:rPr sz="2317" dirty="0">
                <a:latin typeface="Arial"/>
                <a:cs typeface="Arial"/>
              </a:rPr>
              <a:t>states</a:t>
            </a:r>
            <a:r>
              <a:rPr sz="2317" spc="-62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that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2317">
              <a:latin typeface="Arial"/>
              <a:cs typeface="Arial"/>
            </a:endParaRPr>
          </a:p>
          <a:p>
            <a:pPr marL="10511">
              <a:spcBef>
                <a:spcPts val="4"/>
              </a:spcBef>
            </a:pPr>
            <a:r>
              <a:rPr sz="2317" spc="-46" dirty="0">
                <a:latin typeface="Arial"/>
                <a:cs typeface="Arial"/>
              </a:rPr>
              <a:t>Taking </a:t>
            </a:r>
            <a:r>
              <a:rPr sz="2317" spc="-4" dirty="0">
                <a:latin typeface="Arial"/>
                <a:cs typeface="Arial"/>
              </a:rPr>
              <a:t>divergence on </a:t>
            </a:r>
            <a:r>
              <a:rPr sz="2317" dirty="0">
                <a:latin typeface="Arial"/>
                <a:cs typeface="Arial"/>
              </a:rPr>
              <a:t>both</a:t>
            </a:r>
            <a:r>
              <a:rPr sz="2317" spc="70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sides</a:t>
            </a:r>
            <a:endParaRPr sz="2317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22509" y="823962"/>
            <a:ext cx="1881727" cy="425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8" name="object 8"/>
          <p:cNvSpPr/>
          <p:nvPr/>
        </p:nvSpPr>
        <p:spPr>
          <a:xfrm>
            <a:off x="6243596" y="1970060"/>
            <a:ext cx="2999167" cy="421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9" name="object 9"/>
          <p:cNvSpPr txBox="1"/>
          <p:nvPr/>
        </p:nvSpPr>
        <p:spPr>
          <a:xfrm>
            <a:off x="2066670" y="2764221"/>
            <a:ext cx="8180201" cy="1436370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 algn="just">
              <a:spcBef>
                <a:spcPts val="79"/>
              </a:spcBef>
            </a:pPr>
            <a:r>
              <a:rPr sz="2317" i="1" spc="-4" dirty="0">
                <a:solidFill>
                  <a:srgbClr val="FF0000"/>
                </a:solidFill>
                <a:latin typeface="Arial"/>
                <a:cs typeface="Arial"/>
              </a:rPr>
              <a:t>As discussed </a:t>
            </a:r>
            <a:r>
              <a:rPr sz="2317" i="1" dirty="0">
                <a:solidFill>
                  <a:srgbClr val="FF0000"/>
                </a:solidFill>
                <a:latin typeface="Arial"/>
                <a:cs typeface="Arial"/>
              </a:rPr>
              <a:t>before divergence of </a:t>
            </a:r>
            <a:r>
              <a:rPr sz="2317" i="1" spc="-4" dirty="0">
                <a:solidFill>
                  <a:srgbClr val="FF0000"/>
                </a:solidFill>
                <a:latin typeface="Arial"/>
                <a:cs typeface="Arial"/>
              </a:rPr>
              <a:t>curl for </a:t>
            </a:r>
            <a:r>
              <a:rPr sz="2317" i="1" dirty="0">
                <a:solidFill>
                  <a:srgbClr val="FF0000"/>
                </a:solidFill>
                <a:latin typeface="Arial"/>
                <a:cs typeface="Arial"/>
              </a:rPr>
              <a:t>any </a:t>
            </a:r>
            <a:r>
              <a:rPr sz="2317" i="1" spc="-4" dirty="0">
                <a:solidFill>
                  <a:srgbClr val="FF0000"/>
                </a:solidFill>
                <a:latin typeface="Arial"/>
                <a:cs typeface="Arial"/>
              </a:rPr>
              <a:t>vector is zero </a:t>
            </a:r>
            <a:r>
              <a:rPr sz="2317" spc="-4" dirty="0">
                <a:latin typeface="Arial"/>
                <a:cs typeface="Arial"/>
              </a:rPr>
              <a:t>,  </a:t>
            </a:r>
            <a:r>
              <a:rPr sz="2317" dirty="0">
                <a:latin typeface="Arial"/>
                <a:cs typeface="Arial"/>
              </a:rPr>
              <a:t>so, </a:t>
            </a:r>
            <a:r>
              <a:rPr sz="2317" spc="-4" dirty="0">
                <a:latin typeface="Arial"/>
                <a:cs typeface="Arial"/>
              </a:rPr>
              <a:t>L.H.S. is zero </a:t>
            </a:r>
            <a:r>
              <a:rPr sz="2317" dirty="0">
                <a:latin typeface="Arial"/>
                <a:cs typeface="Arial"/>
              </a:rPr>
              <a:t>but </a:t>
            </a:r>
            <a:r>
              <a:rPr sz="2317" spc="-4" dirty="0">
                <a:latin typeface="Arial"/>
                <a:cs typeface="Arial"/>
              </a:rPr>
              <a:t>R. H.S. might </a:t>
            </a:r>
            <a:r>
              <a:rPr sz="2317" dirty="0">
                <a:latin typeface="Arial"/>
                <a:cs typeface="Arial"/>
              </a:rPr>
              <a:t>not </a:t>
            </a:r>
            <a:r>
              <a:rPr sz="2317" spc="-4" dirty="0">
                <a:latin typeface="Arial"/>
                <a:cs typeface="Arial"/>
              </a:rPr>
              <a:t>be zero </a:t>
            </a:r>
            <a:r>
              <a:rPr sz="2317" spc="-12" dirty="0">
                <a:latin typeface="Arial"/>
                <a:cs typeface="Arial"/>
              </a:rPr>
              <a:t>necessarily. </a:t>
            </a:r>
            <a:r>
              <a:rPr sz="2317" spc="617" dirty="0">
                <a:latin typeface="Arial"/>
                <a:cs typeface="Arial"/>
              </a:rPr>
              <a:t> </a:t>
            </a:r>
            <a:r>
              <a:rPr sz="2317" spc="-21" dirty="0">
                <a:latin typeface="Arial"/>
                <a:cs typeface="Arial"/>
              </a:rPr>
              <a:t>Actually. </a:t>
            </a:r>
            <a:r>
              <a:rPr sz="2317" spc="-4" dirty="0">
                <a:latin typeface="Arial"/>
                <a:cs typeface="Arial"/>
              </a:rPr>
              <a:t>R.H.S. is zero </a:t>
            </a:r>
            <a:r>
              <a:rPr sz="2317" dirty="0">
                <a:latin typeface="Arial"/>
                <a:cs typeface="Arial"/>
              </a:rPr>
              <a:t>only </a:t>
            </a:r>
            <a:r>
              <a:rPr sz="2317" spc="-4" dirty="0">
                <a:latin typeface="Arial"/>
                <a:cs typeface="Arial"/>
              </a:rPr>
              <a:t>when a steady current is </a:t>
            </a:r>
            <a:r>
              <a:rPr sz="2317" dirty="0">
                <a:latin typeface="Arial"/>
                <a:cs typeface="Arial"/>
              </a:rPr>
              <a:t>flowing  </a:t>
            </a:r>
            <a:r>
              <a:rPr sz="2317" spc="-4" dirty="0">
                <a:latin typeface="Arial"/>
                <a:cs typeface="Arial"/>
              </a:rPr>
              <a:t>(As </a:t>
            </a:r>
            <a:r>
              <a:rPr sz="2317" dirty="0">
                <a:latin typeface="Arial"/>
                <a:cs typeface="Arial"/>
              </a:rPr>
              <a:t>discussed </a:t>
            </a:r>
            <a:r>
              <a:rPr sz="2317" spc="-4" dirty="0">
                <a:latin typeface="Arial"/>
                <a:cs typeface="Arial"/>
              </a:rPr>
              <a:t>in </a:t>
            </a:r>
            <a:r>
              <a:rPr sz="2317" dirty="0">
                <a:latin typeface="Arial"/>
                <a:cs typeface="Arial"/>
              </a:rPr>
              <a:t>continuity</a:t>
            </a:r>
            <a:r>
              <a:rPr sz="2317" spc="12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equation).</a:t>
            </a:r>
            <a:endParaRPr sz="231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9515636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dirty="0"/>
              <a:t>Problem with </a:t>
            </a:r>
            <a:r>
              <a:rPr spc="-17" dirty="0"/>
              <a:t>Ampere’s </a:t>
            </a:r>
            <a:r>
              <a:rPr spc="-4" dirty="0"/>
              <a:t>Circuital</a:t>
            </a:r>
            <a:r>
              <a:rPr spc="-174" dirty="0"/>
              <a:t> </a:t>
            </a:r>
            <a:r>
              <a:rPr dirty="0"/>
              <a:t>Law</a:t>
            </a:r>
          </a:p>
        </p:txBody>
      </p:sp>
      <p:sp>
        <p:nvSpPr>
          <p:cNvPr id="6" name="object 6"/>
          <p:cNvSpPr/>
          <p:nvPr/>
        </p:nvSpPr>
        <p:spPr>
          <a:xfrm>
            <a:off x="2172353" y="909540"/>
            <a:ext cx="4362434" cy="2877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/>
          <p:nvPr/>
        </p:nvSpPr>
        <p:spPr>
          <a:xfrm>
            <a:off x="7156737" y="1857945"/>
            <a:ext cx="2874317" cy="849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8" name="object 8"/>
          <p:cNvSpPr txBox="1"/>
          <p:nvPr/>
        </p:nvSpPr>
        <p:spPr>
          <a:xfrm>
            <a:off x="2146884" y="4169454"/>
            <a:ext cx="8250621" cy="1079799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 algn="just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There </a:t>
            </a:r>
            <a:r>
              <a:rPr sz="2317" dirty="0">
                <a:latin typeface="Arial"/>
                <a:cs typeface="Arial"/>
              </a:rPr>
              <a:t>could </a:t>
            </a:r>
            <a:r>
              <a:rPr sz="2317" spc="-4" dirty="0">
                <a:latin typeface="Arial"/>
                <a:cs typeface="Arial"/>
              </a:rPr>
              <a:t>be two </a:t>
            </a:r>
            <a:r>
              <a:rPr sz="2317" dirty="0">
                <a:latin typeface="Arial"/>
                <a:cs typeface="Arial"/>
              </a:rPr>
              <a:t>surfaces </a:t>
            </a:r>
            <a:r>
              <a:rPr sz="2317" spc="-4" dirty="0">
                <a:latin typeface="Arial"/>
                <a:cs typeface="Arial"/>
              </a:rPr>
              <a:t>for which closed path is </a:t>
            </a:r>
            <a:r>
              <a:rPr sz="2317" dirty="0">
                <a:latin typeface="Arial"/>
                <a:cs typeface="Arial"/>
              </a:rPr>
              <a:t>boundary  </a:t>
            </a:r>
            <a:r>
              <a:rPr sz="2317" spc="-4" dirty="0">
                <a:latin typeface="Arial"/>
                <a:cs typeface="Arial"/>
              </a:rPr>
              <a:t>and for </a:t>
            </a:r>
            <a:r>
              <a:rPr sz="2317" dirty="0">
                <a:latin typeface="Arial"/>
                <a:cs typeface="Arial"/>
              </a:rPr>
              <a:t>both surfaces </a:t>
            </a:r>
            <a:r>
              <a:rPr sz="2317" spc="-4" dirty="0">
                <a:latin typeface="Arial"/>
                <a:cs typeface="Arial"/>
              </a:rPr>
              <a:t>same </a:t>
            </a:r>
            <a:r>
              <a:rPr sz="2317" dirty="0">
                <a:latin typeface="Arial"/>
                <a:cs typeface="Arial"/>
              </a:rPr>
              <a:t>amount </a:t>
            </a:r>
            <a:r>
              <a:rPr sz="2317" spc="-4" dirty="0">
                <a:latin typeface="Arial"/>
                <a:cs typeface="Arial"/>
              </a:rPr>
              <a:t>of current </a:t>
            </a:r>
            <a:r>
              <a:rPr sz="2317" dirty="0">
                <a:latin typeface="Arial"/>
                <a:cs typeface="Arial"/>
              </a:rPr>
              <a:t>pierces </a:t>
            </a:r>
            <a:r>
              <a:rPr sz="2317" spc="-4" dirty="0">
                <a:latin typeface="Arial"/>
                <a:cs typeface="Arial"/>
              </a:rPr>
              <a:t>the  </a:t>
            </a:r>
            <a:r>
              <a:rPr sz="2317" dirty="0">
                <a:latin typeface="Arial"/>
                <a:cs typeface="Arial"/>
              </a:rPr>
              <a:t>surface. </a:t>
            </a:r>
            <a:r>
              <a:rPr sz="2317" spc="-4" dirty="0">
                <a:latin typeface="Arial"/>
                <a:cs typeface="Arial"/>
              </a:rPr>
              <a:t>So, </a:t>
            </a:r>
            <a:r>
              <a:rPr sz="2317" spc="-8" dirty="0">
                <a:solidFill>
                  <a:srgbClr val="FF0000"/>
                </a:solidFill>
                <a:latin typeface="Arial"/>
                <a:cs typeface="Arial"/>
              </a:rPr>
              <a:t>Ampere’s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law works</a:t>
            </a:r>
            <a:r>
              <a:rPr sz="2317" spc="-9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fine!!</a:t>
            </a:r>
            <a:endParaRPr sz="231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9090066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dirty="0"/>
              <a:t>Problem with </a:t>
            </a:r>
            <a:r>
              <a:rPr spc="-17" dirty="0"/>
              <a:t>Ampere’s </a:t>
            </a:r>
            <a:r>
              <a:rPr spc="-4" dirty="0"/>
              <a:t>Circuital</a:t>
            </a:r>
            <a:r>
              <a:rPr spc="-174" dirty="0"/>
              <a:t> </a:t>
            </a:r>
            <a:r>
              <a:rPr dirty="0"/>
              <a:t>Law</a:t>
            </a:r>
          </a:p>
        </p:txBody>
      </p:sp>
      <p:sp>
        <p:nvSpPr>
          <p:cNvPr id="6" name="object 6"/>
          <p:cNvSpPr/>
          <p:nvPr/>
        </p:nvSpPr>
        <p:spPr>
          <a:xfrm>
            <a:off x="2051271" y="881710"/>
            <a:ext cx="4665215" cy="2790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/>
          <p:nvPr/>
        </p:nvSpPr>
        <p:spPr>
          <a:xfrm>
            <a:off x="7597030" y="1798789"/>
            <a:ext cx="2708903" cy="805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8" name="object 8"/>
          <p:cNvSpPr txBox="1"/>
          <p:nvPr/>
        </p:nvSpPr>
        <p:spPr>
          <a:xfrm>
            <a:off x="2025302" y="3920044"/>
            <a:ext cx="8343637" cy="2048561"/>
          </a:xfrm>
          <a:prstGeom prst="rect">
            <a:avLst/>
          </a:prstGeom>
        </p:spPr>
        <p:txBody>
          <a:bodyPr vert="horz" wrap="square" lIns="0" tIns="11036" rIns="0" bIns="0" rtlCol="0">
            <a:spAutoFit/>
          </a:bodyPr>
          <a:lstStyle/>
          <a:p>
            <a:pPr marL="10511" marR="4204" algn="just">
              <a:spcBef>
                <a:spcPts val="87"/>
              </a:spcBef>
            </a:pPr>
            <a:r>
              <a:rPr sz="2648" dirty="0">
                <a:latin typeface="Arial"/>
                <a:cs typeface="Arial"/>
              </a:rPr>
              <a:t>But </a:t>
            </a:r>
            <a:r>
              <a:rPr sz="2648" spc="-4" dirty="0">
                <a:latin typeface="Arial"/>
                <a:cs typeface="Arial"/>
              </a:rPr>
              <a:t>when charge is piling up somewhere </a:t>
            </a:r>
            <a:r>
              <a:rPr sz="2648" dirty="0">
                <a:latin typeface="Arial"/>
                <a:cs typeface="Arial"/>
              </a:rPr>
              <a:t>like </a:t>
            </a:r>
            <a:r>
              <a:rPr sz="2648" spc="-4" dirty="0">
                <a:latin typeface="Arial"/>
                <a:cs typeface="Arial"/>
              </a:rPr>
              <a:t>in </a:t>
            </a:r>
            <a:r>
              <a:rPr sz="2648" dirty="0">
                <a:latin typeface="Arial"/>
                <a:cs typeface="Arial"/>
              </a:rPr>
              <a:t>case </a:t>
            </a:r>
            <a:r>
              <a:rPr sz="2648" spc="-8" dirty="0">
                <a:latin typeface="Arial"/>
                <a:cs typeface="Arial"/>
              </a:rPr>
              <a:t>of  </a:t>
            </a:r>
            <a:r>
              <a:rPr sz="2648" spc="-17" dirty="0">
                <a:latin typeface="Arial"/>
                <a:cs typeface="Arial"/>
              </a:rPr>
              <a:t>capacitor, </a:t>
            </a:r>
            <a:r>
              <a:rPr sz="2648" spc="-12" dirty="0">
                <a:solidFill>
                  <a:srgbClr val="FF0000"/>
                </a:solidFill>
                <a:latin typeface="Arial"/>
                <a:cs typeface="Arial"/>
              </a:rPr>
              <a:t>Ampere’s </a:t>
            </a:r>
            <a:r>
              <a:rPr sz="2648" spc="-4" dirty="0">
                <a:solidFill>
                  <a:srgbClr val="FF0000"/>
                </a:solidFill>
                <a:latin typeface="Arial"/>
                <a:cs typeface="Arial"/>
              </a:rPr>
              <a:t>circuital </a:t>
            </a:r>
            <a:r>
              <a:rPr sz="2648" dirty="0">
                <a:solidFill>
                  <a:srgbClr val="FF0000"/>
                </a:solidFill>
                <a:latin typeface="Arial"/>
                <a:cs typeface="Arial"/>
              </a:rPr>
              <a:t>law </a:t>
            </a:r>
            <a:r>
              <a:rPr sz="2648" spc="-4" dirty="0">
                <a:solidFill>
                  <a:srgbClr val="FF0000"/>
                </a:solidFill>
                <a:latin typeface="Arial"/>
                <a:cs typeface="Arial"/>
              </a:rPr>
              <a:t>fails</a:t>
            </a:r>
            <a:r>
              <a:rPr sz="2648" spc="-4" dirty="0">
                <a:latin typeface="Arial"/>
                <a:cs typeface="Arial"/>
              </a:rPr>
              <a:t>. </a:t>
            </a:r>
            <a:r>
              <a:rPr sz="2648" dirty="0">
                <a:latin typeface="Arial"/>
                <a:cs typeface="Arial"/>
              </a:rPr>
              <a:t>Again for closed  </a:t>
            </a:r>
            <a:r>
              <a:rPr sz="2648" spc="-4" dirty="0">
                <a:latin typeface="Arial"/>
                <a:cs typeface="Arial"/>
              </a:rPr>
              <a:t>path as </a:t>
            </a:r>
            <a:r>
              <a:rPr sz="2648" spc="-25" dirty="0">
                <a:latin typeface="Arial"/>
                <a:cs typeface="Arial"/>
              </a:rPr>
              <a:t>boundary, </a:t>
            </a:r>
            <a:r>
              <a:rPr sz="2648" spc="-4" dirty="0">
                <a:latin typeface="Arial"/>
                <a:cs typeface="Arial"/>
              </a:rPr>
              <a:t>there </a:t>
            </a:r>
            <a:r>
              <a:rPr sz="2648" dirty="0">
                <a:latin typeface="Arial"/>
                <a:cs typeface="Arial"/>
              </a:rPr>
              <a:t>are 2 </a:t>
            </a:r>
            <a:r>
              <a:rPr sz="2648" spc="-4" dirty="0">
                <a:latin typeface="Arial"/>
                <a:cs typeface="Arial"/>
              </a:rPr>
              <a:t>surfaces </a:t>
            </a:r>
            <a:r>
              <a:rPr sz="2648" dirty="0">
                <a:latin typeface="Arial"/>
                <a:cs typeface="Arial"/>
              </a:rPr>
              <a:t>shown </a:t>
            </a:r>
            <a:r>
              <a:rPr sz="2648" spc="-4" dirty="0">
                <a:latin typeface="Arial"/>
                <a:cs typeface="Arial"/>
              </a:rPr>
              <a:t>in Fig.  and for surface 1, current </a:t>
            </a:r>
            <a:r>
              <a:rPr sz="2648" i="1" dirty="0">
                <a:latin typeface="Arial"/>
                <a:cs typeface="Arial"/>
              </a:rPr>
              <a:t>I </a:t>
            </a:r>
            <a:r>
              <a:rPr sz="2648" spc="-4" dirty="0">
                <a:latin typeface="Arial"/>
                <a:cs typeface="Arial"/>
              </a:rPr>
              <a:t>pierces it but no current  pierces </a:t>
            </a:r>
            <a:r>
              <a:rPr sz="2648" dirty="0">
                <a:latin typeface="Arial"/>
                <a:cs typeface="Arial"/>
              </a:rPr>
              <a:t>surface 2 which </a:t>
            </a:r>
            <a:r>
              <a:rPr sz="2648" spc="-4" dirty="0">
                <a:latin typeface="Arial"/>
                <a:cs typeface="Arial"/>
              </a:rPr>
              <a:t>is</a:t>
            </a:r>
            <a:r>
              <a:rPr sz="2648" spc="-66" dirty="0">
                <a:latin typeface="Arial"/>
                <a:cs typeface="Arial"/>
              </a:rPr>
              <a:t> </a:t>
            </a:r>
            <a:r>
              <a:rPr sz="2648" spc="-17" dirty="0">
                <a:latin typeface="Arial"/>
                <a:cs typeface="Arial"/>
              </a:rPr>
              <a:t>contradictory.</a:t>
            </a:r>
            <a:endParaRPr sz="264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1" y="-109743"/>
            <a:ext cx="10010217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spc="-4" dirty="0"/>
              <a:t>How Maxwell fixed </a:t>
            </a:r>
            <a:r>
              <a:rPr spc="-17" dirty="0"/>
              <a:t>Ampere’s </a:t>
            </a:r>
            <a:r>
              <a:rPr spc="-4" dirty="0"/>
              <a:t>Circuital</a:t>
            </a:r>
            <a:r>
              <a:rPr spc="-157" dirty="0"/>
              <a:t> </a:t>
            </a:r>
            <a:r>
              <a:rPr dirty="0"/>
              <a:t>Law</a:t>
            </a:r>
          </a:p>
        </p:txBody>
      </p:sp>
      <p:sp>
        <p:nvSpPr>
          <p:cNvPr id="6" name="object 6"/>
          <p:cNvSpPr/>
          <p:nvPr/>
        </p:nvSpPr>
        <p:spPr>
          <a:xfrm>
            <a:off x="6944914" y="1373624"/>
            <a:ext cx="1723966" cy="3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/>
          <p:nvPr/>
        </p:nvSpPr>
        <p:spPr>
          <a:xfrm>
            <a:off x="6736734" y="2182014"/>
            <a:ext cx="2933603" cy="387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8" name="object 8"/>
          <p:cNvSpPr txBox="1"/>
          <p:nvPr/>
        </p:nvSpPr>
        <p:spPr>
          <a:xfrm>
            <a:off x="2041193" y="718761"/>
            <a:ext cx="8192288" cy="2725762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Maxwell </a:t>
            </a:r>
            <a:r>
              <a:rPr sz="2317" dirty="0">
                <a:latin typeface="Arial"/>
                <a:cs typeface="Arial"/>
              </a:rPr>
              <a:t>fixed </a:t>
            </a:r>
            <a:r>
              <a:rPr sz="2317" spc="-4" dirty="0">
                <a:latin typeface="Arial"/>
                <a:cs typeface="Arial"/>
              </a:rPr>
              <a:t>it by purely </a:t>
            </a:r>
            <a:r>
              <a:rPr sz="2317" dirty="0">
                <a:latin typeface="Arial"/>
                <a:cs typeface="Arial"/>
              </a:rPr>
              <a:t>theoretical</a:t>
            </a:r>
            <a:r>
              <a:rPr sz="2317" spc="41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arguments.</a:t>
            </a:r>
            <a:endParaRPr sz="2317">
              <a:latin typeface="Arial"/>
              <a:cs typeface="Arial"/>
            </a:endParaRPr>
          </a:p>
          <a:p>
            <a:pPr marL="10511">
              <a:spcBef>
                <a:spcPts val="2292"/>
              </a:spcBef>
            </a:pPr>
            <a:r>
              <a:rPr sz="2317" spc="-8" dirty="0">
                <a:latin typeface="Arial"/>
                <a:cs typeface="Arial"/>
              </a:rPr>
              <a:t>Ampere’s </a:t>
            </a:r>
            <a:r>
              <a:rPr sz="2317" spc="-4" dirty="0">
                <a:latin typeface="Arial"/>
                <a:cs typeface="Arial"/>
              </a:rPr>
              <a:t>circuital law states</a:t>
            </a:r>
            <a:r>
              <a:rPr sz="2317" spc="17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that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3145">
              <a:latin typeface="Arial"/>
              <a:cs typeface="Arial"/>
            </a:endParaRPr>
          </a:p>
          <a:p>
            <a:pPr marL="61487"/>
            <a:r>
              <a:rPr sz="2317" spc="-46" dirty="0">
                <a:latin typeface="Arial"/>
                <a:cs typeface="Arial"/>
              </a:rPr>
              <a:t>Taking </a:t>
            </a:r>
            <a:r>
              <a:rPr sz="2317" spc="-4" dirty="0">
                <a:latin typeface="Arial"/>
                <a:cs typeface="Arial"/>
              </a:rPr>
              <a:t>divergence on </a:t>
            </a:r>
            <a:r>
              <a:rPr sz="2317" dirty="0">
                <a:latin typeface="Arial"/>
                <a:cs typeface="Arial"/>
              </a:rPr>
              <a:t>both</a:t>
            </a:r>
            <a:r>
              <a:rPr sz="2317" spc="66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sides</a:t>
            </a:r>
            <a:endParaRPr sz="2317">
              <a:latin typeface="Arial"/>
              <a:cs typeface="Arial"/>
            </a:endParaRPr>
          </a:p>
          <a:p>
            <a:pPr marL="173949">
              <a:spcBef>
                <a:spcPts val="1192"/>
              </a:spcBef>
            </a:pPr>
            <a:r>
              <a:rPr sz="2317" spc="-4" dirty="0">
                <a:latin typeface="Arial"/>
                <a:cs typeface="Arial"/>
              </a:rPr>
              <a:t>L.H.S. is </a:t>
            </a:r>
            <a:r>
              <a:rPr sz="2317" dirty="0">
                <a:latin typeface="Arial"/>
                <a:cs typeface="Arial"/>
              </a:rPr>
              <a:t>zero but </a:t>
            </a:r>
            <a:r>
              <a:rPr sz="2317" spc="-4" dirty="0">
                <a:latin typeface="Arial"/>
                <a:cs typeface="Arial"/>
              </a:rPr>
              <a:t>R. H.S. </a:t>
            </a:r>
            <a:r>
              <a:rPr sz="2317" dirty="0">
                <a:latin typeface="Arial"/>
                <a:cs typeface="Arial"/>
              </a:rPr>
              <a:t>might not </a:t>
            </a:r>
            <a:r>
              <a:rPr sz="2317" spc="-4" dirty="0">
                <a:latin typeface="Arial"/>
                <a:cs typeface="Arial"/>
              </a:rPr>
              <a:t>be </a:t>
            </a:r>
            <a:r>
              <a:rPr sz="2317" dirty="0">
                <a:latin typeface="Arial"/>
                <a:cs typeface="Arial"/>
              </a:rPr>
              <a:t>zero </a:t>
            </a:r>
            <a:r>
              <a:rPr sz="2317" spc="-4" dirty="0">
                <a:latin typeface="Arial"/>
                <a:cs typeface="Arial"/>
              </a:rPr>
              <a:t>which is </a:t>
            </a:r>
            <a:r>
              <a:rPr sz="2317" dirty="0">
                <a:latin typeface="Arial"/>
                <a:cs typeface="Arial"/>
              </a:rPr>
              <a:t>issue.</a:t>
            </a:r>
            <a:r>
              <a:rPr sz="2317" spc="54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R.</a:t>
            </a:r>
            <a:endParaRPr sz="2317">
              <a:latin typeface="Arial"/>
              <a:cs typeface="Arial"/>
            </a:endParaRPr>
          </a:p>
          <a:p>
            <a:pPr marL="173949"/>
            <a:r>
              <a:rPr sz="2317" spc="-4" dirty="0">
                <a:latin typeface="Arial"/>
                <a:cs typeface="Arial"/>
              </a:rPr>
              <a:t>H.S. </a:t>
            </a:r>
            <a:r>
              <a:rPr sz="2317" dirty="0">
                <a:latin typeface="Arial"/>
                <a:cs typeface="Arial"/>
              </a:rPr>
              <a:t>can </a:t>
            </a:r>
            <a:r>
              <a:rPr sz="2317" spc="-4" dirty="0">
                <a:latin typeface="Arial"/>
                <a:cs typeface="Arial"/>
              </a:rPr>
              <a:t>be rewritten using </a:t>
            </a:r>
            <a:r>
              <a:rPr sz="2317" dirty="0">
                <a:latin typeface="Arial"/>
                <a:cs typeface="Arial"/>
              </a:rPr>
              <a:t>continuity equation</a:t>
            </a:r>
            <a:r>
              <a:rPr sz="2317" spc="37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:</a:t>
            </a:r>
            <a:endParaRPr sz="2317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0905" y="3579477"/>
            <a:ext cx="1731598" cy="707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0" name="object 10"/>
          <p:cNvSpPr/>
          <p:nvPr/>
        </p:nvSpPr>
        <p:spPr>
          <a:xfrm>
            <a:off x="6083397" y="3585795"/>
            <a:ext cx="3936295" cy="5724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1" name="object 11"/>
          <p:cNvSpPr/>
          <p:nvPr/>
        </p:nvSpPr>
        <p:spPr>
          <a:xfrm>
            <a:off x="3384367" y="4640130"/>
            <a:ext cx="5386711" cy="774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2" name="object 12"/>
          <p:cNvSpPr txBox="1"/>
          <p:nvPr/>
        </p:nvSpPr>
        <p:spPr>
          <a:xfrm>
            <a:off x="8115037" y="5678445"/>
            <a:ext cx="1590741" cy="316209"/>
          </a:xfrm>
          <a:prstGeom prst="rect">
            <a:avLst/>
          </a:prstGeom>
        </p:spPr>
        <p:txBody>
          <a:bodyPr vert="horz" wrap="square" lIns="0" tIns="10510" rIns="0" bIns="0" rtlCol="0">
            <a:spAutoFit/>
          </a:bodyPr>
          <a:lstStyle/>
          <a:p>
            <a:pPr marL="10511">
              <a:spcBef>
                <a:spcPts val="83"/>
              </a:spcBef>
            </a:pPr>
            <a:r>
              <a:rPr sz="1986" dirty="0">
                <a:latin typeface="Arial"/>
                <a:cs typeface="Arial"/>
              </a:rPr>
              <a:t>……………(1)</a:t>
            </a:r>
            <a:endParaRPr sz="198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10148240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spc="-4" dirty="0"/>
              <a:t>How Maxwell fixed </a:t>
            </a:r>
            <a:r>
              <a:rPr spc="-17" dirty="0"/>
              <a:t>Ampere’s </a:t>
            </a:r>
            <a:r>
              <a:rPr spc="-4" dirty="0"/>
              <a:t>Circuital</a:t>
            </a:r>
            <a:r>
              <a:rPr spc="-157" dirty="0"/>
              <a:t> </a:t>
            </a:r>
            <a:r>
              <a:rPr dirty="0"/>
              <a:t>Law</a:t>
            </a:r>
          </a:p>
        </p:txBody>
      </p:sp>
      <p:sp>
        <p:nvSpPr>
          <p:cNvPr id="6" name="object 6"/>
          <p:cNvSpPr/>
          <p:nvPr/>
        </p:nvSpPr>
        <p:spPr>
          <a:xfrm>
            <a:off x="6841542" y="991468"/>
            <a:ext cx="1725151" cy="3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/>
          <p:nvPr/>
        </p:nvSpPr>
        <p:spPr>
          <a:xfrm>
            <a:off x="6634573" y="1799858"/>
            <a:ext cx="2933603" cy="387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8" name="object 8"/>
          <p:cNvSpPr txBox="1"/>
          <p:nvPr/>
        </p:nvSpPr>
        <p:spPr>
          <a:xfrm>
            <a:off x="1938528" y="980299"/>
            <a:ext cx="8436128" cy="2826174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8" dirty="0">
                <a:latin typeface="Arial"/>
                <a:cs typeface="Arial"/>
              </a:rPr>
              <a:t>Ampere’s </a:t>
            </a:r>
            <a:r>
              <a:rPr sz="2317" spc="-4" dirty="0">
                <a:latin typeface="Arial"/>
                <a:cs typeface="Arial"/>
              </a:rPr>
              <a:t>circuital law states</a:t>
            </a:r>
            <a:r>
              <a:rPr sz="2317" spc="17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that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3145">
              <a:latin typeface="Arial"/>
              <a:cs typeface="Arial"/>
            </a:endParaRPr>
          </a:p>
          <a:p>
            <a:pPr marL="61487"/>
            <a:r>
              <a:rPr sz="2317" spc="-46" dirty="0">
                <a:latin typeface="Arial"/>
                <a:cs typeface="Arial"/>
              </a:rPr>
              <a:t>Taking </a:t>
            </a:r>
            <a:r>
              <a:rPr sz="2317" spc="-4" dirty="0">
                <a:latin typeface="Arial"/>
                <a:cs typeface="Arial"/>
              </a:rPr>
              <a:t>divergence on </a:t>
            </a:r>
            <a:r>
              <a:rPr sz="2317" dirty="0">
                <a:latin typeface="Arial"/>
                <a:cs typeface="Arial"/>
              </a:rPr>
              <a:t>both</a:t>
            </a:r>
            <a:r>
              <a:rPr sz="2317" spc="66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sides</a:t>
            </a:r>
            <a:endParaRPr sz="2317">
              <a:latin typeface="Arial"/>
              <a:cs typeface="Arial"/>
            </a:endParaRPr>
          </a:p>
          <a:p>
            <a:pPr marL="6530185">
              <a:spcBef>
                <a:spcPts val="641"/>
              </a:spcBef>
            </a:pPr>
            <a:r>
              <a:rPr sz="1986" dirty="0">
                <a:latin typeface="Arial"/>
                <a:cs typeface="Arial"/>
              </a:rPr>
              <a:t>…………(2)</a:t>
            </a:r>
            <a:endParaRPr sz="1986">
              <a:latin typeface="Arial"/>
              <a:cs typeface="Arial"/>
            </a:endParaRPr>
          </a:p>
          <a:p>
            <a:pPr marL="61487" marR="4204" algn="just">
              <a:spcBef>
                <a:spcPts val="1250"/>
              </a:spcBef>
            </a:pPr>
            <a:r>
              <a:rPr sz="2317" dirty="0">
                <a:latin typeface="Arial"/>
                <a:cs typeface="Arial"/>
              </a:rPr>
              <a:t>Problem </a:t>
            </a:r>
            <a:r>
              <a:rPr sz="2317" spc="-4" dirty="0">
                <a:latin typeface="Arial"/>
                <a:cs typeface="Arial"/>
              </a:rPr>
              <a:t>was R. H. </a:t>
            </a:r>
            <a:r>
              <a:rPr sz="2317" spc="-12" dirty="0">
                <a:latin typeface="Arial"/>
                <a:cs typeface="Arial"/>
              </a:rPr>
              <a:t>S. </a:t>
            </a:r>
            <a:r>
              <a:rPr sz="2317" spc="-8" dirty="0">
                <a:latin typeface="Arial"/>
                <a:cs typeface="Arial"/>
              </a:rPr>
              <a:t>of </a:t>
            </a:r>
            <a:r>
              <a:rPr sz="2317" spc="-4" dirty="0">
                <a:latin typeface="Arial"/>
                <a:cs typeface="Arial"/>
              </a:rPr>
              <a:t>equation (2) </a:t>
            </a:r>
            <a:r>
              <a:rPr sz="2317" dirty="0">
                <a:latin typeface="Arial"/>
                <a:cs typeface="Arial"/>
              </a:rPr>
              <a:t>not </a:t>
            </a:r>
            <a:r>
              <a:rPr sz="2317" spc="-4" dirty="0">
                <a:latin typeface="Arial"/>
                <a:cs typeface="Arial"/>
              </a:rPr>
              <a:t>being </a:t>
            </a:r>
            <a:r>
              <a:rPr sz="2317" dirty="0">
                <a:latin typeface="Arial"/>
                <a:cs typeface="Arial"/>
              </a:rPr>
              <a:t>zero, but </a:t>
            </a:r>
            <a:r>
              <a:rPr sz="2317" spc="-4" dirty="0">
                <a:latin typeface="Arial"/>
                <a:cs typeface="Arial"/>
              </a:rPr>
              <a:t>if </a:t>
            </a:r>
            <a:r>
              <a:rPr sz="2317" spc="-8" dirty="0">
                <a:latin typeface="Arial"/>
                <a:cs typeface="Arial"/>
              </a:rPr>
              <a:t>we  </a:t>
            </a:r>
            <a:r>
              <a:rPr sz="2317" dirty="0">
                <a:latin typeface="Arial"/>
                <a:cs typeface="Arial"/>
              </a:rPr>
              <a:t>add negative of </a:t>
            </a:r>
            <a:r>
              <a:rPr sz="2317" spc="-4" dirty="0">
                <a:latin typeface="Arial"/>
                <a:cs typeface="Arial"/>
              </a:rPr>
              <a:t>(1) in </a:t>
            </a:r>
            <a:r>
              <a:rPr sz="2317" dirty="0">
                <a:latin typeface="Arial"/>
                <a:cs typeface="Arial"/>
              </a:rPr>
              <a:t>equation </a:t>
            </a:r>
            <a:r>
              <a:rPr sz="2317" spc="-4" dirty="0">
                <a:latin typeface="Arial"/>
                <a:cs typeface="Arial"/>
              </a:rPr>
              <a:t>(2) R. H.S., </a:t>
            </a:r>
            <a:r>
              <a:rPr sz="2317" dirty="0">
                <a:latin typeface="Arial"/>
                <a:cs typeface="Arial"/>
              </a:rPr>
              <a:t>then </a:t>
            </a:r>
            <a:r>
              <a:rPr sz="2317" spc="-4" dirty="0">
                <a:latin typeface="Arial"/>
                <a:cs typeface="Arial"/>
              </a:rPr>
              <a:t>this too will </a:t>
            </a:r>
            <a:r>
              <a:rPr sz="2317" dirty="0">
                <a:latin typeface="Arial"/>
                <a:cs typeface="Arial"/>
              </a:rPr>
              <a:t>be  </a:t>
            </a:r>
            <a:r>
              <a:rPr sz="2317" spc="-4" dirty="0">
                <a:latin typeface="Arial"/>
                <a:cs typeface="Arial"/>
              </a:rPr>
              <a:t>zero</a:t>
            </a:r>
            <a:r>
              <a:rPr sz="2317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i.e.</a:t>
            </a:r>
            <a:endParaRPr sz="2317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37520" y="3905160"/>
            <a:ext cx="4966725" cy="816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0" name="object 10"/>
          <p:cNvSpPr/>
          <p:nvPr/>
        </p:nvSpPr>
        <p:spPr>
          <a:xfrm>
            <a:off x="3736217" y="5127025"/>
            <a:ext cx="4402980" cy="8876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9975712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spc="-4" dirty="0"/>
              <a:t>How Maxwell fixed </a:t>
            </a:r>
            <a:r>
              <a:rPr spc="-17" dirty="0"/>
              <a:t>Ampere’s </a:t>
            </a:r>
            <a:r>
              <a:rPr spc="-4" dirty="0"/>
              <a:t>Circuital</a:t>
            </a:r>
            <a:r>
              <a:rPr spc="-157" dirty="0"/>
              <a:t> </a:t>
            </a:r>
            <a:r>
              <a:rPr dirty="0"/>
              <a:t>Law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219107" y="727736"/>
            <a:ext cx="4318701" cy="1165597"/>
            <a:chOff x="2048255" y="879348"/>
            <a:chExt cx="5218430" cy="1408430"/>
          </a:xfrm>
        </p:grpSpPr>
        <p:sp>
          <p:nvSpPr>
            <p:cNvPr id="7" name="object 7"/>
            <p:cNvSpPr/>
            <p:nvPr/>
          </p:nvSpPr>
          <p:spPr>
            <a:xfrm>
              <a:off x="2170245" y="1028943"/>
              <a:ext cx="5015382" cy="11456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90"/>
            </a:p>
          </p:txBody>
        </p:sp>
        <p:sp>
          <p:nvSpPr>
            <p:cNvPr id="8" name="object 8"/>
            <p:cNvSpPr/>
            <p:nvPr/>
          </p:nvSpPr>
          <p:spPr>
            <a:xfrm>
              <a:off x="2070353" y="901446"/>
              <a:ext cx="5173980" cy="1363980"/>
            </a:xfrm>
            <a:custGeom>
              <a:avLst/>
              <a:gdLst/>
              <a:ahLst/>
              <a:cxnLst/>
              <a:rect l="l" t="t" r="r" b="b"/>
              <a:pathLst>
                <a:path w="5173980" h="1363980">
                  <a:moveTo>
                    <a:pt x="0" y="1363980"/>
                  </a:moveTo>
                  <a:lnTo>
                    <a:pt x="5173980" y="1363980"/>
                  </a:lnTo>
                  <a:lnTo>
                    <a:pt x="5173980" y="0"/>
                  </a:lnTo>
                  <a:lnTo>
                    <a:pt x="0" y="0"/>
                  </a:lnTo>
                  <a:lnTo>
                    <a:pt x="0" y="1363980"/>
                  </a:lnTo>
                  <a:close/>
                </a:path>
              </a:pathLst>
            </a:custGeom>
            <a:ln w="44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9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34492" y="1974473"/>
            <a:ext cx="8394087" cy="2181318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4830635">
              <a:spcBef>
                <a:spcPts val="79"/>
              </a:spcBef>
            </a:pPr>
            <a:r>
              <a:rPr sz="2317" spc="-8" dirty="0">
                <a:latin typeface="Arial"/>
                <a:cs typeface="Arial"/>
              </a:rPr>
              <a:t>(Maxwell’s </a:t>
            </a:r>
            <a:r>
              <a:rPr sz="2317" dirty="0">
                <a:latin typeface="Arial"/>
                <a:cs typeface="Arial"/>
              </a:rPr>
              <a:t>fourth</a:t>
            </a:r>
            <a:r>
              <a:rPr sz="2317" spc="8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equation)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2400">
              <a:latin typeface="Arial"/>
              <a:cs typeface="Arial"/>
            </a:endParaRPr>
          </a:p>
          <a:p>
            <a:pPr marL="10511" marR="4204"/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Changing electric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field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produces magnetic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field just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as changing 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Magnetic field induces an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electric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field </a:t>
            </a:r>
            <a:r>
              <a:rPr sz="2317" spc="-8" dirty="0">
                <a:solidFill>
                  <a:srgbClr val="FF0000"/>
                </a:solidFill>
                <a:latin typeface="Arial"/>
                <a:cs typeface="Arial"/>
              </a:rPr>
              <a:t>(Faraday’s</a:t>
            </a:r>
            <a:r>
              <a:rPr sz="2317" spc="12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law)!!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8"/>
              </a:spcBef>
            </a:pPr>
            <a:endParaRPr sz="2441">
              <a:latin typeface="Arial"/>
              <a:cs typeface="Arial"/>
            </a:endParaRPr>
          </a:p>
          <a:p>
            <a:pPr marL="10511">
              <a:spcBef>
                <a:spcPts val="4"/>
              </a:spcBef>
            </a:pPr>
            <a:r>
              <a:rPr sz="2317" spc="-4" dirty="0">
                <a:solidFill>
                  <a:srgbClr val="0000FF"/>
                </a:solidFill>
                <a:latin typeface="Arial"/>
                <a:cs typeface="Arial"/>
              </a:rPr>
              <a:t>Maxwell called </a:t>
            </a:r>
            <a:r>
              <a:rPr sz="2317" dirty="0">
                <a:solidFill>
                  <a:srgbClr val="0000FF"/>
                </a:solidFill>
                <a:latin typeface="Arial"/>
                <a:cs typeface="Arial"/>
              </a:rPr>
              <a:t>his extra term </a:t>
            </a:r>
            <a:r>
              <a:rPr sz="2317" spc="-4" dirty="0">
                <a:solidFill>
                  <a:srgbClr val="0000FF"/>
                </a:solidFill>
                <a:latin typeface="Arial"/>
                <a:cs typeface="Arial"/>
              </a:rPr>
              <a:t>as displacement</a:t>
            </a:r>
            <a:r>
              <a:rPr sz="2317" spc="4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317" dirty="0">
                <a:solidFill>
                  <a:srgbClr val="0000FF"/>
                </a:solidFill>
                <a:latin typeface="Arial"/>
                <a:cs typeface="Arial"/>
              </a:rPr>
              <a:t>current</a:t>
            </a:r>
            <a:endParaRPr sz="2317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05925" y="4154661"/>
            <a:ext cx="1649703" cy="809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1" name="object 11"/>
          <p:cNvSpPr txBox="1"/>
          <p:nvPr/>
        </p:nvSpPr>
        <p:spPr>
          <a:xfrm>
            <a:off x="1934492" y="5098253"/>
            <a:ext cx="4860509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37" dirty="0">
                <a:latin typeface="Arial"/>
                <a:cs typeface="Arial"/>
              </a:rPr>
              <a:t>Now, </a:t>
            </a:r>
            <a:r>
              <a:rPr sz="2317" spc="-8" dirty="0">
                <a:latin typeface="Arial"/>
                <a:cs typeface="Arial"/>
              </a:rPr>
              <a:t>Ampere’s </a:t>
            </a:r>
            <a:r>
              <a:rPr sz="2317" spc="-4" dirty="0">
                <a:latin typeface="Arial"/>
                <a:cs typeface="Arial"/>
              </a:rPr>
              <a:t>circuital law</a:t>
            </a:r>
            <a:r>
              <a:rPr sz="2317" spc="-58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becomes</a:t>
            </a:r>
            <a:endParaRPr sz="2317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91199" y="5625137"/>
            <a:ext cx="5322408" cy="85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/>
          <p:nvPr/>
        </p:nvSpPr>
        <p:spPr>
          <a:xfrm>
            <a:off x="1524000" y="707556"/>
            <a:ext cx="3513755" cy="215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34491" y="-109743"/>
            <a:ext cx="9946957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spc="-4" dirty="0"/>
              <a:t>How Maxwell fixed </a:t>
            </a:r>
            <a:r>
              <a:rPr spc="-17" dirty="0"/>
              <a:t>Ampere’s </a:t>
            </a:r>
            <a:r>
              <a:rPr spc="-4" dirty="0"/>
              <a:t>Circuital</a:t>
            </a:r>
            <a:r>
              <a:rPr spc="-157" dirty="0"/>
              <a:t> </a:t>
            </a:r>
            <a:r>
              <a:rPr dirty="0"/>
              <a:t>Law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93792" y="727525"/>
            <a:ext cx="5248341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Electric field between capacitor </a:t>
            </a:r>
            <a:r>
              <a:rPr sz="2317" dirty="0">
                <a:latin typeface="Arial"/>
                <a:cs typeface="Arial"/>
              </a:rPr>
              <a:t>plates</a:t>
            </a:r>
            <a:r>
              <a:rPr sz="2317" spc="94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is</a:t>
            </a:r>
            <a:endParaRPr sz="2317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06468" y="1349592"/>
            <a:ext cx="5133241" cy="706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9" name="object 9"/>
          <p:cNvSpPr txBox="1"/>
          <p:nvPr/>
        </p:nvSpPr>
        <p:spPr>
          <a:xfrm>
            <a:off x="5193792" y="2355116"/>
            <a:ext cx="5193161" cy="723226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>
              <a:spcBef>
                <a:spcPts val="79"/>
              </a:spcBef>
              <a:tabLst>
                <a:tab pos="1406833" algn="l"/>
                <a:tab pos="2562990" algn="l"/>
                <a:tab pos="3161564" algn="l"/>
                <a:tab pos="3909388" algn="l"/>
              </a:tabLst>
            </a:pPr>
            <a:r>
              <a:rPr sz="2317" spc="-4" dirty="0">
                <a:latin typeface="Arial"/>
                <a:cs typeface="Arial"/>
              </a:rPr>
              <a:t>A</a:t>
            </a:r>
            <a:r>
              <a:rPr sz="2317" spc="-12" dirty="0">
                <a:latin typeface="Arial"/>
                <a:cs typeface="Arial"/>
              </a:rPr>
              <a:t>m</a:t>
            </a:r>
            <a:r>
              <a:rPr sz="2317" spc="-8" dirty="0">
                <a:latin typeface="Arial"/>
                <a:cs typeface="Arial"/>
              </a:rPr>
              <a:t>p</a:t>
            </a:r>
            <a:r>
              <a:rPr sz="2317" spc="8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re</a:t>
            </a:r>
            <a:r>
              <a:rPr sz="2317" spc="-37" dirty="0">
                <a:latin typeface="Arial"/>
                <a:cs typeface="Arial"/>
              </a:rPr>
              <a:t>’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ci</a:t>
            </a:r>
            <a:r>
              <a:rPr sz="2317" dirty="0">
                <a:latin typeface="Arial"/>
                <a:cs typeface="Arial"/>
              </a:rPr>
              <a:t>r</a:t>
            </a:r>
            <a:r>
              <a:rPr sz="2317" spc="-4" dirty="0">
                <a:latin typeface="Arial"/>
                <a:cs typeface="Arial"/>
              </a:rPr>
              <a:t>c</a:t>
            </a:r>
            <a:r>
              <a:rPr sz="2317" dirty="0">
                <a:latin typeface="Arial"/>
                <a:cs typeface="Arial"/>
              </a:rPr>
              <a:t>u</a:t>
            </a:r>
            <a:r>
              <a:rPr sz="2317" spc="-4" dirty="0">
                <a:latin typeface="Arial"/>
                <a:cs typeface="Arial"/>
              </a:rPr>
              <a:t>it</a:t>
            </a:r>
            <a:r>
              <a:rPr sz="2317" dirty="0">
                <a:latin typeface="Arial"/>
                <a:cs typeface="Arial"/>
              </a:rPr>
              <a:t>a</a:t>
            </a:r>
            <a:r>
              <a:rPr sz="2317" spc="-4" dirty="0">
                <a:latin typeface="Arial"/>
                <a:cs typeface="Arial"/>
              </a:rPr>
              <a:t>l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law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aft</a:t>
            </a:r>
            <a:r>
              <a:rPr sz="2317" spc="12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r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Max</a:t>
            </a:r>
            <a:r>
              <a:rPr sz="2317" spc="4" dirty="0">
                <a:latin typeface="Arial"/>
                <a:cs typeface="Arial"/>
              </a:rPr>
              <a:t>w</a:t>
            </a:r>
            <a:r>
              <a:rPr sz="2317" spc="-8" dirty="0">
                <a:latin typeface="Arial"/>
                <a:cs typeface="Arial"/>
              </a:rPr>
              <a:t>e</a:t>
            </a:r>
            <a:r>
              <a:rPr sz="2317" spc="8" dirty="0">
                <a:latin typeface="Arial"/>
                <a:cs typeface="Arial"/>
              </a:rPr>
              <a:t>l</a:t>
            </a:r>
            <a:r>
              <a:rPr sz="2317" spc="-8" dirty="0">
                <a:latin typeface="Arial"/>
                <a:cs typeface="Arial"/>
              </a:rPr>
              <a:t>l</a:t>
            </a:r>
            <a:r>
              <a:rPr sz="2317" spc="-41" dirty="0">
                <a:latin typeface="Arial"/>
                <a:cs typeface="Arial"/>
              </a:rPr>
              <a:t>’</a:t>
            </a:r>
            <a:r>
              <a:rPr sz="2317" spc="-4" dirty="0">
                <a:latin typeface="Arial"/>
                <a:cs typeface="Arial"/>
              </a:rPr>
              <a:t>s  </a:t>
            </a:r>
            <a:r>
              <a:rPr sz="2317" dirty="0">
                <a:latin typeface="Arial"/>
                <a:cs typeface="Arial"/>
              </a:rPr>
              <a:t>change </a:t>
            </a:r>
            <a:r>
              <a:rPr sz="2317" spc="-4" dirty="0">
                <a:latin typeface="Arial"/>
                <a:cs typeface="Arial"/>
              </a:rPr>
              <a:t>:</a:t>
            </a:r>
            <a:endParaRPr sz="2317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68114" y="3222472"/>
            <a:ext cx="5241712" cy="828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1" name="object 11"/>
          <p:cNvSpPr/>
          <p:nvPr/>
        </p:nvSpPr>
        <p:spPr>
          <a:xfrm>
            <a:off x="1922560" y="4300391"/>
            <a:ext cx="7996253" cy="312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2" name="object 12"/>
          <p:cNvSpPr/>
          <p:nvPr/>
        </p:nvSpPr>
        <p:spPr>
          <a:xfrm>
            <a:off x="2804174" y="4776406"/>
            <a:ext cx="6407085" cy="910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3" name="object 13"/>
          <p:cNvSpPr txBox="1"/>
          <p:nvPr/>
        </p:nvSpPr>
        <p:spPr>
          <a:xfrm>
            <a:off x="2039175" y="5975845"/>
            <a:ext cx="6193221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Hence, we get same answer for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either</a:t>
            </a:r>
            <a:r>
              <a:rPr sz="2317" spc="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surface!!</a:t>
            </a:r>
            <a:endParaRPr sz="231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grpSp>
        <p:nvGrpSpPr>
          <p:cNvPr id="5" name="object 5"/>
          <p:cNvGrpSpPr/>
          <p:nvPr/>
        </p:nvGrpSpPr>
        <p:grpSpPr>
          <a:xfrm>
            <a:off x="2349692" y="1845363"/>
            <a:ext cx="7923223" cy="4346553"/>
            <a:chOff x="822960" y="905256"/>
            <a:chExt cx="9573895" cy="5252085"/>
          </a:xfrm>
        </p:grpSpPr>
        <p:sp>
          <p:nvSpPr>
            <p:cNvPr id="6" name="object 6"/>
            <p:cNvSpPr/>
            <p:nvPr/>
          </p:nvSpPr>
          <p:spPr>
            <a:xfrm>
              <a:off x="1036374" y="949452"/>
              <a:ext cx="9316157" cy="50718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90"/>
            </a:p>
          </p:txBody>
        </p:sp>
        <p:sp>
          <p:nvSpPr>
            <p:cNvPr id="7" name="object 7"/>
            <p:cNvSpPr/>
            <p:nvPr/>
          </p:nvSpPr>
          <p:spPr>
            <a:xfrm>
              <a:off x="845058" y="927354"/>
              <a:ext cx="9530080" cy="5207635"/>
            </a:xfrm>
            <a:custGeom>
              <a:avLst/>
              <a:gdLst/>
              <a:ahLst/>
              <a:cxnLst/>
              <a:rect l="l" t="t" r="r" b="b"/>
              <a:pathLst>
                <a:path w="9530080" h="5207635">
                  <a:moveTo>
                    <a:pt x="0" y="5207508"/>
                  </a:moveTo>
                  <a:lnTo>
                    <a:pt x="9529572" y="5207508"/>
                  </a:lnTo>
                  <a:lnTo>
                    <a:pt x="9529572" y="0"/>
                  </a:lnTo>
                  <a:lnTo>
                    <a:pt x="0" y="0"/>
                  </a:lnTo>
                  <a:lnTo>
                    <a:pt x="0" y="5207508"/>
                  </a:lnTo>
                  <a:close/>
                </a:path>
              </a:pathLst>
            </a:custGeom>
            <a:ln w="44196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 sz="149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34492" y="-114053"/>
            <a:ext cx="7272768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spc="-17" dirty="0"/>
              <a:t>Maxwell’s</a:t>
            </a:r>
            <a:r>
              <a:rPr spc="-58" dirty="0"/>
              <a:t> </a:t>
            </a:r>
            <a:r>
              <a:rPr dirty="0"/>
              <a:t>Equations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3271" y="-109742"/>
            <a:ext cx="5837971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31532">
              <a:lnSpc>
                <a:spcPct val="100000"/>
              </a:lnSpc>
              <a:spcBef>
                <a:spcPts val="83"/>
              </a:spcBef>
            </a:pPr>
            <a:r>
              <a:rPr spc="-17" dirty="0"/>
              <a:t>Maxwell’s </a:t>
            </a:r>
            <a:r>
              <a:rPr spc="4" dirty="0"/>
              <a:t>1</a:t>
            </a:r>
            <a:r>
              <a:rPr sz="2607" spc="6" baseline="25132" dirty="0"/>
              <a:t>st </a:t>
            </a:r>
            <a:r>
              <a:rPr sz="2648" spc="-4" dirty="0"/>
              <a:t>equation: </a:t>
            </a:r>
            <a:r>
              <a:rPr sz="2648" spc="-17" dirty="0"/>
              <a:t>Gauss’s</a:t>
            </a:r>
            <a:r>
              <a:rPr sz="2648" spc="-298" dirty="0"/>
              <a:t> </a:t>
            </a:r>
            <a:r>
              <a:rPr sz="2648" dirty="0"/>
              <a:t>Law</a:t>
            </a:r>
            <a:endParaRPr sz="2648"/>
          </a:p>
        </p:txBody>
      </p:sp>
      <p:sp>
        <p:nvSpPr>
          <p:cNvPr id="6" name="object 6"/>
          <p:cNvSpPr txBox="1"/>
          <p:nvPr/>
        </p:nvSpPr>
        <p:spPr>
          <a:xfrm>
            <a:off x="1974599" y="688007"/>
            <a:ext cx="8141313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Since </a:t>
            </a:r>
            <a:r>
              <a:rPr sz="2317" dirty="0">
                <a:latin typeface="Arial"/>
                <a:cs typeface="Arial"/>
              </a:rPr>
              <a:t>this </a:t>
            </a:r>
            <a:r>
              <a:rPr sz="2317" spc="-4" dirty="0">
                <a:latin typeface="Arial"/>
                <a:cs typeface="Arial"/>
              </a:rPr>
              <a:t>holds </a:t>
            </a:r>
            <a:r>
              <a:rPr sz="2317" dirty="0">
                <a:latin typeface="Arial"/>
                <a:cs typeface="Arial"/>
              </a:rPr>
              <a:t>for any </a:t>
            </a:r>
            <a:r>
              <a:rPr sz="2317" spc="-4" dirty="0">
                <a:latin typeface="Arial"/>
                <a:cs typeface="Arial"/>
              </a:rPr>
              <a:t>volume, the </a:t>
            </a:r>
            <a:r>
              <a:rPr sz="2317" dirty="0">
                <a:latin typeface="Arial"/>
                <a:cs typeface="Arial"/>
              </a:rPr>
              <a:t>integrands </a:t>
            </a:r>
            <a:r>
              <a:rPr sz="2317" spc="-4" dirty="0">
                <a:latin typeface="Arial"/>
                <a:cs typeface="Arial"/>
              </a:rPr>
              <a:t>must be</a:t>
            </a:r>
            <a:r>
              <a:rPr sz="2317" spc="29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equal:</a:t>
            </a:r>
            <a:endParaRPr sz="231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4599" y="2805842"/>
            <a:ext cx="8269539" cy="723226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>
              <a:spcBef>
                <a:spcPts val="79"/>
              </a:spcBef>
              <a:tabLst>
                <a:tab pos="691067" algn="l"/>
                <a:tab pos="1029505" algn="l"/>
                <a:tab pos="1563965" algn="l"/>
                <a:tab pos="3044898" algn="l"/>
                <a:tab pos="3759087" algn="l"/>
                <a:tab pos="4130109" algn="l"/>
                <a:tab pos="5313068" algn="l"/>
                <a:tab pos="5977858" algn="l"/>
                <a:tab pos="6595876" algn="l"/>
                <a:tab pos="7196553" algn="l"/>
              </a:tabLst>
            </a:pPr>
            <a:r>
              <a:rPr sz="2317" spc="-4" dirty="0">
                <a:latin typeface="Arial"/>
                <a:cs typeface="Arial"/>
              </a:rPr>
              <a:t>This	is	the	d</a:t>
            </a:r>
            <a:r>
              <a:rPr sz="2317" dirty="0">
                <a:latin typeface="Arial"/>
                <a:cs typeface="Arial"/>
              </a:rPr>
              <a:t>i</a:t>
            </a:r>
            <a:r>
              <a:rPr sz="2317" spc="-41" dirty="0">
                <a:latin typeface="Arial"/>
                <a:cs typeface="Arial"/>
              </a:rPr>
              <a:t>f</a:t>
            </a:r>
            <a:r>
              <a:rPr sz="2317" spc="-4" dirty="0">
                <a:latin typeface="Arial"/>
                <a:cs typeface="Arial"/>
              </a:rPr>
              <a:t>fe</a:t>
            </a:r>
            <a:r>
              <a:rPr sz="2317" spc="4" dirty="0">
                <a:latin typeface="Arial"/>
                <a:cs typeface="Arial"/>
              </a:rPr>
              <a:t>r</a:t>
            </a:r>
            <a:r>
              <a:rPr sz="2317" spc="-4" dirty="0">
                <a:latin typeface="Arial"/>
                <a:cs typeface="Arial"/>
              </a:rPr>
              <a:t>e</a:t>
            </a:r>
            <a:r>
              <a:rPr sz="2317" dirty="0">
                <a:latin typeface="Arial"/>
                <a:cs typeface="Arial"/>
              </a:rPr>
              <a:t>n</a:t>
            </a:r>
            <a:r>
              <a:rPr sz="2317" spc="-4" dirty="0">
                <a:latin typeface="Arial"/>
                <a:cs typeface="Arial"/>
              </a:rPr>
              <a:t>ti</a:t>
            </a:r>
            <a:r>
              <a:rPr sz="2317" dirty="0">
                <a:latin typeface="Arial"/>
                <a:cs typeface="Arial"/>
              </a:rPr>
              <a:t>a</a:t>
            </a:r>
            <a:r>
              <a:rPr sz="2317" spc="-4" dirty="0">
                <a:latin typeface="Arial"/>
                <a:cs typeface="Arial"/>
              </a:rPr>
              <a:t>l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fa</a:t>
            </a:r>
            <a:r>
              <a:rPr sz="2317" spc="4" dirty="0">
                <a:latin typeface="Arial"/>
                <a:cs typeface="Arial"/>
              </a:rPr>
              <a:t>r</a:t>
            </a:r>
            <a:r>
              <a:rPr sz="2317" spc="-4" dirty="0">
                <a:latin typeface="Arial"/>
                <a:cs typeface="Arial"/>
              </a:rPr>
              <a:t>m</a:t>
            </a:r>
            <a:r>
              <a:rPr sz="2317" dirty="0">
                <a:latin typeface="Arial"/>
                <a:cs typeface="Arial"/>
              </a:rPr>
              <a:t>	o</a:t>
            </a:r>
            <a:r>
              <a:rPr sz="2317" spc="-4" dirty="0">
                <a:latin typeface="Arial"/>
                <a:cs typeface="Arial"/>
              </a:rPr>
              <a:t>f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Gau</a:t>
            </a:r>
            <a:r>
              <a:rPr sz="2317" spc="4" dirty="0">
                <a:latin typeface="Arial"/>
                <a:cs typeface="Arial"/>
              </a:rPr>
              <a:t>s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spc="-50" dirty="0">
                <a:latin typeface="Arial"/>
                <a:cs typeface="Arial"/>
              </a:rPr>
              <a:t>’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dirty="0">
                <a:latin typeface="Arial"/>
                <a:cs typeface="Arial"/>
              </a:rPr>
              <a:t>	La</a:t>
            </a:r>
            <a:r>
              <a:rPr sz="2317" spc="-4" dirty="0">
                <a:latin typeface="Arial"/>
                <a:cs typeface="Arial"/>
              </a:rPr>
              <a:t>w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</a:t>
            </a:r>
            <a:r>
              <a:rPr sz="2317" spc="8" dirty="0">
                <a:latin typeface="Arial"/>
                <a:cs typeface="Arial"/>
              </a:rPr>
              <a:t>n</a:t>
            </a:r>
            <a:r>
              <a:rPr sz="2317" spc="-4" dirty="0">
                <a:latin typeface="Arial"/>
                <a:cs typeface="Arial"/>
              </a:rPr>
              <a:t>d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fi</a:t>
            </a:r>
            <a:r>
              <a:rPr sz="2317" dirty="0">
                <a:latin typeface="Arial"/>
                <a:cs typeface="Arial"/>
              </a:rPr>
              <a:t>r</a:t>
            </a:r>
            <a:r>
              <a:rPr sz="2317" spc="-4" dirty="0">
                <a:latin typeface="Arial"/>
                <a:cs typeface="Arial"/>
              </a:rPr>
              <a:t>st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Ma</a:t>
            </a:r>
            <a:r>
              <a:rPr sz="2317" dirty="0">
                <a:latin typeface="Arial"/>
                <a:cs typeface="Arial"/>
              </a:rPr>
              <a:t>x</a:t>
            </a:r>
            <a:r>
              <a:rPr sz="2317" spc="-4" dirty="0">
                <a:latin typeface="Arial"/>
                <a:cs typeface="Arial"/>
              </a:rPr>
              <a:t>well  </a:t>
            </a:r>
            <a:r>
              <a:rPr sz="2317" dirty="0">
                <a:latin typeface="Arial"/>
                <a:cs typeface="Arial"/>
              </a:rPr>
              <a:t>equation.</a:t>
            </a:r>
            <a:endParaRPr sz="2317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70786" y="1649704"/>
            <a:ext cx="1437815" cy="798786"/>
            <a:chOff x="4648200" y="1993392"/>
            <a:chExt cx="1737360" cy="965200"/>
          </a:xfrm>
        </p:grpSpPr>
        <p:sp>
          <p:nvSpPr>
            <p:cNvPr id="9" name="object 9"/>
            <p:cNvSpPr/>
            <p:nvPr/>
          </p:nvSpPr>
          <p:spPr>
            <a:xfrm>
              <a:off x="4667250" y="2012442"/>
              <a:ext cx="1699260" cy="927100"/>
            </a:xfrm>
            <a:custGeom>
              <a:avLst/>
              <a:gdLst/>
              <a:ahLst/>
              <a:cxnLst/>
              <a:rect l="l" t="t" r="r" b="b"/>
              <a:pathLst>
                <a:path w="1699260" h="927100">
                  <a:moveTo>
                    <a:pt x="0" y="926591"/>
                  </a:moveTo>
                  <a:lnTo>
                    <a:pt x="1699260" y="926591"/>
                  </a:lnTo>
                  <a:lnTo>
                    <a:pt x="1699260" y="0"/>
                  </a:lnTo>
                  <a:lnTo>
                    <a:pt x="0" y="0"/>
                  </a:lnTo>
                  <a:lnTo>
                    <a:pt x="0" y="92659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9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74311" y="2171573"/>
              <a:ext cx="196976" cy="977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9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193411" y="2174621"/>
              <a:ext cx="195452" cy="977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9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21025" y="1782239"/>
            <a:ext cx="931217" cy="418628"/>
          </a:xfrm>
          <a:prstGeom prst="rect">
            <a:avLst/>
          </a:prstGeom>
        </p:spPr>
        <p:txBody>
          <a:bodyPr vert="horz" wrap="square" lIns="0" tIns="11036" rIns="0" bIns="0" rtlCol="0">
            <a:spAutoFit/>
          </a:bodyPr>
          <a:lstStyle/>
          <a:p>
            <a:pPr marL="10511">
              <a:spcBef>
                <a:spcPts val="87"/>
              </a:spcBef>
            </a:pPr>
            <a:r>
              <a:rPr sz="2648" spc="-517" dirty="0">
                <a:latin typeface="IPAPMincho"/>
                <a:cs typeface="IPAPMincho"/>
              </a:rPr>
              <a:t>𝛻.</a:t>
            </a:r>
            <a:r>
              <a:rPr sz="2648" spc="-356" dirty="0">
                <a:latin typeface="IPAPMincho"/>
                <a:cs typeface="IPAPMincho"/>
              </a:rPr>
              <a:t> </a:t>
            </a:r>
            <a:r>
              <a:rPr sz="2648" spc="-993" dirty="0">
                <a:latin typeface="IPAPMincho"/>
                <a:cs typeface="IPAPMincho"/>
              </a:rPr>
              <a:t>𝐸</a:t>
            </a:r>
            <a:r>
              <a:rPr sz="2648" spc="21" dirty="0">
                <a:latin typeface="IPAPMincho"/>
                <a:cs typeface="IPAPMincho"/>
              </a:rPr>
              <a:t> </a:t>
            </a:r>
            <a:r>
              <a:rPr sz="2648" spc="343" dirty="0">
                <a:latin typeface="IPAPMincho"/>
                <a:cs typeface="IPAPMincho"/>
              </a:rPr>
              <a:t>=</a:t>
            </a:r>
            <a:endParaRPr sz="2648">
              <a:latin typeface="IPAPMincho"/>
              <a:cs typeface="IPAPMinch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33698" y="2023136"/>
            <a:ext cx="311632" cy="21545"/>
          </a:xfrm>
          <a:custGeom>
            <a:avLst/>
            <a:gdLst/>
            <a:ahLst/>
            <a:cxnLst/>
            <a:rect l="l" t="t" r="r" b="b"/>
            <a:pathLst>
              <a:path w="376554" h="26035">
                <a:moveTo>
                  <a:pt x="376427" y="0"/>
                </a:moveTo>
                <a:lnTo>
                  <a:pt x="0" y="0"/>
                </a:lnTo>
                <a:lnTo>
                  <a:pt x="0" y="25908"/>
                </a:lnTo>
                <a:lnTo>
                  <a:pt x="376427" y="25908"/>
                </a:lnTo>
                <a:lnTo>
                  <a:pt x="3764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4" name="object 14"/>
          <p:cNvSpPr txBox="1"/>
          <p:nvPr/>
        </p:nvSpPr>
        <p:spPr>
          <a:xfrm>
            <a:off x="6481730" y="1527469"/>
            <a:ext cx="211258" cy="418628"/>
          </a:xfrm>
          <a:prstGeom prst="rect">
            <a:avLst/>
          </a:prstGeom>
        </p:spPr>
        <p:txBody>
          <a:bodyPr vert="horz" wrap="square" lIns="0" tIns="11036" rIns="0" bIns="0" rtlCol="0">
            <a:spAutoFit/>
          </a:bodyPr>
          <a:lstStyle/>
          <a:p>
            <a:pPr marL="10511">
              <a:spcBef>
                <a:spcPts val="87"/>
              </a:spcBef>
            </a:pPr>
            <a:r>
              <a:rPr sz="2648" spc="-1155" dirty="0">
                <a:latin typeface="IPAPMincho"/>
                <a:cs typeface="IPAPMincho"/>
              </a:rPr>
              <a:t>𝜌</a:t>
            </a:r>
            <a:endParaRPr sz="2648">
              <a:latin typeface="IPAPMincho"/>
              <a:cs typeface="IPAPMinch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2692" y="2008002"/>
            <a:ext cx="355775" cy="418628"/>
          </a:xfrm>
          <a:prstGeom prst="rect">
            <a:avLst/>
          </a:prstGeom>
        </p:spPr>
        <p:txBody>
          <a:bodyPr vert="horz" wrap="square" lIns="0" tIns="11036" rIns="0" bIns="0" rtlCol="0">
            <a:spAutoFit/>
          </a:bodyPr>
          <a:lstStyle/>
          <a:p>
            <a:pPr marL="31532">
              <a:spcBef>
                <a:spcPts val="87"/>
              </a:spcBef>
            </a:pPr>
            <a:r>
              <a:rPr sz="2648" spc="-1146" dirty="0">
                <a:latin typeface="IPAPMincho"/>
                <a:cs typeface="IPAPMincho"/>
              </a:rPr>
              <a:t>𝜀</a:t>
            </a:r>
            <a:r>
              <a:rPr sz="2917" spc="-1719" baseline="-15366" dirty="0">
                <a:latin typeface="IPAPMincho"/>
                <a:cs typeface="IPAPMincho"/>
              </a:rPr>
              <a:t>𝑜</a:t>
            </a:r>
            <a:endParaRPr sz="2917" baseline="-15366">
              <a:latin typeface="IPAPMincho"/>
              <a:cs typeface="IPAPMinch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24292" y="4664912"/>
            <a:ext cx="8376219" cy="621806"/>
          </a:xfrm>
          <a:prstGeom prst="rect">
            <a:avLst/>
          </a:prstGeom>
        </p:spPr>
        <p:txBody>
          <a:bodyPr vert="horz" wrap="square" lIns="0" tIns="10510" rIns="0" bIns="0" rtlCol="0">
            <a:spAutoFit/>
          </a:bodyPr>
          <a:lstStyle/>
          <a:p>
            <a:pPr marL="10511" marR="4204">
              <a:spcBef>
                <a:spcPts val="83"/>
              </a:spcBef>
            </a:pPr>
            <a:r>
              <a:rPr sz="1986" spc="-4" dirty="0">
                <a:solidFill>
                  <a:srgbClr val="0000CC"/>
                </a:solidFill>
                <a:latin typeface="Arial"/>
                <a:cs typeface="Arial"/>
              </a:rPr>
              <a:t>Note: Using same </a:t>
            </a:r>
            <a:r>
              <a:rPr sz="1986" dirty="0">
                <a:solidFill>
                  <a:srgbClr val="0000CC"/>
                </a:solidFill>
                <a:latin typeface="Arial"/>
                <a:cs typeface="Arial"/>
              </a:rPr>
              <a:t>divergence </a:t>
            </a:r>
            <a:r>
              <a:rPr sz="1986" spc="-4" dirty="0">
                <a:solidFill>
                  <a:srgbClr val="0000CC"/>
                </a:solidFill>
                <a:latin typeface="Arial"/>
                <a:cs typeface="Arial"/>
              </a:rPr>
              <a:t>theorem we can </a:t>
            </a:r>
            <a:r>
              <a:rPr sz="1986" dirty="0">
                <a:solidFill>
                  <a:srgbClr val="0000CC"/>
                </a:solidFill>
                <a:latin typeface="Arial"/>
                <a:cs typeface="Arial"/>
              </a:rPr>
              <a:t>obtained </a:t>
            </a:r>
            <a:r>
              <a:rPr sz="1986" spc="-4" dirty="0">
                <a:solidFill>
                  <a:srgbClr val="0000CC"/>
                </a:solidFill>
                <a:latin typeface="Arial"/>
                <a:cs typeface="Arial"/>
              </a:rPr>
              <a:t>back integral </a:t>
            </a:r>
            <a:r>
              <a:rPr sz="1986" dirty="0">
                <a:solidFill>
                  <a:srgbClr val="0000CC"/>
                </a:solidFill>
                <a:latin typeface="Arial"/>
                <a:cs typeface="Arial"/>
              </a:rPr>
              <a:t>form  </a:t>
            </a:r>
            <a:r>
              <a:rPr sz="1986" spc="-4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1986" spc="-12" dirty="0">
                <a:solidFill>
                  <a:srgbClr val="0000CC"/>
                </a:solidFill>
                <a:latin typeface="Arial"/>
                <a:cs typeface="Arial"/>
              </a:rPr>
              <a:t>Maxwell’s </a:t>
            </a:r>
            <a:r>
              <a:rPr sz="1986" dirty="0">
                <a:solidFill>
                  <a:srgbClr val="0000CC"/>
                </a:solidFill>
                <a:latin typeface="Arial"/>
                <a:cs typeface="Arial"/>
              </a:rPr>
              <a:t>from </a:t>
            </a:r>
            <a:r>
              <a:rPr sz="1986" spc="-8" dirty="0">
                <a:solidFill>
                  <a:srgbClr val="0000CC"/>
                </a:solidFill>
                <a:latin typeface="Arial"/>
                <a:cs typeface="Arial"/>
              </a:rPr>
              <a:t>differential</a:t>
            </a:r>
            <a:r>
              <a:rPr sz="1986" spc="5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986" dirty="0">
                <a:solidFill>
                  <a:srgbClr val="0000CC"/>
                </a:solidFill>
                <a:latin typeface="Arial"/>
                <a:cs typeface="Arial"/>
              </a:rPr>
              <a:t>form</a:t>
            </a:r>
            <a:endParaRPr sz="198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2761" y="-109742"/>
            <a:ext cx="5960794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42042">
              <a:lnSpc>
                <a:spcPct val="100000"/>
              </a:lnSpc>
              <a:spcBef>
                <a:spcPts val="83"/>
              </a:spcBef>
              <a:tabLst>
                <a:tab pos="2336489" algn="l"/>
              </a:tabLst>
            </a:pPr>
            <a:r>
              <a:rPr spc="-17" dirty="0"/>
              <a:t>Maxwell’s</a:t>
            </a:r>
            <a:r>
              <a:rPr spc="-4" dirty="0"/>
              <a:t> </a:t>
            </a:r>
            <a:r>
              <a:rPr spc="8" dirty="0"/>
              <a:t>2</a:t>
            </a:r>
            <a:r>
              <a:rPr sz="2607" spc="12" baseline="25132" dirty="0"/>
              <a:t>nd	</a:t>
            </a:r>
            <a:r>
              <a:rPr sz="2648" dirty="0"/>
              <a:t>equation</a:t>
            </a:r>
          </a:p>
        </p:txBody>
      </p:sp>
      <p:sp>
        <p:nvSpPr>
          <p:cNvPr id="6" name="object 6"/>
          <p:cNvSpPr/>
          <p:nvPr/>
        </p:nvSpPr>
        <p:spPr>
          <a:xfrm>
            <a:off x="3116947" y="686747"/>
            <a:ext cx="162384" cy="7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 txBox="1"/>
          <p:nvPr/>
        </p:nvSpPr>
        <p:spPr>
          <a:xfrm>
            <a:off x="2024292" y="669299"/>
            <a:ext cx="8335229" cy="723226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>
              <a:spcBef>
                <a:spcPts val="79"/>
              </a:spcBef>
              <a:tabLst>
                <a:tab pos="691592" algn="l"/>
                <a:tab pos="1061037" algn="l"/>
                <a:tab pos="1386338" algn="l"/>
                <a:tab pos="2510438" algn="l"/>
                <a:tab pos="2800528" algn="l"/>
                <a:tab pos="3890469" algn="l"/>
                <a:tab pos="4211040" algn="l"/>
                <a:tab pos="4548953" algn="l"/>
                <a:tab pos="5820200" algn="l"/>
                <a:tab pos="6191221" algn="l"/>
                <a:tab pos="7413595" algn="l"/>
                <a:tab pos="7784617" algn="l"/>
              </a:tabLst>
            </a:pPr>
            <a:r>
              <a:rPr sz="2317" spc="-4" dirty="0">
                <a:latin typeface="Arial"/>
                <a:cs typeface="Arial"/>
              </a:rPr>
              <a:t>Flux	</a:t>
            </a:r>
            <a:r>
              <a:rPr sz="2317" dirty="0">
                <a:latin typeface="Arial"/>
                <a:cs typeface="Arial"/>
              </a:rPr>
              <a:t>o</a:t>
            </a:r>
            <a:r>
              <a:rPr sz="2317" spc="-4" dirty="0">
                <a:latin typeface="Arial"/>
                <a:cs typeface="Arial"/>
              </a:rPr>
              <a:t>f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802" dirty="0">
                <a:latin typeface="IPAPMincho"/>
                <a:cs typeface="IPAPMincho"/>
              </a:rPr>
              <a:t>𝐵</a:t>
            </a:r>
            <a:r>
              <a:rPr sz="2317" dirty="0">
                <a:latin typeface="IPAPMincho"/>
                <a:cs typeface="IPAPMincho"/>
              </a:rPr>
              <a:t>	</a:t>
            </a:r>
            <a:r>
              <a:rPr sz="2317" spc="-12" dirty="0">
                <a:latin typeface="Arial"/>
                <a:cs typeface="Arial"/>
              </a:rPr>
              <a:t>t</a:t>
            </a:r>
            <a:r>
              <a:rPr sz="2317" spc="-4" dirty="0">
                <a:latin typeface="Arial"/>
                <a:cs typeface="Arial"/>
              </a:rPr>
              <a:t>h</a:t>
            </a:r>
            <a:r>
              <a:rPr sz="2317" dirty="0">
                <a:latin typeface="Arial"/>
                <a:cs typeface="Arial"/>
              </a:rPr>
              <a:t>r</a:t>
            </a:r>
            <a:r>
              <a:rPr sz="2317" spc="-4" dirty="0">
                <a:latin typeface="Arial"/>
                <a:cs typeface="Arial"/>
              </a:rPr>
              <a:t>o</a:t>
            </a:r>
            <a:r>
              <a:rPr sz="2317" dirty="0">
                <a:latin typeface="Arial"/>
                <a:cs typeface="Arial"/>
              </a:rPr>
              <a:t>u</a:t>
            </a:r>
            <a:r>
              <a:rPr sz="2317" spc="-4" dirty="0">
                <a:latin typeface="Arial"/>
                <a:cs typeface="Arial"/>
              </a:rPr>
              <a:t>gh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dirty="0">
                <a:latin typeface="Arial"/>
                <a:cs typeface="Arial"/>
              </a:rPr>
              <a:t>u</a:t>
            </a:r>
            <a:r>
              <a:rPr sz="2317" spc="-4" dirty="0">
                <a:latin typeface="Arial"/>
                <a:cs typeface="Arial"/>
              </a:rPr>
              <a:t>rf</a:t>
            </a:r>
            <a:r>
              <a:rPr sz="2317" spc="4" dirty="0">
                <a:latin typeface="Arial"/>
                <a:cs typeface="Arial"/>
              </a:rPr>
              <a:t>a</a:t>
            </a:r>
            <a:r>
              <a:rPr sz="2317" spc="-4" dirty="0">
                <a:latin typeface="Arial"/>
                <a:cs typeface="Arial"/>
              </a:rPr>
              <a:t>ce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is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me</a:t>
            </a:r>
            <a:r>
              <a:rPr sz="2317" dirty="0">
                <a:latin typeface="Arial"/>
                <a:cs typeface="Arial"/>
              </a:rPr>
              <a:t>a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dirty="0">
                <a:latin typeface="Arial"/>
                <a:cs typeface="Arial"/>
              </a:rPr>
              <a:t>u</a:t>
            </a:r>
            <a:r>
              <a:rPr sz="2317" spc="-4" dirty="0">
                <a:latin typeface="Arial"/>
                <a:cs typeface="Arial"/>
              </a:rPr>
              <a:t>re</a:t>
            </a:r>
            <a:r>
              <a:rPr sz="2317" dirty="0">
                <a:latin typeface="Arial"/>
                <a:cs typeface="Arial"/>
              </a:rPr>
              <a:t>	o</a:t>
            </a:r>
            <a:r>
              <a:rPr sz="2317" spc="-4" dirty="0">
                <a:latin typeface="Arial"/>
                <a:cs typeface="Arial"/>
              </a:rPr>
              <a:t>f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“num</a:t>
            </a:r>
            <a:r>
              <a:rPr sz="2317" spc="8" dirty="0">
                <a:latin typeface="Arial"/>
                <a:cs typeface="Arial"/>
              </a:rPr>
              <a:t>b</a:t>
            </a:r>
            <a:r>
              <a:rPr sz="2317" spc="-8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r</a:t>
            </a:r>
            <a:r>
              <a:rPr sz="2317" dirty="0">
                <a:latin typeface="Arial"/>
                <a:cs typeface="Arial"/>
              </a:rPr>
              <a:t>	o</a:t>
            </a:r>
            <a:r>
              <a:rPr sz="2317" spc="-4" dirty="0">
                <a:latin typeface="Arial"/>
                <a:cs typeface="Arial"/>
              </a:rPr>
              <a:t>f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fi</a:t>
            </a:r>
            <a:r>
              <a:rPr sz="2317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ld  </a:t>
            </a:r>
            <a:r>
              <a:rPr sz="2317" dirty="0">
                <a:latin typeface="Arial"/>
                <a:cs typeface="Arial"/>
              </a:rPr>
              <a:t>lines” </a:t>
            </a:r>
            <a:r>
              <a:rPr sz="2317" spc="-4" dirty="0">
                <a:latin typeface="Arial"/>
                <a:cs typeface="Arial"/>
              </a:rPr>
              <a:t>passing </a:t>
            </a:r>
            <a:r>
              <a:rPr sz="2317" dirty="0">
                <a:latin typeface="Arial"/>
                <a:cs typeface="Arial"/>
              </a:rPr>
              <a:t>through</a:t>
            </a:r>
            <a:r>
              <a:rPr sz="2317" spc="33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S.</a:t>
            </a:r>
            <a:endParaRPr sz="2317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75691" y="1463285"/>
            <a:ext cx="2021696" cy="741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9" name="object 9"/>
          <p:cNvSpPr/>
          <p:nvPr/>
        </p:nvSpPr>
        <p:spPr>
          <a:xfrm>
            <a:off x="6513471" y="2348222"/>
            <a:ext cx="335280" cy="70945"/>
          </a:xfrm>
          <a:custGeom>
            <a:avLst/>
            <a:gdLst/>
            <a:ahLst/>
            <a:cxnLst/>
            <a:rect l="l" t="t" r="r" b="b"/>
            <a:pathLst>
              <a:path w="405129" h="85725">
                <a:moveTo>
                  <a:pt x="361568" y="0"/>
                </a:moveTo>
                <a:lnTo>
                  <a:pt x="352297" y="10413"/>
                </a:lnTo>
                <a:lnTo>
                  <a:pt x="380110" y="34416"/>
                </a:lnTo>
                <a:lnTo>
                  <a:pt x="0" y="34416"/>
                </a:lnTo>
                <a:lnTo>
                  <a:pt x="0" y="50800"/>
                </a:lnTo>
                <a:lnTo>
                  <a:pt x="380110" y="50800"/>
                </a:lnTo>
                <a:lnTo>
                  <a:pt x="352297" y="74802"/>
                </a:lnTo>
                <a:lnTo>
                  <a:pt x="361568" y="85216"/>
                </a:lnTo>
                <a:lnTo>
                  <a:pt x="405002" y="47625"/>
                </a:lnTo>
                <a:lnTo>
                  <a:pt x="405002" y="37591"/>
                </a:lnTo>
                <a:lnTo>
                  <a:pt x="361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0" name="object 10"/>
          <p:cNvSpPr/>
          <p:nvPr/>
        </p:nvSpPr>
        <p:spPr>
          <a:xfrm>
            <a:off x="9086404" y="2358311"/>
            <a:ext cx="162385" cy="7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1" name="object 11"/>
          <p:cNvSpPr/>
          <p:nvPr/>
        </p:nvSpPr>
        <p:spPr>
          <a:xfrm>
            <a:off x="4942109" y="3125555"/>
            <a:ext cx="1792049" cy="728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2" name="object 12"/>
          <p:cNvSpPr txBox="1"/>
          <p:nvPr/>
        </p:nvSpPr>
        <p:spPr>
          <a:xfrm>
            <a:off x="1963248" y="2341179"/>
            <a:ext cx="8546487" cy="3423068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71472" marR="154505">
              <a:spcBef>
                <a:spcPts val="79"/>
              </a:spcBef>
              <a:tabLst>
                <a:tab pos="729956" algn="l"/>
                <a:tab pos="1291217" algn="l"/>
                <a:tab pos="2426354" algn="l"/>
                <a:tab pos="3250378" algn="l"/>
                <a:tab pos="3810064" algn="l"/>
                <a:tab pos="4552106" algn="l"/>
                <a:tab pos="5048728" algn="l"/>
                <a:tab pos="5429735" algn="l"/>
                <a:tab pos="6696252" algn="l"/>
                <a:tab pos="7092499" algn="l"/>
                <a:tab pos="7628535" algn="l"/>
                <a:tab pos="8221329" algn="l"/>
              </a:tabLst>
            </a:pPr>
            <a:r>
              <a:rPr sz="2317" spc="-4" dirty="0">
                <a:latin typeface="Arial"/>
                <a:cs typeface="Arial"/>
              </a:rPr>
              <a:t>The	</a:t>
            </a:r>
            <a:r>
              <a:rPr sz="2317" dirty="0">
                <a:latin typeface="Arial"/>
                <a:cs typeface="Arial"/>
              </a:rPr>
              <a:t>do</a:t>
            </a:r>
            <a:r>
              <a:rPr sz="2317" spc="-4" dirty="0">
                <a:latin typeface="Arial"/>
                <a:cs typeface="Arial"/>
              </a:rPr>
              <a:t>t</a:t>
            </a:r>
            <a:r>
              <a:rPr sz="2317" dirty="0">
                <a:latin typeface="Arial"/>
                <a:cs typeface="Arial"/>
              </a:rPr>
              <a:t>	produc</a:t>
            </a:r>
            <a:r>
              <a:rPr sz="2317" spc="-4" dirty="0">
                <a:latin typeface="Arial"/>
                <a:cs typeface="Arial"/>
              </a:rPr>
              <a:t>t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p</a:t>
            </a:r>
            <a:r>
              <a:rPr sz="2317" dirty="0">
                <a:latin typeface="Arial"/>
                <a:cs typeface="Arial"/>
              </a:rPr>
              <a:t>i</a:t>
            </a:r>
            <a:r>
              <a:rPr sz="2317" spc="-4" dirty="0">
                <a:latin typeface="Arial"/>
                <a:cs typeface="Arial"/>
              </a:rPr>
              <a:t>c</a:t>
            </a:r>
            <a:r>
              <a:rPr sz="2317" dirty="0">
                <a:latin typeface="Arial"/>
                <a:cs typeface="Arial"/>
              </a:rPr>
              <a:t>k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dirty="0">
                <a:latin typeface="Arial"/>
                <a:cs typeface="Arial"/>
              </a:rPr>
              <a:t>	ou</a:t>
            </a:r>
            <a:r>
              <a:rPr sz="2317" spc="-4" dirty="0">
                <a:latin typeface="Arial"/>
                <a:cs typeface="Arial"/>
              </a:rPr>
              <a:t>t</a:t>
            </a:r>
            <a:r>
              <a:rPr sz="2317" dirty="0">
                <a:latin typeface="Arial"/>
                <a:cs typeface="Arial"/>
              </a:rPr>
              <a:t>	are</a:t>
            </a:r>
            <a:r>
              <a:rPr sz="2317" spc="-4" dirty="0">
                <a:latin typeface="Arial"/>
                <a:cs typeface="Arial"/>
              </a:rPr>
              <a:t>a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1010" dirty="0">
                <a:latin typeface="IPAPMincho"/>
                <a:cs typeface="IPAPMincho"/>
              </a:rPr>
              <a:t>𝑑</a:t>
            </a:r>
            <a:r>
              <a:rPr sz="2317" spc="-1006" dirty="0">
                <a:latin typeface="IPAPMincho"/>
                <a:cs typeface="IPAPMincho"/>
              </a:rPr>
              <a:t>𝑎</a:t>
            </a:r>
            <a:r>
              <a:rPr sz="2317" dirty="0">
                <a:latin typeface="IPAPMincho"/>
                <a:cs typeface="IPAPMincho"/>
              </a:rPr>
              <a:t>	</a:t>
            </a:r>
            <a:r>
              <a:rPr sz="2317" spc="-4" dirty="0">
                <a:latin typeface="Arial"/>
                <a:cs typeface="Arial"/>
              </a:rPr>
              <a:t>in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d</a:t>
            </a:r>
            <a:r>
              <a:rPr sz="2317" dirty="0">
                <a:latin typeface="Arial"/>
                <a:cs typeface="Arial"/>
              </a:rPr>
              <a:t>i</a:t>
            </a:r>
            <a:r>
              <a:rPr sz="2317" spc="-4" dirty="0">
                <a:latin typeface="Arial"/>
                <a:cs typeface="Arial"/>
              </a:rPr>
              <a:t>r</a:t>
            </a:r>
            <a:r>
              <a:rPr sz="2317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c</a:t>
            </a:r>
            <a:r>
              <a:rPr sz="2317" dirty="0">
                <a:latin typeface="Arial"/>
                <a:cs typeface="Arial"/>
              </a:rPr>
              <a:t>t</a:t>
            </a:r>
            <a:r>
              <a:rPr sz="2317" spc="-4" dirty="0">
                <a:latin typeface="Arial"/>
                <a:cs typeface="Arial"/>
              </a:rPr>
              <a:t>i</a:t>
            </a:r>
            <a:r>
              <a:rPr sz="2317" dirty="0">
                <a:latin typeface="Arial"/>
                <a:cs typeface="Arial"/>
              </a:rPr>
              <a:t>o</a:t>
            </a:r>
            <a:r>
              <a:rPr sz="2317" spc="-4" dirty="0">
                <a:latin typeface="Arial"/>
                <a:cs typeface="Arial"/>
              </a:rPr>
              <a:t>n</a:t>
            </a:r>
            <a:r>
              <a:rPr sz="2317" dirty="0">
                <a:latin typeface="Arial"/>
                <a:cs typeface="Arial"/>
              </a:rPr>
              <a:t>	o</a:t>
            </a:r>
            <a:r>
              <a:rPr sz="2317" spc="-4" dirty="0">
                <a:latin typeface="Arial"/>
                <a:cs typeface="Arial"/>
              </a:rPr>
              <a:t>f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716" dirty="0">
                <a:latin typeface="IPAPMincho"/>
                <a:cs typeface="IPAPMincho"/>
              </a:rPr>
              <a:t>𝐵</a:t>
            </a:r>
            <a:r>
              <a:rPr sz="2317" spc="-4" dirty="0">
                <a:latin typeface="Arial"/>
                <a:cs typeface="Arial"/>
              </a:rPr>
              <a:t>.)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For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  closed </a:t>
            </a:r>
            <a:r>
              <a:rPr sz="2317" dirty="0">
                <a:latin typeface="Arial"/>
                <a:cs typeface="Arial"/>
              </a:rPr>
              <a:t>surface</a:t>
            </a:r>
            <a:r>
              <a:rPr sz="2317" spc="21" dirty="0">
                <a:latin typeface="Arial"/>
                <a:cs typeface="Arial"/>
              </a:rPr>
              <a:t> </a:t>
            </a:r>
            <a:r>
              <a:rPr sz="2317" spc="-8" dirty="0">
                <a:latin typeface="Arial"/>
                <a:cs typeface="Arial"/>
              </a:rPr>
              <a:t>S,</a:t>
            </a:r>
            <a:endParaRPr sz="231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66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93">
              <a:latin typeface="Arial"/>
              <a:cs typeface="Arial"/>
            </a:endParaRPr>
          </a:p>
          <a:p>
            <a:pPr marL="10511" marR="4204"/>
            <a:r>
              <a:rPr sz="2317" dirty="0">
                <a:latin typeface="Arial"/>
                <a:cs typeface="Arial"/>
              </a:rPr>
              <a:t>Because number </a:t>
            </a:r>
            <a:r>
              <a:rPr sz="2317" spc="-4" dirty="0">
                <a:latin typeface="Arial"/>
                <a:cs typeface="Arial"/>
              </a:rPr>
              <a:t>of </a:t>
            </a:r>
            <a:r>
              <a:rPr sz="2317" dirty="0">
                <a:latin typeface="Arial"/>
                <a:cs typeface="Arial"/>
              </a:rPr>
              <a:t>lines entering and leaving closed surface has  </a:t>
            </a:r>
            <a:r>
              <a:rPr sz="2317" spc="-4" dirty="0">
                <a:latin typeface="Arial"/>
                <a:cs typeface="Arial"/>
              </a:rPr>
              <a:t>to be same. This is integral </a:t>
            </a:r>
            <a:r>
              <a:rPr sz="2317" dirty="0">
                <a:latin typeface="Arial"/>
                <a:cs typeface="Arial"/>
              </a:rPr>
              <a:t>form </a:t>
            </a:r>
            <a:r>
              <a:rPr sz="2317" spc="-4" dirty="0">
                <a:latin typeface="Arial"/>
                <a:cs typeface="Arial"/>
              </a:rPr>
              <a:t>of </a:t>
            </a:r>
            <a:r>
              <a:rPr sz="2317" spc="-8" dirty="0">
                <a:latin typeface="Arial"/>
                <a:cs typeface="Arial"/>
              </a:rPr>
              <a:t>Maxwell’s </a:t>
            </a:r>
            <a:r>
              <a:rPr sz="2317" dirty="0">
                <a:latin typeface="Arial"/>
                <a:cs typeface="Arial"/>
              </a:rPr>
              <a:t>second</a:t>
            </a:r>
            <a:r>
              <a:rPr sz="2317" spc="66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equation.</a:t>
            </a:r>
            <a:endParaRPr sz="231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17">
              <a:latin typeface="Arial"/>
              <a:cs typeface="Arial"/>
            </a:endParaRPr>
          </a:p>
          <a:p>
            <a:pPr marL="10511" marR="333709"/>
            <a:r>
              <a:rPr sz="2317" spc="-132" dirty="0">
                <a:latin typeface="Arial"/>
                <a:cs typeface="Arial"/>
              </a:rPr>
              <a:t>To </a:t>
            </a:r>
            <a:r>
              <a:rPr sz="2317" spc="-4" dirty="0">
                <a:latin typeface="Arial"/>
                <a:cs typeface="Arial"/>
              </a:rPr>
              <a:t>obtain the </a:t>
            </a:r>
            <a:r>
              <a:rPr sz="2317" dirty="0">
                <a:latin typeface="Arial"/>
                <a:cs typeface="Arial"/>
              </a:rPr>
              <a:t>integral </a:t>
            </a:r>
            <a:r>
              <a:rPr sz="2317" spc="-4" dirty="0">
                <a:latin typeface="Arial"/>
                <a:cs typeface="Arial"/>
              </a:rPr>
              <a:t>to differential </a:t>
            </a:r>
            <a:r>
              <a:rPr sz="2317" dirty="0">
                <a:latin typeface="Arial"/>
                <a:cs typeface="Arial"/>
              </a:rPr>
              <a:t>form </a:t>
            </a:r>
            <a:r>
              <a:rPr sz="2317" spc="-4" dirty="0">
                <a:latin typeface="Arial"/>
                <a:cs typeface="Arial"/>
              </a:rPr>
              <a:t>of </a:t>
            </a:r>
            <a:r>
              <a:rPr sz="2317" dirty="0">
                <a:latin typeface="Arial"/>
                <a:cs typeface="Arial"/>
              </a:rPr>
              <a:t>Gauss’ </a:t>
            </a:r>
            <a:r>
              <a:rPr sz="2317" spc="-33" dirty="0">
                <a:latin typeface="Arial"/>
                <a:cs typeface="Arial"/>
              </a:rPr>
              <a:t>law, </a:t>
            </a:r>
            <a:r>
              <a:rPr sz="2317" spc="-4" dirty="0">
                <a:latin typeface="Arial"/>
                <a:cs typeface="Arial"/>
              </a:rPr>
              <a:t>apply  the divergence</a:t>
            </a:r>
            <a:r>
              <a:rPr sz="2317" spc="25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theorem:</a:t>
            </a:r>
            <a:endParaRPr sz="2317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16751" y="5833254"/>
            <a:ext cx="3257738" cy="979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3271" y="-109743"/>
            <a:ext cx="5283174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31532">
              <a:lnSpc>
                <a:spcPct val="100000"/>
              </a:lnSpc>
              <a:spcBef>
                <a:spcPts val="83"/>
              </a:spcBef>
            </a:pPr>
            <a:r>
              <a:rPr spc="-17" dirty="0"/>
              <a:t>Maxwell’s</a:t>
            </a:r>
            <a:r>
              <a:rPr spc="-50" dirty="0"/>
              <a:t> </a:t>
            </a:r>
            <a:r>
              <a:rPr spc="8" dirty="0"/>
              <a:t>2</a:t>
            </a:r>
            <a:r>
              <a:rPr sz="2607" spc="12" baseline="25132" dirty="0"/>
              <a:t>nd</a:t>
            </a:r>
            <a:endParaRPr sz="2607" baseline="25132" dirty="0"/>
          </a:p>
        </p:txBody>
      </p:sp>
      <p:sp>
        <p:nvSpPr>
          <p:cNvPr id="6" name="object 6"/>
          <p:cNvSpPr txBox="1"/>
          <p:nvPr/>
        </p:nvSpPr>
        <p:spPr>
          <a:xfrm>
            <a:off x="4974629" y="21546"/>
            <a:ext cx="1423101" cy="418096"/>
          </a:xfrm>
          <a:prstGeom prst="rect">
            <a:avLst/>
          </a:prstGeom>
        </p:spPr>
        <p:txBody>
          <a:bodyPr vert="horz" wrap="square" lIns="0" tIns="10510" rIns="0" bIns="0" rtlCol="0">
            <a:spAutoFit/>
          </a:bodyPr>
          <a:lstStyle/>
          <a:p>
            <a:pPr marL="10511">
              <a:spcBef>
                <a:spcPts val="83"/>
              </a:spcBef>
            </a:pPr>
            <a:r>
              <a:rPr sz="2648" b="1" dirty="0">
                <a:latin typeface="Arial"/>
                <a:cs typeface="Arial"/>
              </a:rPr>
              <a:t>equ</a:t>
            </a:r>
            <a:r>
              <a:rPr sz="2648" b="1" spc="-12" dirty="0">
                <a:latin typeface="Arial"/>
                <a:cs typeface="Arial"/>
              </a:rPr>
              <a:t>a</a:t>
            </a:r>
            <a:r>
              <a:rPr sz="2648" b="1" dirty="0">
                <a:latin typeface="Arial"/>
                <a:cs typeface="Arial"/>
              </a:rPr>
              <a:t>tion</a:t>
            </a:r>
            <a:endParaRPr sz="2648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1728" y="735563"/>
            <a:ext cx="1556297" cy="692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8" name="object 8"/>
          <p:cNvSpPr/>
          <p:nvPr/>
        </p:nvSpPr>
        <p:spPr>
          <a:xfrm>
            <a:off x="5308460" y="1543024"/>
            <a:ext cx="140944" cy="70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9" name="object 9"/>
          <p:cNvSpPr/>
          <p:nvPr/>
        </p:nvSpPr>
        <p:spPr>
          <a:xfrm>
            <a:off x="5599807" y="1545546"/>
            <a:ext cx="162384" cy="70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0" name="object 10"/>
          <p:cNvSpPr txBox="1"/>
          <p:nvPr/>
        </p:nvSpPr>
        <p:spPr>
          <a:xfrm>
            <a:off x="2179173" y="1527952"/>
            <a:ext cx="6236839" cy="966883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654805" algn="ctr">
              <a:spcBef>
                <a:spcPts val="79"/>
              </a:spcBef>
            </a:pPr>
            <a:r>
              <a:rPr sz="2317" spc="-314" dirty="0">
                <a:latin typeface="IPAPMincho"/>
                <a:cs typeface="IPAPMincho"/>
              </a:rPr>
              <a:t>⇒  </a:t>
            </a:r>
            <a:r>
              <a:rPr sz="2317" spc="-455" dirty="0">
                <a:latin typeface="IPAPMincho"/>
                <a:cs typeface="IPAPMincho"/>
              </a:rPr>
              <a:t>𝛻.  </a:t>
            </a:r>
            <a:r>
              <a:rPr sz="2317" spc="-799" dirty="0">
                <a:latin typeface="IPAPMincho"/>
                <a:cs typeface="IPAPMincho"/>
              </a:rPr>
              <a:t>𝐵</a:t>
            </a:r>
            <a:r>
              <a:rPr sz="2317" spc="25" dirty="0">
                <a:latin typeface="IPAPMincho"/>
                <a:cs typeface="IPAPMincho"/>
              </a:rPr>
              <a:t> </a:t>
            </a:r>
            <a:r>
              <a:rPr sz="2317" spc="294" dirty="0">
                <a:latin typeface="IPAPMincho"/>
                <a:cs typeface="IPAPMincho"/>
              </a:rPr>
              <a:t>=</a:t>
            </a:r>
            <a:r>
              <a:rPr sz="2317" spc="-161" dirty="0">
                <a:latin typeface="IPAPMincho"/>
                <a:cs typeface="IPAPMincho"/>
              </a:rPr>
              <a:t> </a:t>
            </a:r>
            <a:r>
              <a:rPr sz="2317" spc="-153" dirty="0">
                <a:latin typeface="IPAPMincho"/>
                <a:cs typeface="IPAPMincho"/>
              </a:rPr>
              <a:t>0</a:t>
            </a:r>
            <a:endParaRPr sz="2317">
              <a:latin typeface="IPAPMincho"/>
              <a:cs typeface="IPAPMincho"/>
            </a:endParaRPr>
          </a:p>
          <a:p>
            <a:pPr marL="10511">
              <a:spcBef>
                <a:spcPts val="1858"/>
              </a:spcBef>
            </a:pPr>
            <a:r>
              <a:rPr sz="2317" spc="-8" dirty="0">
                <a:latin typeface="Arial"/>
                <a:cs typeface="Arial"/>
              </a:rPr>
              <a:t>(Maxwell’s </a:t>
            </a:r>
            <a:r>
              <a:rPr sz="2317" spc="-4" dirty="0">
                <a:latin typeface="Arial"/>
                <a:cs typeface="Arial"/>
              </a:rPr>
              <a:t>Second Equation in differential</a:t>
            </a:r>
            <a:r>
              <a:rPr sz="2317" spc="94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form)</a:t>
            </a:r>
            <a:endParaRPr sz="231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3471" y="-109742"/>
            <a:ext cx="8141839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31532">
              <a:lnSpc>
                <a:spcPct val="100000"/>
              </a:lnSpc>
              <a:spcBef>
                <a:spcPts val="83"/>
              </a:spcBef>
            </a:pPr>
            <a:r>
              <a:rPr spc="-17" dirty="0"/>
              <a:t>Maxwell’s </a:t>
            </a:r>
            <a:r>
              <a:rPr spc="4" dirty="0"/>
              <a:t>3</a:t>
            </a:r>
            <a:r>
              <a:rPr sz="2607" spc="6" baseline="25132" dirty="0"/>
              <a:t>rd </a:t>
            </a:r>
            <a:r>
              <a:rPr sz="2648" spc="-4" dirty="0"/>
              <a:t>equation: </a:t>
            </a:r>
            <a:r>
              <a:rPr sz="2648" spc="-12" dirty="0"/>
              <a:t>Faraday’s </a:t>
            </a:r>
            <a:r>
              <a:rPr sz="2648" dirty="0"/>
              <a:t>Law of</a:t>
            </a:r>
            <a:r>
              <a:rPr sz="2648" spc="-302" dirty="0"/>
              <a:t> </a:t>
            </a:r>
            <a:r>
              <a:rPr sz="2648" dirty="0"/>
              <a:t>Induction</a:t>
            </a:r>
            <a:endParaRPr sz="2648"/>
          </a:p>
        </p:txBody>
      </p:sp>
      <p:sp>
        <p:nvSpPr>
          <p:cNvPr id="6" name="object 6"/>
          <p:cNvSpPr txBox="1"/>
          <p:nvPr/>
        </p:nvSpPr>
        <p:spPr>
          <a:xfrm>
            <a:off x="1934492" y="595937"/>
            <a:ext cx="8665254" cy="723226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>
              <a:spcBef>
                <a:spcPts val="79"/>
              </a:spcBef>
            </a:pPr>
            <a:r>
              <a:rPr sz="2317" spc="-8" dirty="0">
                <a:latin typeface="Arial"/>
                <a:cs typeface="Arial"/>
              </a:rPr>
              <a:t>Faraday’s </a:t>
            </a:r>
            <a:r>
              <a:rPr sz="2317" spc="-4" dirty="0">
                <a:latin typeface="Arial"/>
                <a:cs typeface="Arial"/>
              </a:rPr>
              <a:t>law </a:t>
            </a:r>
            <a:r>
              <a:rPr sz="2317" dirty="0">
                <a:latin typeface="Arial"/>
                <a:cs typeface="Arial"/>
              </a:rPr>
              <a:t>of </a:t>
            </a:r>
            <a:r>
              <a:rPr sz="2317" spc="-4" dirty="0">
                <a:latin typeface="Arial"/>
                <a:cs typeface="Arial"/>
              </a:rPr>
              <a:t>electromagnetic </a:t>
            </a:r>
            <a:r>
              <a:rPr sz="2317" dirty="0">
                <a:latin typeface="Arial"/>
                <a:cs typeface="Arial"/>
              </a:rPr>
              <a:t>induction </a:t>
            </a:r>
            <a:r>
              <a:rPr sz="2317" spc="-4" dirty="0">
                <a:latin typeface="Arial"/>
                <a:cs typeface="Arial"/>
              </a:rPr>
              <a:t>says </a:t>
            </a:r>
            <a:r>
              <a:rPr sz="2317" dirty="0">
                <a:latin typeface="Arial"/>
                <a:cs typeface="Arial"/>
              </a:rPr>
              <a:t>that </a:t>
            </a:r>
            <a:r>
              <a:rPr sz="2317" spc="-4" dirty="0">
                <a:latin typeface="Arial"/>
                <a:cs typeface="Arial"/>
              </a:rPr>
              <a:t>the induced  emf </a:t>
            </a:r>
            <a:r>
              <a:rPr sz="2317" spc="-397" dirty="0">
                <a:latin typeface="Arial"/>
                <a:cs typeface="Arial"/>
              </a:rPr>
              <a:t>(</a:t>
            </a:r>
            <a:r>
              <a:rPr sz="2317" spc="-397" dirty="0">
                <a:latin typeface="IPAPMincho"/>
                <a:cs typeface="IPAPMincho"/>
              </a:rPr>
              <a:t>𝜀</a:t>
            </a:r>
            <a:r>
              <a:rPr sz="2317" spc="-397" dirty="0">
                <a:latin typeface="Arial"/>
                <a:cs typeface="Arial"/>
              </a:rPr>
              <a:t>) </a:t>
            </a:r>
            <a:r>
              <a:rPr sz="2317" spc="-4" dirty="0">
                <a:latin typeface="Arial"/>
                <a:cs typeface="Arial"/>
              </a:rPr>
              <a:t>is </a:t>
            </a:r>
            <a:r>
              <a:rPr sz="2317" dirty="0">
                <a:latin typeface="Arial"/>
                <a:cs typeface="Arial"/>
              </a:rPr>
              <a:t>rate </a:t>
            </a:r>
            <a:r>
              <a:rPr sz="2317" spc="-4" dirty="0">
                <a:latin typeface="Arial"/>
                <a:cs typeface="Arial"/>
              </a:rPr>
              <a:t>of change of </a:t>
            </a:r>
            <a:r>
              <a:rPr sz="2317" dirty="0">
                <a:latin typeface="Arial"/>
                <a:cs typeface="Arial"/>
              </a:rPr>
              <a:t>magnetic flux</a:t>
            </a:r>
            <a:r>
              <a:rPr sz="2317" spc="-62" dirty="0">
                <a:latin typeface="Arial"/>
                <a:cs typeface="Arial"/>
              </a:rPr>
              <a:t> </a:t>
            </a:r>
            <a:r>
              <a:rPr sz="2317" spc="-178" dirty="0">
                <a:latin typeface="Arial"/>
                <a:cs typeface="Arial"/>
              </a:rPr>
              <a:t>(</a:t>
            </a:r>
            <a:r>
              <a:rPr sz="2317" spc="-178" dirty="0">
                <a:latin typeface="IPAPMincho"/>
                <a:cs typeface="IPAPMincho"/>
              </a:rPr>
              <a:t>𝜑</a:t>
            </a:r>
            <a:r>
              <a:rPr sz="2317" spc="-178" dirty="0">
                <a:latin typeface="Arial"/>
                <a:cs typeface="Arial"/>
              </a:rPr>
              <a:t>).</a:t>
            </a:r>
            <a:endParaRPr sz="2317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63514" y="1420200"/>
            <a:ext cx="1160194" cy="629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8" name="object 8"/>
          <p:cNvSpPr/>
          <p:nvPr/>
        </p:nvSpPr>
        <p:spPr>
          <a:xfrm>
            <a:off x="4940752" y="2142948"/>
            <a:ext cx="2262580" cy="698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9" name="object 9"/>
          <p:cNvSpPr/>
          <p:nvPr/>
        </p:nvSpPr>
        <p:spPr>
          <a:xfrm>
            <a:off x="4964666" y="5770305"/>
            <a:ext cx="2726793" cy="82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0" name="object 10"/>
          <p:cNvSpPr/>
          <p:nvPr/>
        </p:nvSpPr>
        <p:spPr>
          <a:xfrm>
            <a:off x="4976038" y="3019412"/>
            <a:ext cx="2031804" cy="731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1" name="object 11"/>
          <p:cNvSpPr/>
          <p:nvPr/>
        </p:nvSpPr>
        <p:spPr>
          <a:xfrm>
            <a:off x="4011178" y="4522896"/>
            <a:ext cx="3649994" cy="8448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2" name="object 12"/>
          <p:cNvSpPr txBox="1"/>
          <p:nvPr/>
        </p:nvSpPr>
        <p:spPr>
          <a:xfrm>
            <a:off x="2058850" y="3068916"/>
            <a:ext cx="8443486" cy="2806682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5759239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………….(1)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21"/>
              </a:spcBef>
            </a:pPr>
            <a:endParaRPr sz="2524">
              <a:latin typeface="Arial"/>
              <a:cs typeface="Arial"/>
            </a:endParaRPr>
          </a:p>
          <a:p>
            <a:pPr marL="10511" marR="4204">
              <a:tabLst>
                <a:tab pos="255931" algn="l"/>
                <a:tab pos="561262" algn="l"/>
                <a:tab pos="1540317" algn="l"/>
                <a:tab pos="2617645" algn="l"/>
                <a:tab pos="2966069" algn="l"/>
                <a:tab pos="3859988" algn="l"/>
                <a:tab pos="4348202" algn="l"/>
                <a:tab pos="4879509" algn="l"/>
                <a:tab pos="5842798" algn="l"/>
                <a:tab pos="6343624" algn="l"/>
                <a:tab pos="6590096" algn="l"/>
                <a:tab pos="6894901" algn="l"/>
                <a:tab pos="7550758" algn="l"/>
                <a:tab pos="8234467" algn="l"/>
              </a:tabLst>
            </a:pPr>
            <a:r>
              <a:rPr sz="1986" spc="-1084" dirty="0">
                <a:latin typeface="IPAPMincho"/>
                <a:cs typeface="IPAPMincho"/>
              </a:rPr>
              <a:t>𝜀	</a:t>
            </a:r>
            <a:r>
              <a:rPr sz="1986" spc="-8" dirty="0">
                <a:latin typeface="Arial"/>
                <a:cs typeface="Arial"/>
              </a:rPr>
              <a:t>i</a:t>
            </a:r>
            <a:r>
              <a:rPr sz="1986" spc="-4" dirty="0">
                <a:latin typeface="Arial"/>
                <a:cs typeface="Arial"/>
              </a:rPr>
              <a:t>s</a:t>
            </a:r>
            <a:r>
              <a:rPr sz="1986" dirty="0">
                <a:latin typeface="Arial"/>
                <a:cs typeface="Arial"/>
              </a:rPr>
              <a:t>	</a:t>
            </a:r>
            <a:r>
              <a:rPr sz="1986" spc="-4" dirty="0">
                <a:latin typeface="Arial"/>
                <a:cs typeface="Arial"/>
              </a:rPr>
              <a:t>actua</a:t>
            </a:r>
            <a:r>
              <a:rPr sz="1986" spc="-12" dirty="0">
                <a:latin typeface="Arial"/>
                <a:cs typeface="Arial"/>
              </a:rPr>
              <a:t>l</a:t>
            </a:r>
            <a:r>
              <a:rPr sz="1986" spc="-4" dirty="0">
                <a:latin typeface="Arial"/>
                <a:cs typeface="Arial"/>
              </a:rPr>
              <a:t>ly</a:t>
            </a:r>
            <a:r>
              <a:rPr sz="1986" dirty="0">
                <a:latin typeface="Arial"/>
                <a:cs typeface="Arial"/>
              </a:rPr>
              <a:t>	</a:t>
            </a:r>
            <a:r>
              <a:rPr sz="1986" spc="-4" dirty="0">
                <a:latin typeface="Arial"/>
                <a:cs typeface="Arial"/>
              </a:rPr>
              <a:t>potential</a:t>
            </a:r>
            <a:r>
              <a:rPr sz="1986" dirty="0">
                <a:latin typeface="Arial"/>
                <a:cs typeface="Arial"/>
              </a:rPr>
              <a:t>	</a:t>
            </a:r>
            <a:r>
              <a:rPr sz="1986" spc="-4" dirty="0">
                <a:latin typeface="Arial"/>
                <a:cs typeface="Arial"/>
              </a:rPr>
              <a:t>or</a:t>
            </a:r>
            <a:r>
              <a:rPr sz="1986" dirty="0">
                <a:latin typeface="Arial"/>
                <a:cs typeface="Arial"/>
              </a:rPr>
              <a:t>	</a:t>
            </a:r>
            <a:r>
              <a:rPr sz="1986" spc="-4" dirty="0">
                <a:latin typeface="Arial"/>
                <a:cs typeface="Arial"/>
              </a:rPr>
              <a:t>en</a:t>
            </a:r>
            <a:r>
              <a:rPr sz="1986" spc="-12" dirty="0">
                <a:latin typeface="Arial"/>
                <a:cs typeface="Arial"/>
              </a:rPr>
              <a:t>e</a:t>
            </a:r>
            <a:r>
              <a:rPr sz="1986" spc="-4" dirty="0">
                <a:latin typeface="Arial"/>
                <a:cs typeface="Arial"/>
              </a:rPr>
              <a:t>rgy</a:t>
            </a:r>
            <a:r>
              <a:rPr sz="1986" dirty="0">
                <a:latin typeface="Arial"/>
                <a:cs typeface="Arial"/>
              </a:rPr>
              <a:t>	</a:t>
            </a:r>
            <a:r>
              <a:rPr sz="1986" spc="-8" dirty="0">
                <a:latin typeface="Arial"/>
                <a:cs typeface="Arial"/>
              </a:rPr>
              <a:t>pe</a:t>
            </a:r>
            <a:r>
              <a:rPr sz="1986" spc="-4" dirty="0">
                <a:latin typeface="Arial"/>
                <a:cs typeface="Arial"/>
              </a:rPr>
              <a:t>r</a:t>
            </a:r>
            <a:r>
              <a:rPr sz="1986" dirty="0">
                <a:latin typeface="Arial"/>
                <a:cs typeface="Arial"/>
              </a:rPr>
              <a:t>	</a:t>
            </a:r>
            <a:r>
              <a:rPr sz="1986" spc="-4" dirty="0">
                <a:latin typeface="Arial"/>
                <a:cs typeface="Arial"/>
              </a:rPr>
              <a:t>un</a:t>
            </a:r>
            <a:r>
              <a:rPr sz="1986" dirty="0">
                <a:latin typeface="Arial"/>
                <a:cs typeface="Arial"/>
              </a:rPr>
              <a:t>it	</a:t>
            </a:r>
            <a:r>
              <a:rPr sz="1986" spc="-4" dirty="0">
                <a:latin typeface="Arial"/>
                <a:cs typeface="Arial"/>
              </a:rPr>
              <a:t>c</a:t>
            </a:r>
            <a:r>
              <a:rPr sz="1986" spc="-17" dirty="0">
                <a:latin typeface="Arial"/>
                <a:cs typeface="Arial"/>
              </a:rPr>
              <a:t>h</a:t>
            </a:r>
            <a:r>
              <a:rPr sz="1986" spc="-4" dirty="0">
                <a:latin typeface="Arial"/>
                <a:cs typeface="Arial"/>
              </a:rPr>
              <a:t>arg</a:t>
            </a:r>
            <a:r>
              <a:rPr sz="1986" spc="-8" dirty="0">
                <a:latin typeface="Arial"/>
                <a:cs typeface="Arial"/>
              </a:rPr>
              <a:t>e</a:t>
            </a:r>
            <a:r>
              <a:rPr sz="1986" dirty="0">
                <a:latin typeface="Arial"/>
                <a:cs typeface="Arial"/>
              </a:rPr>
              <a:t>.	</a:t>
            </a:r>
            <a:r>
              <a:rPr sz="1986" spc="-4" dirty="0">
                <a:latin typeface="Arial"/>
                <a:cs typeface="Arial"/>
              </a:rPr>
              <a:t>S</a:t>
            </a:r>
            <a:r>
              <a:rPr sz="1986" spc="-12" dirty="0">
                <a:latin typeface="Arial"/>
                <a:cs typeface="Arial"/>
              </a:rPr>
              <a:t>o</a:t>
            </a:r>
            <a:r>
              <a:rPr sz="1986" dirty="0">
                <a:latin typeface="Arial"/>
                <a:cs typeface="Arial"/>
              </a:rPr>
              <a:t>,	</a:t>
            </a:r>
            <a:r>
              <a:rPr sz="1986" spc="-1084" dirty="0">
                <a:latin typeface="IPAPMincho"/>
                <a:cs typeface="IPAPMincho"/>
              </a:rPr>
              <a:t>𝜀</a:t>
            </a:r>
            <a:r>
              <a:rPr sz="1986" dirty="0">
                <a:latin typeface="IPAPMincho"/>
                <a:cs typeface="IPAPMincho"/>
              </a:rPr>
              <a:t>	</a:t>
            </a:r>
            <a:r>
              <a:rPr sz="1986" spc="-8" dirty="0">
                <a:latin typeface="Arial"/>
                <a:cs typeface="Arial"/>
              </a:rPr>
              <a:t>i</a:t>
            </a:r>
            <a:r>
              <a:rPr sz="1986" spc="-4" dirty="0">
                <a:latin typeface="Arial"/>
                <a:cs typeface="Arial"/>
              </a:rPr>
              <a:t>s</a:t>
            </a:r>
            <a:r>
              <a:rPr sz="1986" dirty="0">
                <a:latin typeface="Arial"/>
                <a:cs typeface="Arial"/>
              </a:rPr>
              <a:t>	</a:t>
            </a:r>
            <a:r>
              <a:rPr sz="1986" spc="-4" dirty="0">
                <a:latin typeface="Arial"/>
                <a:cs typeface="Arial"/>
              </a:rPr>
              <a:t>w</a:t>
            </a:r>
            <a:r>
              <a:rPr sz="1986" spc="-12" dirty="0">
                <a:latin typeface="Arial"/>
                <a:cs typeface="Arial"/>
              </a:rPr>
              <a:t>o</a:t>
            </a:r>
            <a:r>
              <a:rPr sz="1986" dirty="0">
                <a:latin typeface="Arial"/>
                <a:cs typeface="Arial"/>
              </a:rPr>
              <a:t>rk	</a:t>
            </a:r>
            <a:r>
              <a:rPr sz="1986" spc="-8" dirty="0">
                <a:latin typeface="Arial"/>
                <a:cs typeface="Arial"/>
              </a:rPr>
              <a:t>don</a:t>
            </a:r>
            <a:r>
              <a:rPr sz="1986" spc="-4" dirty="0">
                <a:latin typeface="Arial"/>
                <a:cs typeface="Arial"/>
              </a:rPr>
              <a:t>e</a:t>
            </a:r>
            <a:r>
              <a:rPr sz="1986" dirty="0">
                <a:latin typeface="Arial"/>
                <a:cs typeface="Arial"/>
              </a:rPr>
              <a:t>	in  </a:t>
            </a:r>
            <a:r>
              <a:rPr sz="1986" spc="-4" dirty="0">
                <a:latin typeface="Arial"/>
                <a:cs typeface="Arial"/>
              </a:rPr>
              <a:t>carrying a unit positive charge around a closed loop.</a:t>
            </a:r>
            <a:r>
              <a:rPr sz="1986" spc="103" dirty="0">
                <a:latin typeface="Arial"/>
                <a:cs typeface="Arial"/>
              </a:rPr>
              <a:t> </a:t>
            </a:r>
            <a:r>
              <a:rPr sz="1986" spc="-4" dirty="0">
                <a:latin typeface="Arial"/>
                <a:cs typeface="Arial"/>
              </a:rPr>
              <a:t>So,</a:t>
            </a:r>
            <a:endParaRPr sz="1986">
              <a:latin typeface="Arial"/>
              <a:cs typeface="Arial"/>
            </a:endParaRPr>
          </a:p>
          <a:p>
            <a:pPr marL="5759239">
              <a:spcBef>
                <a:spcPts val="1510"/>
              </a:spcBef>
            </a:pPr>
            <a:r>
              <a:rPr sz="2317" spc="-4" dirty="0">
                <a:latin typeface="Arial"/>
                <a:cs typeface="Arial"/>
              </a:rPr>
              <a:t>………….(2)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8"/>
              </a:spcBef>
            </a:pPr>
            <a:endParaRPr sz="3807">
              <a:latin typeface="Arial"/>
              <a:cs typeface="Arial"/>
            </a:endParaRPr>
          </a:p>
          <a:p>
            <a:pPr marL="10511"/>
            <a:r>
              <a:rPr sz="1986" spc="-4" dirty="0">
                <a:latin typeface="Arial"/>
                <a:cs typeface="Arial"/>
              </a:rPr>
              <a:t>Using </a:t>
            </a:r>
            <a:r>
              <a:rPr sz="1986" spc="-8" dirty="0">
                <a:latin typeface="Arial"/>
                <a:cs typeface="Arial"/>
              </a:rPr>
              <a:t>Stoke’s</a:t>
            </a:r>
            <a:r>
              <a:rPr sz="1986" spc="21" dirty="0">
                <a:latin typeface="Arial"/>
                <a:cs typeface="Arial"/>
              </a:rPr>
              <a:t> </a:t>
            </a:r>
            <a:r>
              <a:rPr sz="1986" spc="-4" dirty="0">
                <a:latin typeface="Arial"/>
                <a:cs typeface="Arial"/>
              </a:rPr>
              <a:t>theorem</a:t>
            </a:r>
            <a:endParaRPr sz="198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3471" y="-109742"/>
            <a:ext cx="8141839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31532">
              <a:lnSpc>
                <a:spcPct val="100000"/>
              </a:lnSpc>
              <a:spcBef>
                <a:spcPts val="83"/>
              </a:spcBef>
            </a:pPr>
            <a:r>
              <a:rPr spc="-17" dirty="0"/>
              <a:t>Maxwell’s </a:t>
            </a:r>
            <a:r>
              <a:rPr spc="4" dirty="0"/>
              <a:t>3</a:t>
            </a:r>
            <a:r>
              <a:rPr sz="2607" spc="6" baseline="25132" dirty="0"/>
              <a:t>rd </a:t>
            </a:r>
            <a:r>
              <a:rPr sz="2648" spc="-4" dirty="0"/>
              <a:t>equation: </a:t>
            </a:r>
            <a:r>
              <a:rPr sz="2648" spc="-12" dirty="0"/>
              <a:t>Faraday’s </a:t>
            </a:r>
            <a:r>
              <a:rPr sz="2648" dirty="0"/>
              <a:t>Law of</a:t>
            </a:r>
            <a:r>
              <a:rPr sz="2648" spc="-302" dirty="0"/>
              <a:t> </a:t>
            </a:r>
            <a:r>
              <a:rPr sz="2648" dirty="0"/>
              <a:t>Induction</a:t>
            </a:r>
            <a:endParaRPr sz="2648"/>
          </a:p>
        </p:txBody>
      </p:sp>
      <p:grpSp>
        <p:nvGrpSpPr>
          <p:cNvPr id="6" name="object 6"/>
          <p:cNvGrpSpPr/>
          <p:nvPr/>
        </p:nvGrpSpPr>
        <p:grpSpPr>
          <a:xfrm>
            <a:off x="4064167" y="1059509"/>
            <a:ext cx="4117953" cy="1638563"/>
            <a:chOff x="3069368" y="1280240"/>
            <a:chExt cx="4975860" cy="1979930"/>
          </a:xfrm>
        </p:grpSpPr>
        <p:sp>
          <p:nvSpPr>
            <p:cNvPr id="7" name="object 7"/>
            <p:cNvSpPr/>
            <p:nvPr/>
          </p:nvSpPr>
          <p:spPr>
            <a:xfrm>
              <a:off x="3069368" y="1280240"/>
              <a:ext cx="4975820" cy="967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90"/>
            </a:p>
          </p:txBody>
        </p:sp>
        <p:sp>
          <p:nvSpPr>
            <p:cNvPr id="8" name="object 8"/>
            <p:cNvSpPr/>
            <p:nvPr/>
          </p:nvSpPr>
          <p:spPr>
            <a:xfrm>
              <a:off x="3707891" y="2244852"/>
              <a:ext cx="3204971" cy="10149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9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34492" y="623894"/>
            <a:ext cx="3871486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From the </a:t>
            </a:r>
            <a:r>
              <a:rPr sz="2317" dirty="0">
                <a:latin typeface="Arial"/>
                <a:cs typeface="Arial"/>
              </a:rPr>
              <a:t>equation </a:t>
            </a:r>
            <a:r>
              <a:rPr sz="2317" spc="-4" dirty="0">
                <a:latin typeface="Arial"/>
                <a:cs typeface="Arial"/>
              </a:rPr>
              <a:t>(1) </a:t>
            </a:r>
            <a:r>
              <a:rPr sz="2317" dirty="0">
                <a:latin typeface="Arial"/>
                <a:cs typeface="Arial"/>
              </a:rPr>
              <a:t>and (2)</a:t>
            </a:r>
            <a:endParaRPr sz="231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7681" y="2910735"/>
            <a:ext cx="5786470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8" dirty="0">
                <a:latin typeface="Arial"/>
                <a:cs typeface="Arial"/>
              </a:rPr>
              <a:t>Maxwell’s </a:t>
            </a:r>
            <a:r>
              <a:rPr sz="2317" spc="-4" dirty="0">
                <a:latin typeface="Arial"/>
                <a:cs typeface="Arial"/>
              </a:rPr>
              <a:t>Third Equation </a:t>
            </a:r>
            <a:r>
              <a:rPr sz="2317" dirty="0">
                <a:latin typeface="Arial"/>
                <a:cs typeface="Arial"/>
              </a:rPr>
              <a:t>in </a:t>
            </a:r>
            <a:r>
              <a:rPr sz="2317" spc="-4" dirty="0">
                <a:latin typeface="Arial"/>
                <a:cs typeface="Arial"/>
              </a:rPr>
              <a:t>differential</a:t>
            </a:r>
            <a:r>
              <a:rPr sz="2317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form.</a:t>
            </a:r>
            <a:endParaRPr sz="2317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71748" y="3313451"/>
            <a:ext cx="2252475" cy="733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2" name="object 12"/>
          <p:cNvSpPr txBox="1"/>
          <p:nvPr/>
        </p:nvSpPr>
        <p:spPr>
          <a:xfrm>
            <a:off x="1910780" y="4152847"/>
            <a:ext cx="4230414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46" dirty="0">
                <a:latin typeface="Arial"/>
                <a:cs typeface="Arial"/>
              </a:rPr>
              <a:t>Taking </a:t>
            </a:r>
            <a:r>
              <a:rPr sz="2317" spc="-4" dirty="0">
                <a:latin typeface="Arial"/>
                <a:cs typeface="Arial"/>
              </a:rPr>
              <a:t>divergence on </a:t>
            </a:r>
            <a:r>
              <a:rPr sz="2317" dirty="0">
                <a:latin typeface="Arial"/>
                <a:cs typeface="Arial"/>
              </a:rPr>
              <a:t>both</a:t>
            </a:r>
            <a:r>
              <a:rPr sz="2317" spc="70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sides</a:t>
            </a:r>
            <a:endParaRPr sz="2317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4952" y="4636394"/>
            <a:ext cx="3013082" cy="705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4" name="object 14"/>
          <p:cNvSpPr/>
          <p:nvPr/>
        </p:nvSpPr>
        <p:spPr>
          <a:xfrm>
            <a:off x="3270818" y="6324495"/>
            <a:ext cx="141049" cy="705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5" name="object 15"/>
          <p:cNvSpPr/>
          <p:nvPr/>
        </p:nvSpPr>
        <p:spPr>
          <a:xfrm>
            <a:off x="3562165" y="6327017"/>
            <a:ext cx="162490" cy="705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6" name="object 16"/>
          <p:cNvSpPr txBox="1"/>
          <p:nvPr/>
        </p:nvSpPr>
        <p:spPr>
          <a:xfrm>
            <a:off x="1910780" y="5558375"/>
            <a:ext cx="8335229" cy="113109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>
              <a:spcBef>
                <a:spcPts val="79"/>
              </a:spcBef>
              <a:tabLst>
                <a:tab pos="1010586" algn="l"/>
                <a:tab pos="1419446" algn="l"/>
                <a:tab pos="2190392" algn="l"/>
                <a:tab pos="2877780" algn="l"/>
                <a:tab pos="3939343" algn="l"/>
                <a:tab pos="4348202" algn="l"/>
                <a:tab pos="5117572" algn="l"/>
                <a:tab pos="5903759" algn="l"/>
                <a:tab pos="7373130" algn="l"/>
              </a:tabLst>
            </a:pPr>
            <a:r>
              <a:rPr sz="2317" spc="-4" dirty="0">
                <a:latin typeface="Arial"/>
                <a:cs typeface="Arial"/>
              </a:rPr>
              <a:t>L.H. </a:t>
            </a:r>
            <a:r>
              <a:rPr sz="2317" spc="-8" dirty="0">
                <a:latin typeface="Arial"/>
                <a:cs typeface="Arial"/>
              </a:rPr>
              <a:t>S. of </a:t>
            </a:r>
            <a:r>
              <a:rPr sz="2317" spc="-4" dirty="0">
                <a:latin typeface="Arial"/>
                <a:cs typeface="Arial"/>
              </a:rPr>
              <a:t>above eq. is zero because </a:t>
            </a:r>
            <a:r>
              <a:rPr sz="2317" dirty="0">
                <a:latin typeface="Arial"/>
                <a:cs typeface="Arial"/>
              </a:rPr>
              <a:t>divergence </a:t>
            </a:r>
            <a:r>
              <a:rPr sz="2317" spc="-4" dirty="0">
                <a:latin typeface="Arial"/>
                <a:cs typeface="Arial"/>
              </a:rPr>
              <a:t>of curl of </a:t>
            </a:r>
            <a:r>
              <a:rPr sz="2317" spc="4" dirty="0">
                <a:latin typeface="Arial"/>
                <a:cs typeface="Arial"/>
              </a:rPr>
              <a:t>any  </a:t>
            </a:r>
            <a:r>
              <a:rPr sz="2317" spc="-4" dirty="0">
                <a:latin typeface="Arial"/>
                <a:cs typeface="Arial"/>
              </a:rPr>
              <a:t>v</a:t>
            </a:r>
            <a:r>
              <a:rPr sz="2317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c</a:t>
            </a:r>
            <a:r>
              <a:rPr sz="2317" dirty="0">
                <a:latin typeface="Arial"/>
                <a:cs typeface="Arial"/>
              </a:rPr>
              <a:t>t</a:t>
            </a:r>
            <a:r>
              <a:rPr sz="2317" spc="-4" dirty="0">
                <a:latin typeface="Arial"/>
                <a:cs typeface="Arial"/>
              </a:rPr>
              <a:t>or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is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z</a:t>
            </a:r>
            <a:r>
              <a:rPr sz="2317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ro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and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8" dirty="0">
                <a:latin typeface="Arial"/>
                <a:cs typeface="Arial"/>
              </a:rPr>
              <a:t>R</a:t>
            </a:r>
            <a:r>
              <a:rPr sz="2317" spc="-4" dirty="0">
                <a:latin typeface="Arial"/>
                <a:cs typeface="Arial"/>
              </a:rPr>
              <a:t>.</a:t>
            </a:r>
            <a:r>
              <a:rPr sz="2317" spc="-8" dirty="0">
                <a:latin typeface="Arial"/>
                <a:cs typeface="Arial"/>
              </a:rPr>
              <a:t>H</a:t>
            </a:r>
            <a:r>
              <a:rPr sz="2317" spc="-4" dirty="0">
                <a:latin typeface="Arial"/>
                <a:cs typeface="Arial"/>
              </a:rPr>
              <a:t>.</a:t>
            </a:r>
            <a:r>
              <a:rPr sz="2317" spc="-8" dirty="0">
                <a:latin typeface="Arial"/>
                <a:cs typeface="Arial"/>
              </a:rPr>
              <a:t>S</a:t>
            </a:r>
            <a:r>
              <a:rPr sz="2317" spc="-4" dirty="0">
                <a:latin typeface="Arial"/>
                <a:cs typeface="Arial"/>
              </a:rPr>
              <a:t>.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is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zero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fr</a:t>
            </a:r>
            <a:r>
              <a:rPr sz="2317" spc="4" dirty="0">
                <a:latin typeface="Arial"/>
                <a:cs typeface="Arial"/>
              </a:rPr>
              <a:t>o</a:t>
            </a:r>
            <a:r>
              <a:rPr sz="2317" spc="-4" dirty="0">
                <a:latin typeface="Arial"/>
                <a:cs typeface="Arial"/>
              </a:rPr>
              <a:t>m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M</a:t>
            </a:r>
            <a:r>
              <a:rPr sz="2317" dirty="0">
                <a:latin typeface="Arial"/>
                <a:cs typeface="Arial"/>
              </a:rPr>
              <a:t>axw</a:t>
            </a:r>
            <a:r>
              <a:rPr sz="2317" spc="-8" dirty="0">
                <a:latin typeface="Arial"/>
                <a:cs typeface="Arial"/>
              </a:rPr>
              <a:t>e</a:t>
            </a:r>
            <a:r>
              <a:rPr sz="2317" dirty="0">
                <a:latin typeface="Arial"/>
                <a:cs typeface="Arial"/>
              </a:rPr>
              <a:t>l</a:t>
            </a:r>
            <a:r>
              <a:rPr sz="2317" spc="-8" dirty="0">
                <a:latin typeface="Arial"/>
                <a:cs typeface="Arial"/>
              </a:rPr>
              <a:t>l</a:t>
            </a:r>
            <a:r>
              <a:rPr sz="2317" spc="-41" dirty="0">
                <a:latin typeface="Arial"/>
                <a:cs typeface="Arial"/>
              </a:rPr>
              <a:t>’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dirty="0">
                <a:latin typeface="Arial"/>
                <a:cs typeface="Arial"/>
              </a:rPr>
              <a:t>	second</a:t>
            </a:r>
            <a:endParaRPr sz="2317">
              <a:latin typeface="Arial"/>
              <a:cs typeface="Arial"/>
            </a:endParaRPr>
          </a:p>
          <a:p>
            <a:pPr marL="10511">
              <a:spcBef>
                <a:spcPts val="359"/>
              </a:spcBef>
            </a:pPr>
            <a:r>
              <a:rPr sz="2317" spc="-4" dirty="0">
                <a:latin typeface="Arial"/>
                <a:cs typeface="Arial"/>
              </a:rPr>
              <a:t>equation </a:t>
            </a:r>
            <a:r>
              <a:rPr sz="2317" spc="-306" dirty="0">
                <a:latin typeface="Arial"/>
                <a:cs typeface="Arial"/>
              </a:rPr>
              <a:t>(</a:t>
            </a:r>
            <a:r>
              <a:rPr sz="2317" spc="-306" dirty="0">
                <a:latin typeface="IPAPMincho"/>
                <a:cs typeface="IPAPMincho"/>
              </a:rPr>
              <a:t>𝛻. </a:t>
            </a:r>
            <a:r>
              <a:rPr sz="2317" spc="-802" dirty="0">
                <a:latin typeface="IPAPMincho"/>
                <a:cs typeface="IPAPMincho"/>
              </a:rPr>
              <a:t>𝐵</a:t>
            </a:r>
            <a:r>
              <a:rPr sz="2317" spc="29" dirty="0">
                <a:latin typeface="IPAPMincho"/>
                <a:cs typeface="IPAPMincho"/>
              </a:rPr>
              <a:t> </a:t>
            </a:r>
            <a:r>
              <a:rPr sz="2317" spc="294" dirty="0">
                <a:latin typeface="IPAPMincho"/>
                <a:cs typeface="IPAPMincho"/>
              </a:rPr>
              <a:t>=</a:t>
            </a:r>
            <a:r>
              <a:rPr sz="2317" spc="4" dirty="0">
                <a:latin typeface="IPAPMincho"/>
                <a:cs typeface="IPAPMincho"/>
              </a:rPr>
              <a:t> </a:t>
            </a:r>
            <a:r>
              <a:rPr sz="2317" spc="-50" dirty="0">
                <a:latin typeface="IPAPMincho"/>
                <a:cs typeface="IPAPMincho"/>
              </a:rPr>
              <a:t>0</a:t>
            </a:r>
            <a:r>
              <a:rPr sz="2317" spc="-50" dirty="0">
                <a:latin typeface="Arial"/>
                <a:cs typeface="Arial"/>
              </a:rPr>
              <a:t>).</a:t>
            </a:r>
            <a:endParaRPr sz="231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7451048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spc="-17" dirty="0"/>
              <a:t>Ampere’s </a:t>
            </a:r>
            <a:r>
              <a:rPr spc="-4" dirty="0"/>
              <a:t>Circuital</a:t>
            </a:r>
            <a:r>
              <a:rPr spc="-54" dirty="0"/>
              <a:t> </a:t>
            </a:r>
            <a:r>
              <a:rPr dirty="0"/>
              <a:t>Law</a:t>
            </a:r>
          </a:p>
        </p:txBody>
      </p:sp>
      <p:sp>
        <p:nvSpPr>
          <p:cNvPr id="6" name="object 6"/>
          <p:cNvSpPr/>
          <p:nvPr/>
        </p:nvSpPr>
        <p:spPr>
          <a:xfrm>
            <a:off x="1980885" y="1122519"/>
            <a:ext cx="2096814" cy="2018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/>
          <p:nvPr/>
        </p:nvSpPr>
        <p:spPr>
          <a:xfrm>
            <a:off x="9829694" y="644705"/>
            <a:ext cx="225447" cy="60960"/>
          </a:xfrm>
          <a:custGeom>
            <a:avLst/>
            <a:gdLst/>
            <a:ahLst/>
            <a:cxnLst/>
            <a:rect l="l" t="t" r="r" b="b"/>
            <a:pathLst>
              <a:path w="272415" h="73659">
                <a:moveTo>
                  <a:pt x="234823" y="0"/>
                </a:moveTo>
                <a:lnTo>
                  <a:pt x="226949" y="9017"/>
                </a:lnTo>
                <a:lnTo>
                  <a:pt x="250825" y="29591"/>
                </a:lnTo>
                <a:lnTo>
                  <a:pt x="0" y="29591"/>
                </a:lnTo>
                <a:lnTo>
                  <a:pt x="0" y="43688"/>
                </a:lnTo>
                <a:lnTo>
                  <a:pt x="250825" y="43688"/>
                </a:lnTo>
                <a:lnTo>
                  <a:pt x="226949" y="64262"/>
                </a:lnTo>
                <a:lnTo>
                  <a:pt x="234823" y="73278"/>
                </a:lnTo>
                <a:lnTo>
                  <a:pt x="272160" y="40894"/>
                </a:lnTo>
                <a:lnTo>
                  <a:pt x="272160" y="32257"/>
                </a:lnTo>
                <a:lnTo>
                  <a:pt x="234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8" name="object 8"/>
          <p:cNvSpPr/>
          <p:nvPr/>
        </p:nvSpPr>
        <p:spPr>
          <a:xfrm>
            <a:off x="6137620" y="1823923"/>
            <a:ext cx="2117606" cy="631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9" name="object 9"/>
          <p:cNvSpPr txBox="1"/>
          <p:nvPr/>
        </p:nvSpPr>
        <p:spPr>
          <a:xfrm>
            <a:off x="5203251" y="637558"/>
            <a:ext cx="5226269" cy="2215255"/>
          </a:xfrm>
          <a:prstGeom prst="rect">
            <a:avLst/>
          </a:prstGeom>
        </p:spPr>
        <p:txBody>
          <a:bodyPr vert="horz" wrap="square" lIns="0" tIns="10510" rIns="0" bIns="0" rtlCol="0">
            <a:spAutoFit/>
          </a:bodyPr>
          <a:lstStyle/>
          <a:p>
            <a:pPr marL="52553" marR="46246" algn="just">
              <a:spcBef>
                <a:spcPts val="83"/>
              </a:spcBef>
            </a:pPr>
            <a:r>
              <a:rPr sz="1986" spc="-4" dirty="0">
                <a:latin typeface="Arial"/>
                <a:cs typeface="Arial"/>
              </a:rPr>
              <a:t>According </a:t>
            </a:r>
            <a:r>
              <a:rPr sz="1986" dirty="0">
                <a:latin typeface="Arial"/>
                <a:cs typeface="Arial"/>
              </a:rPr>
              <a:t>to </a:t>
            </a:r>
            <a:r>
              <a:rPr sz="1986" spc="-4" dirty="0">
                <a:latin typeface="Arial"/>
                <a:cs typeface="Arial"/>
              </a:rPr>
              <a:t>Ampere’s circuital </a:t>
            </a:r>
            <a:r>
              <a:rPr sz="1986" spc="-29" dirty="0">
                <a:latin typeface="Arial"/>
                <a:cs typeface="Arial"/>
              </a:rPr>
              <a:t>law, </a:t>
            </a:r>
            <a:r>
              <a:rPr sz="1986" spc="-4" dirty="0">
                <a:latin typeface="Arial"/>
                <a:cs typeface="Arial"/>
              </a:rPr>
              <a:t>if </a:t>
            </a:r>
            <a:r>
              <a:rPr sz="1986" spc="-1101" dirty="0">
                <a:latin typeface="IPAPMincho"/>
                <a:cs typeface="IPAPMincho"/>
              </a:rPr>
              <a:t>𝑑𝑙</a:t>
            </a:r>
            <a:r>
              <a:rPr sz="1986" spc="501" dirty="0">
                <a:latin typeface="IPAPMincho"/>
                <a:cs typeface="IPAPMincho"/>
              </a:rPr>
              <a:t> </a:t>
            </a:r>
            <a:r>
              <a:rPr sz="1986" spc="-8" dirty="0">
                <a:latin typeface="Arial"/>
                <a:cs typeface="Arial"/>
              </a:rPr>
              <a:t>is  </a:t>
            </a:r>
            <a:r>
              <a:rPr sz="1986" spc="-4" dirty="0">
                <a:latin typeface="Arial"/>
                <a:cs typeface="Arial"/>
              </a:rPr>
              <a:t>perimeter </a:t>
            </a:r>
            <a:r>
              <a:rPr sz="1986" dirty="0">
                <a:latin typeface="Arial"/>
                <a:cs typeface="Arial"/>
              </a:rPr>
              <a:t>of </a:t>
            </a:r>
            <a:r>
              <a:rPr sz="1986" spc="-4" dirty="0">
                <a:latin typeface="Arial"/>
                <a:cs typeface="Arial"/>
              </a:rPr>
              <a:t>Amperian loop and I</a:t>
            </a:r>
            <a:r>
              <a:rPr sz="1986" spc="-6" baseline="-20833" dirty="0">
                <a:latin typeface="Arial"/>
                <a:cs typeface="Arial"/>
              </a:rPr>
              <a:t>enc </a:t>
            </a:r>
            <a:r>
              <a:rPr sz="1986" spc="-4" dirty="0">
                <a:latin typeface="Arial"/>
                <a:cs typeface="Arial"/>
              </a:rPr>
              <a:t>is </a:t>
            </a:r>
            <a:r>
              <a:rPr sz="1986" dirty="0">
                <a:latin typeface="Arial"/>
                <a:cs typeface="Arial"/>
              </a:rPr>
              <a:t>current  </a:t>
            </a:r>
            <a:r>
              <a:rPr sz="1986" spc="-4" dirty="0">
                <a:latin typeface="Arial"/>
                <a:cs typeface="Arial"/>
              </a:rPr>
              <a:t>enclosed by </a:t>
            </a:r>
            <a:r>
              <a:rPr sz="1986" dirty="0">
                <a:latin typeface="Arial"/>
                <a:cs typeface="Arial"/>
              </a:rPr>
              <a:t>that</a:t>
            </a:r>
            <a:r>
              <a:rPr sz="1986" spc="25" dirty="0">
                <a:latin typeface="Arial"/>
                <a:cs typeface="Arial"/>
              </a:rPr>
              <a:t> </a:t>
            </a:r>
            <a:r>
              <a:rPr sz="1986" spc="-4" dirty="0">
                <a:latin typeface="Arial"/>
                <a:cs typeface="Arial"/>
              </a:rPr>
              <a:t>loop</a:t>
            </a:r>
            <a:endParaRPr sz="1986">
              <a:latin typeface="Arial"/>
              <a:cs typeface="Arial"/>
            </a:endParaRPr>
          </a:p>
          <a:p>
            <a:pPr>
              <a:spcBef>
                <a:spcPts val="17"/>
              </a:spcBef>
            </a:pPr>
            <a:endParaRPr sz="2897">
              <a:latin typeface="Arial"/>
              <a:cs typeface="Arial"/>
            </a:endParaRPr>
          </a:p>
          <a:p>
            <a:pPr marR="47823" algn="r"/>
            <a:r>
              <a:rPr sz="1986" dirty="0">
                <a:latin typeface="Arial"/>
                <a:cs typeface="Arial"/>
              </a:rPr>
              <a:t>………….</a:t>
            </a:r>
            <a:r>
              <a:rPr sz="1986" spc="4" dirty="0">
                <a:latin typeface="Arial"/>
                <a:cs typeface="Arial"/>
              </a:rPr>
              <a:t>.</a:t>
            </a:r>
            <a:r>
              <a:rPr sz="1986" dirty="0">
                <a:latin typeface="Arial"/>
                <a:cs typeface="Arial"/>
              </a:rPr>
              <a:t>(1)</a:t>
            </a:r>
            <a:endParaRPr sz="1986">
              <a:latin typeface="Arial"/>
              <a:cs typeface="Arial"/>
            </a:endParaRPr>
          </a:p>
          <a:p>
            <a:pPr marL="52553" algn="just">
              <a:spcBef>
                <a:spcPts val="1783"/>
              </a:spcBef>
            </a:pPr>
            <a:r>
              <a:rPr sz="1986" spc="-4" dirty="0">
                <a:latin typeface="Arial"/>
                <a:cs typeface="Arial"/>
              </a:rPr>
              <a:t>Using </a:t>
            </a:r>
            <a:r>
              <a:rPr sz="1986" spc="-8" dirty="0">
                <a:latin typeface="Arial"/>
                <a:cs typeface="Arial"/>
              </a:rPr>
              <a:t>Stoke’s</a:t>
            </a:r>
            <a:r>
              <a:rPr sz="1986" spc="29" dirty="0">
                <a:latin typeface="Arial"/>
                <a:cs typeface="Arial"/>
              </a:rPr>
              <a:t> </a:t>
            </a:r>
            <a:r>
              <a:rPr sz="1986" spc="-4" dirty="0">
                <a:latin typeface="Arial"/>
                <a:cs typeface="Arial"/>
              </a:rPr>
              <a:t>theorem</a:t>
            </a:r>
            <a:endParaRPr sz="1986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56553" y="2947607"/>
            <a:ext cx="3358649" cy="41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1" name="object 11"/>
          <p:cNvSpPr/>
          <p:nvPr/>
        </p:nvSpPr>
        <p:spPr>
          <a:xfrm>
            <a:off x="6645909" y="3594615"/>
            <a:ext cx="2087305" cy="735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2" name="object 12"/>
          <p:cNvSpPr/>
          <p:nvPr/>
        </p:nvSpPr>
        <p:spPr>
          <a:xfrm>
            <a:off x="6230969" y="4538039"/>
            <a:ext cx="2915935" cy="545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3" name="object 13"/>
          <p:cNvSpPr/>
          <p:nvPr/>
        </p:nvSpPr>
        <p:spPr>
          <a:xfrm>
            <a:off x="5438982" y="5471459"/>
            <a:ext cx="1634277" cy="3642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4" name="object 14"/>
          <p:cNvSpPr txBox="1"/>
          <p:nvPr/>
        </p:nvSpPr>
        <p:spPr>
          <a:xfrm>
            <a:off x="2510627" y="3940749"/>
            <a:ext cx="5805914" cy="2686730"/>
          </a:xfrm>
          <a:prstGeom prst="rect">
            <a:avLst/>
          </a:prstGeom>
        </p:spPr>
        <p:txBody>
          <a:bodyPr vert="horz" wrap="square" lIns="0" tIns="10510" rIns="0" bIns="0" rtlCol="0">
            <a:spAutoFit/>
          </a:bodyPr>
          <a:lstStyle/>
          <a:p>
            <a:pPr marR="425151" algn="ctr">
              <a:spcBef>
                <a:spcPts val="83"/>
              </a:spcBef>
            </a:pPr>
            <a:r>
              <a:rPr sz="1986" spc="-4" dirty="0">
                <a:latin typeface="Arial"/>
                <a:cs typeface="Arial"/>
              </a:rPr>
              <a:t>And</a:t>
            </a:r>
            <a:endParaRPr sz="1986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2648">
              <a:latin typeface="Arial"/>
              <a:cs typeface="Arial"/>
            </a:endParaRPr>
          </a:p>
          <a:p>
            <a:pPr marL="10511"/>
            <a:r>
              <a:rPr sz="1986" spc="-4" dirty="0">
                <a:latin typeface="Arial"/>
                <a:cs typeface="Arial"/>
              </a:rPr>
              <a:t>Hence </a:t>
            </a:r>
            <a:r>
              <a:rPr sz="1986" dirty="0">
                <a:latin typeface="Arial"/>
                <a:cs typeface="Arial"/>
              </a:rPr>
              <a:t>eq. </a:t>
            </a:r>
            <a:r>
              <a:rPr sz="1986" spc="-4" dirty="0">
                <a:latin typeface="Arial"/>
                <a:cs typeface="Arial"/>
              </a:rPr>
              <a:t>1</a:t>
            </a:r>
            <a:r>
              <a:rPr sz="1986" spc="8" dirty="0">
                <a:latin typeface="Arial"/>
                <a:cs typeface="Arial"/>
              </a:rPr>
              <a:t> </a:t>
            </a:r>
            <a:r>
              <a:rPr sz="1986" spc="-4" dirty="0">
                <a:latin typeface="Arial"/>
                <a:cs typeface="Arial"/>
              </a:rPr>
              <a:t>becomes</a:t>
            </a:r>
            <a:endParaRPr sz="1986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35">
              <a:latin typeface="Arial"/>
              <a:cs typeface="Arial"/>
            </a:endParaRPr>
          </a:p>
          <a:p>
            <a:pPr marL="74099">
              <a:spcBef>
                <a:spcPts val="2003"/>
              </a:spcBef>
            </a:pPr>
            <a:r>
              <a:rPr sz="1986" spc="-4" dirty="0">
                <a:latin typeface="Arial"/>
                <a:cs typeface="Arial"/>
              </a:rPr>
              <a:t>Therefore</a:t>
            </a:r>
            <a:endParaRPr sz="1986">
              <a:latin typeface="Arial"/>
              <a:cs typeface="Arial"/>
            </a:endParaRPr>
          </a:p>
          <a:p>
            <a:pPr>
              <a:spcBef>
                <a:spcPts val="37"/>
              </a:spcBef>
            </a:pPr>
            <a:endParaRPr sz="2897">
              <a:latin typeface="Arial"/>
              <a:cs typeface="Arial"/>
            </a:endParaRPr>
          </a:p>
          <a:p>
            <a:pPr marL="137688">
              <a:spcBef>
                <a:spcPts val="4"/>
              </a:spcBef>
            </a:pPr>
            <a:r>
              <a:rPr sz="1986" spc="-4" dirty="0">
                <a:latin typeface="Arial"/>
                <a:cs typeface="Arial"/>
              </a:rPr>
              <a:t>This is </a:t>
            </a:r>
            <a:r>
              <a:rPr sz="1986" dirty="0">
                <a:latin typeface="Arial"/>
                <a:cs typeface="Arial"/>
              </a:rPr>
              <a:t>the </a:t>
            </a:r>
            <a:r>
              <a:rPr sz="1986" spc="-8" dirty="0">
                <a:latin typeface="Arial"/>
                <a:cs typeface="Arial"/>
              </a:rPr>
              <a:t>Ampere’s </a:t>
            </a:r>
            <a:r>
              <a:rPr sz="1986" spc="-4" dirty="0">
                <a:latin typeface="Arial"/>
                <a:cs typeface="Arial"/>
              </a:rPr>
              <a:t>Circuit Law in </a:t>
            </a:r>
            <a:r>
              <a:rPr sz="1986" spc="-8" dirty="0">
                <a:latin typeface="Arial"/>
                <a:cs typeface="Arial"/>
              </a:rPr>
              <a:t>differential</a:t>
            </a:r>
            <a:r>
              <a:rPr sz="1986" spc="-58" dirty="0">
                <a:latin typeface="Arial"/>
                <a:cs typeface="Arial"/>
              </a:rPr>
              <a:t> </a:t>
            </a:r>
            <a:r>
              <a:rPr sz="1986" dirty="0">
                <a:latin typeface="Arial"/>
                <a:cs typeface="Arial"/>
              </a:rPr>
              <a:t>form</a:t>
            </a:r>
            <a:endParaRPr sz="198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8540337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spc="-4" dirty="0"/>
              <a:t>Electrodynamics </a:t>
            </a:r>
            <a:r>
              <a:rPr dirty="0"/>
              <a:t>before</a:t>
            </a:r>
            <a:r>
              <a:rPr spc="-54" dirty="0"/>
              <a:t> </a:t>
            </a:r>
            <a:r>
              <a:rPr spc="-4" dirty="0"/>
              <a:t>Maxwell</a:t>
            </a:r>
          </a:p>
        </p:txBody>
      </p:sp>
      <p:sp>
        <p:nvSpPr>
          <p:cNvPr id="6" name="object 6"/>
          <p:cNvSpPr/>
          <p:nvPr/>
        </p:nvSpPr>
        <p:spPr>
          <a:xfrm>
            <a:off x="2602480" y="1062070"/>
            <a:ext cx="7042153" cy="4353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6990972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dirty="0"/>
              <a:t>Equation of</a:t>
            </a:r>
            <a:r>
              <a:rPr spc="-79" dirty="0"/>
              <a:t> </a:t>
            </a:r>
            <a:r>
              <a:rPr spc="-4" dirty="0"/>
              <a:t>continuity</a:t>
            </a:r>
          </a:p>
        </p:txBody>
      </p:sp>
      <p:sp>
        <p:nvSpPr>
          <p:cNvPr id="6" name="object 6"/>
          <p:cNvSpPr/>
          <p:nvPr/>
        </p:nvSpPr>
        <p:spPr>
          <a:xfrm>
            <a:off x="4053839" y="695890"/>
            <a:ext cx="234381" cy="70945"/>
          </a:xfrm>
          <a:custGeom>
            <a:avLst/>
            <a:gdLst/>
            <a:ahLst/>
            <a:cxnLst/>
            <a:rect l="l" t="t" r="r" b="b"/>
            <a:pathLst>
              <a:path w="283210" h="85725">
                <a:moveTo>
                  <a:pt x="239649" y="0"/>
                </a:moveTo>
                <a:lnTo>
                  <a:pt x="230377" y="10414"/>
                </a:lnTo>
                <a:lnTo>
                  <a:pt x="258190" y="34544"/>
                </a:lnTo>
                <a:lnTo>
                  <a:pt x="0" y="34544"/>
                </a:lnTo>
                <a:lnTo>
                  <a:pt x="0" y="50800"/>
                </a:lnTo>
                <a:lnTo>
                  <a:pt x="258190" y="50800"/>
                </a:lnTo>
                <a:lnTo>
                  <a:pt x="230377" y="74929"/>
                </a:lnTo>
                <a:lnTo>
                  <a:pt x="239649" y="85344"/>
                </a:lnTo>
                <a:lnTo>
                  <a:pt x="283083" y="47625"/>
                </a:lnTo>
                <a:lnTo>
                  <a:pt x="283083" y="37592"/>
                </a:lnTo>
                <a:lnTo>
                  <a:pt x="239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 txBox="1"/>
          <p:nvPr/>
        </p:nvSpPr>
        <p:spPr>
          <a:xfrm>
            <a:off x="1934492" y="689437"/>
            <a:ext cx="8574865" cy="723226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>
              <a:spcBef>
                <a:spcPts val="79"/>
              </a:spcBef>
            </a:pPr>
            <a:r>
              <a:rPr sz="2317" dirty="0">
                <a:latin typeface="Arial"/>
                <a:cs typeface="Arial"/>
              </a:rPr>
              <a:t>Current density </a:t>
            </a:r>
            <a:r>
              <a:rPr sz="2317" spc="-290" dirty="0">
                <a:latin typeface="IPAPMincho"/>
                <a:cs typeface="IPAPMincho"/>
              </a:rPr>
              <a:t>(𝐽)</a:t>
            </a:r>
            <a:r>
              <a:rPr sz="2317" spc="-290" dirty="0">
                <a:latin typeface="Arial"/>
                <a:cs typeface="Arial"/>
              </a:rPr>
              <a:t>: </a:t>
            </a:r>
            <a:r>
              <a:rPr sz="2317" dirty="0">
                <a:latin typeface="Arial"/>
                <a:cs typeface="Arial"/>
              </a:rPr>
              <a:t>Defined </a:t>
            </a:r>
            <a:r>
              <a:rPr sz="2317" spc="-4" dirty="0">
                <a:latin typeface="Arial"/>
                <a:cs typeface="Arial"/>
              </a:rPr>
              <a:t>as current per </a:t>
            </a:r>
            <a:r>
              <a:rPr sz="2317" dirty="0">
                <a:latin typeface="Arial"/>
                <a:cs typeface="Arial"/>
              </a:rPr>
              <a:t>unit area </a:t>
            </a:r>
            <a:r>
              <a:rPr sz="2317" spc="-4" dirty="0">
                <a:latin typeface="Arial"/>
                <a:cs typeface="Arial"/>
              </a:rPr>
              <a:t>(area </a:t>
            </a:r>
            <a:r>
              <a:rPr sz="2317" dirty="0">
                <a:latin typeface="Arial"/>
                <a:cs typeface="Arial"/>
              </a:rPr>
              <a:t>vector  </a:t>
            </a:r>
            <a:r>
              <a:rPr sz="2317" spc="-4" dirty="0">
                <a:latin typeface="Arial"/>
                <a:cs typeface="Arial"/>
              </a:rPr>
              <a:t>being parallel to </a:t>
            </a:r>
            <a:r>
              <a:rPr sz="2317" dirty="0">
                <a:latin typeface="Arial"/>
                <a:cs typeface="Arial"/>
              </a:rPr>
              <a:t>direction of</a:t>
            </a:r>
            <a:r>
              <a:rPr sz="2317" spc="50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flow)</a:t>
            </a:r>
            <a:endParaRPr sz="2317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3047" y="1487038"/>
            <a:ext cx="1714027" cy="935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9" name="object 9"/>
          <p:cNvSpPr/>
          <p:nvPr/>
        </p:nvSpPr>
        <p:spPr>
          <a:xfrm>
            <a:off x="4038986" y="3034587"/>
            <a:ext cx="3131562" cy="1002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0" name="object 10"/>
          <p:cNvSpPr txBox="1"/>
          <p:nvPr/>
        </p:nvSpPr>
        <p:spPr>
          <a:xfrm>
            <a:off x="2034887" y="2526644"/>
            <a:ext cx="8476068" cy="2623811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The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charge per unit time leaving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volume</a:t>
            </a:r>
            <a:r>
              <a:rPr sz="2317" spc="5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is</a:t>
            </a:r>
            <a:endParaRPr sz="2317">
              <a:latin typeface="Arial"/>
              <a:cs typeface="Arial"/>
            </a:endParaRPr>
          </a:p>
          <a:p>
            <a:pPr marL="5516446" marR="4204">
              <a:spcBef>
                <a:spcPts val="1928"/>
              </a:spcBef>
              <a:tabLst>
                <a:tab pos="7406238" algn="l"/>
              </a:tabLst>
            </a:pPr>
            <a:r>
              <a:rPr sz="2317" spc="-4" dirty="0">
                <a:latin typeface="Arial"/>
                <a:cs typeface="Arial"/>
              </a:rPr>
              <a:t>(Us</a:t>
            </a:r>
            <a:r>
              <a:rPr sz="2317" dirty="0">
                <a:latin typeface="Arial"/>
                <a:cs typeface="Arial"/>
              </a:rPr>
              <a:t>i</a:t>
            </a:r>
            <a:r>
              <a:rPr sz="2317" spc="-4" dirty="0">
                <a:latin typeface="Arial"/>
                <a:cs typeface="Arial"/>
              </a:rPr>
              <a:t>ng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Gau</a:t>
            </a:r>
            <a:r>
              <a:rPr sz="2317" spc="4" dirty="0">
                <a:latin typeface="Arial"/>
                <a:cs typeface="Arial"/>
              </a:rPr>
              <a:t>s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spc="-37" dirty="0">
                <a:latin typeface="Arial"/>
                <a:cs typeface="Arial"/>
              </a:rPr>
              <a:t>’</a:t>
            </a:r>
            <a:r>
              <a:rPr sz="2317" spc="-4" dirty="0">
                <a:latin typeface="Arial"/>
                <a:cs typeface="Arial"/>
              </a:rPr>
              <a:t>s  divergence</a:t>
            </a:r>
            <a:r>
              <a:rPr sz="2317" spc="17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theorem)</a:t>
            </a:r>
            <a:endParaRPr sz="231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66">
              <a:latin typeface="Arial"/>
              <a:cs typeface="Arial"/>
            </a:endParaRPr>
          </a:p>
          <a:p>
            <a:pPr marL="10511" marR="209159">
              <a:spcBef>
                <a:spcPts val="1506"/>
              </a:spcBef>
            </a:pPr>
            <a:r>
              <a:rPr sz="2317" spc="-4" dirty="0">
                <a:latin typeface="Arial"/>
                <a:cs typeface="Arial"/>
              </a:rPr>
              <a:t>Because charge is conversed, </a:t>
            </a:r>
            <a:r>
              <a:rPr sz="2317" dirty="0">
                <a:latin typeface="Arial"/>
                <a:cs typeface="Arial"/>
              </a:rPr>
              <a:t>so whatever </a:t>
            </a:r>
            <a:r>
              <a:rPr sz="2317" spc="-4" dirty="0">
                <a:latin typeface="Arial"/>
                <a:cs typeface="Arial"/>
              </a:rPr>
              <a:t>is flowing </a:t>
            </a:r>
            <a:r>
              <a:rPr sz="2317" dirty="0">
                <a:latin typeface="Arial"/>
                <a:cs typeface="Arial"/>
              </a:rPr>
              <a:t>through  surface </a:t>
            </a:r>
            <a:r>
              <a:rPr sz="2317" spc="-4" dirty="0">
                <a:latin typeface="Arial"/>
                <a:cs typeface="Arial"/>
              </a:rPr>
              <a:t>must </a:t>
            </a:r>
            <a:r>
              <a:rPr sz="2317" dirty="0">
                <a:latin typeface="Arial"/>
                <a:cs typeface="Arial"/>
              </a:rPr>
              <a:t>come </a:t>
            </a:r>
            <a:r>
              <a:rPr sz="2317" spc="-4" dirty="0">
                <a:latin typeface="Arial"/>
                <a:cs typeface="Arial"/>
              </a:rPr>
              <a:t>at expense of what remains</a:t>
            </a:r>
            <a:r>
              <a:rPr sz="2317" spc="66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inside.</a:t>
            </a:r>
            <a:endParaRPr sz="2317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73528" y="5539387"/>
            <a:ext cx="5612508" cy="9268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1021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IPAPMincho</vt:lpstr>
      <vt:lpstr>URW Gothic</vt:lpstr>
      <vt:lpstr>Wingdings</vt:lpstr>
      <vt:lpstr>Office Theme</vt:lpstr>
      <vt:lpstr>Maxwell’s 1st equation: Gauss’s Law</vt:lpstr>
      <vt:lpstr>Maxwell’s 1st equation: Gauss’s Law</vt:lpstr>
      <vt:lpstr>Maxwell’s 2nd equation</vt:lpstr>
      <vt:lpstr>Maxwell’s 2nd</vt:lpstr>
      <vt:lpstr>Maxwell’s 3rd equation: Faraday’s Law of Induction</vt:lpstr>
      <vt:lpstr>Maxwell’s 3rd equation: Faraday’s Law of Induction</vt:lpstr>
      <vt:lpstr>Ampere’s Circuital Law</vt:lpstr>
      <vt:lpstr>Electrodynamics before Maxwell</vt:lpstr>
      <vt:lpstr>Equation of continuity</vt:lpstr>
      <vt:lpstr>Equation of continuity</vt:lpstr>
      <vt:lpstr>Problem with Ampere’s Circuital Law</vt:lpstr>
      <vt:lpstr>Problem with Ampere’s Circuital Law</vt:lpstr>
      <vt:lpstr>Problem with Ampere’s Circuital Law</vt:lpstr>
      <vt:lpstr>How Maxwell fixed Ampere’s Circuital Law</vt:lpstr>
      <vt:lpstr>How Maxwell fixed Ampere’s Circuital Law</vt:lpstr>
      <vt:lpstr>How Maxwell fixed Ampere’s Circuital Law</vt:lpstr>
      <vt:lpstr>How Maxwell fixed Ampere’s Circuital Law</vt:lpstr>
      <vt:lpstr>Maxwell’s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Maxwell’s 1st equation: Gauss’s Law</dc:title>
  <dc:creator>Santosh Kumar</dc:creator>
  <cp:lastModifiedBy>Santosh Kumar</cp:lastModifiedBy>
  <cp:revision>1</cp:revision>
  <dcterms:created xsi:type="dcterms:W3CDTF">2023-07-16T07:05:49Z</dcterms:created>
  <dcterms:modified xsi:type="dcterms:W3CDTF">2023-07-16T07:07:57Z</dcterms:modified>
</cp:coreProperties>
</file>