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F5136A-3279-49DD-AA80-CBCA72EDD778}" type="datetimeFigureOut">
              <a:rPr lang="en-US" smtClean="0"/>
              <a:pPr/>
              <a:t>6/19/2023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69B13A-CB3B-4531-8656-70374502ACF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04F8B-C594-4AF7-AF50-2038E667F696}" type="datetimeFigureOut">
              <a:rPr lang="en-US" smtClean="0"/>
              <a:pPr/>
              <a:t>6/19/2023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0B79F-AFE2-4787-9534-02FB01928B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04F8B-C594-4AF7-AF50-2038E667F696}" type="datetimeFigureOut">
              <a:rPr lang="en-US" smtClean="0"/>
              <a:pPr/>
              <a:t>6/19/2023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0B79F-AFE2-4787-9534-02FB01928B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04F8B-C594-4AF7-AF50-2038E667F696}" type="datetimeFigureOut">
              <a:rPr lang="en-US" smtClean="0"/>
              <a:pPr/>
              <a:t>6/19/2023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0B79F-AFE2-4787-9534-02FB01928B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04F8B-C594-4AF7-AF50-2038E667F696}" type="datetimeFigureOut">
              <a:rPr lang="en-US" smtClean="0"/>
              <a:pPr/>
              <a:t>6/19/2023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0B79F-AFE2-4787-9534-02FB01928B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04F8B-C594-4AF7-AF50-2038E667F696}" type="datetimeFigureOut">
              <a:rPr lang="en-US" smtClean="0"/>
              <a:pPr/>
              <a:t>6/19/2023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0B79F-AFE2-4787-9534-02FB01928B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04F8B-C594-4AF7-AF50-2038E667F696}" type="datetimeFigureOut">
              <a:rPr lang="en-US" smtClean="0"/>
              <a:pPr/>
              <a:t>6/19/2023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0B79F-AFE2-4787-9534-02FB01928B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04F8B-C594-4AF7-AF50-2038E667F696}" type="datetimeFigureOut">
              <a:rPr lang="en-US" smtClean="0"/>
              <a:pPr/>
              <a:t>6/19/2023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0B79F-AFE2-4787-9534-02FB01928B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04F8B-C594-4AF7-AF50-2038E667F696}" type="datetimeFigureOut">
              <a:rPr lang="en-US" smtClean="0"/>
              <a:pPr/>
              <a:t>6/19/2023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0B79F-AFE2-4787-9534-02FB01928B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04F8B-C594-4AF7-AF50-2038E667F696}" type="datetimeFigureOut">
              <a:rPr lang="en-US" smtClean="0"/>
              <a:pPr/>
              <a:t>6/19/2023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0B79F-AFE2-4787-9534-02FB01928B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04F8B-C594-4AF7-AF50-2038E667F696}" type="datetimeFigureOut">
              <a:rPr lang="en-US" smtClean="0"/>
              <a:pPr/>
              <a:t>6/19/2023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0B79F-AFE2-4787-9534-02FB01928B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704F8B-C594-4AF7-AF50-2038E667F696}" type="datetimeFigureOut">
              <a:rPr lang="en-US" smtClean="0"/>
              <a:pPr/>
              <a:t>6/19/2023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0B79F-AFE2-4787-9534-02FB01928B0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704F8B-C594-4AF7-AF50-2038E667F696}" type="datetimeFigureOut">
              <a:rPr lang="en-US" smtClean="0"/>
              <a:pPr/>
              <a:t>6/19/2023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B0B79F-AFE2-4787-9534-02FB01928B0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066800"/>
            <a:ext cx="8229600" cy="1470025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	</a:t>
            </a:r>
            <a:r>
              <a:rPr lang="en-US" sz="3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Computer</a:t>
            </a:r>
            <a:r>
              <a:rPr lang="en-US" sz="24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 </a:t>
            </a:r>
            <a:r>
              <a:rPr lang="en-US" sz="32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Graphics/BTCS-3504</a:t>
            </a:r>
            <a:endParaRPr lang="en-US" sz="3200" dirty="0">
              <a:solidFill>
                <a:srgbClr val="7030A0"/>
              </a:solidFill>
              <a:latin typeface="American Typewriter" panose="02090604020004020304" pitchFamily="18" charset="77"/>
            </a:endParaRPr>
          </a:p>
        </p:txBody>
      </p:sp>
      <p:pic>
        <p:nvPicPr>
          <p:cNvPr id="8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257800" y="6492875"/>
            <a:ext cx="3886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381000" y="2590800"/>
            <a:ext cx="541020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 smtClean="0">
                <a:solidFill>
                  <a:srgbClr val="7030A0"/>
                </a:solidFill>
                <a:latin typeface="+mn-lt"/>
              </a:rPr>
            </a:br>
            <a:r>
              <a:rPr lang="en-US" sz="9600" dirty="0">
                <a:latin typeface="+mn-lt"/>
              </a:rPr>
              <a:t>Course Name</a:t>
            </a:r>
            <a:r>
              <a:rPr lang="en-US" sz="9600" dirty="0" smtClean="0">
                <a:latin typeface="+mn-lt"/>
              </a:rPr>
              <a:t>: </a:t>
            </a:r>
            <a:r>
              <a:rPr lang="en-US" sz="9600" dirty="0" err="1" smtClean="0">
                <a:latin typeface="+mn-lt"/>
              </a:rPr>
              <a:t>B.Tech</a:t>
            </a:r>
            <a:r>
              <a:rPr lang="en-US" sz="9600" dirty="0" smtClean="0">
                <a:latin typeface="+mn-lt"/>
              </a:rPr>
              <a:t> CSE </a:t>
            </a:r>
            <a:r>
              <a:rPr lang="en-US" sz="9600" dirty="0">
                <a:latin typeface="+mn-lt"/>
              </a:rPr>
              <a:t/>
            </a:r>
            <a:br>
              <a:rPr lang="en-US" sz="9600" dirty="0">
                <a:latin typeface="+mn-lt"/>
              </a:rPr>
            </a:br>
            <a:r>
              <a:rPr lang="en-US" sz="9600" dirty="0" smtClean="0">
                <a:latin typeface="+mn-lt"/>
              </a:rPr>
              <a:t>Semester:5</a:t>
            </a:r>
            <a:r>
              <a:rPr lang="en-US" sz="9600" baseline="30000" dirty="0" smtClean="0">
                <a:latin typeface="+mn-lt"/>
              </a:rPr>
              <a:t>th</a:t>
            </a:r>
            <a:r>
              <a:rPr lang="en-US" sz="9600" dirty="0" smtClean="0">
                <a:latin typeface="+mn-lt"/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13" name="Title 3"/>
          <p:cNvSpPr txBox="1">
            <a:spLocks/>
          </p:cNvSpPr>
          <p:nvPr/>
        </p:nvSpPr>
        <p:spPr>
          <a:xfrm>
            <a:off x="4114800" y="4114800"/>
            <a:ext cx="4626154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/>
              <a:t>Prepared by</a:t>
            </a:r>
            <a:r>
              <a:rPr lang="en-IN" sz="4000" dirty="0" smtClean="0"/>
              <a:t>:</a:t>
            </a:r>
            <a:r>
              <a:rPr lang="en-US" dirty="0" smtClean="0"/>
              <a:t> Ms. </a:t>
            </a:r>
            <a:r>
              <a:rPr lang="en-US" dirty="0" err="1" smtClean="0"/>
              <a:t>Yogesh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Topics covered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Computer </a:t>
            </a:r>
            <a:r>
              <a:rPr lang="en-US" dirty="0" smtClean="0"/>
              <a:t>Graphics</a:t>
            </a:r>
          </a:p>
          <a:p>
            <a:r>
              <a:rPr lang="en-US" dirty="0" smtClean="0"/>
              <a:t>Elements </a:t>
            </a:r>
            <a:r>
              <a:rPr lang="en-US" dirty="0"/>
              <a:t>of </a:t>
            </a:r>
            <a:r>
              <a:rPr lang="en-US" dirty="0" smtClean="0"/>
              <a:t>Graphics</a:t>
            </a:r>
          </a:p>
          <a:p>
            <a:r>
              <a:rPr lang="en-US" dirty="0" smtClean="0"/>
              <a:t> Workstations</a:t>
            </a:r>
            <a:endParaRPr lang="en-US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1026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marL="484632" fontAlgn="auto">
              <a:spcAft>
                <a:spcPts val="0"/>
              </a:spcAft>
              <a:defRPr/>
            </a:pPr>
            <a:r>
              <a:rPr lang="en-GB">
                <a:solidFill>
                  <a:schemeClr val="accent1">
                    <a:tint val="83000"/>
                    <a:satMod val="150000"/>
                  </a:schemeClr>
                </a:solidFill>
              </a:rPr>
              <a:t>Computer Graphics</a:t>
            </a:r>
          </a:p>
        </p:txBody>
      </p:sp>
      <p:sp>
        <p:nvSpPr>
          <p:cNvPr id="29699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 dirty="0" smtClean="0"/>
              <a:t>Computer Graphics is ubiquitous:</a:t>
            </a:r>
          </a:p>
          <a:p>
            <a:r>
              <a:rPr lang="en-GB" dirty="0" smtClean="0"/>
              <a:t>Visual system is most important sense:</a:t>
            </a:r>
          </a:p>
          <a:p>
            <a:pPr lvl="1"/>
            <a:r>
              <a:rPr lang="en-GB" dirty="0" smtClean="0"/>
              <a:t>High bandwidth</a:t>
            </a:r>
          </a:p>
          <a:p>
            <a:pPr lvl="1"/>
            <a:r>
              <a:rPr lang="en-GB" dirty="0" smtClean="0"/>
              <a:t>Natural communication</a:t>
            </a:r>
          </a:p>
          <a:p>
            <a:r>
              <a:rPr lang="en-GB" dirty="0" smtClean="0"/>
              <a:t>Fast developments in </a:t>
            </a:r>
          </a:p>
          <a:p>
            <a:pPr lvl="1"/>
            <a:r>
              <a:rPr lang="en-GB" dirty="0" smtClean="0"/>
              <a:t>Hardware</a:t>
            </a:r>
          </a:p>
          <a:p>
            <a:pPr lvl="1"/>
            <a:r>
              <a:rPr lang="en-GB" dirty="0" smtClean="0"/>
              <a:t>Software</a:t>
            </a:r>
          </a:p>
        </p:txBody>
      </p:sp>
      <p:sp>
        <p:nvSpPr>
          <p:cNvPr id="35844" name="Slide Number Placeholder 5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19FBF1F7-436E-4D76-9EA8-936E88458311}" type="slidenum">
              <a:rPr lang="en-US"/>
              <a:pPr>
                <a:defRPr/>
              </a:pPr>
              <a:t>3</a:t>
            </a:fld>
            <a:endParaRPr lang="en-US"/>
          </a:p>
        </p:txBody>
      </p:sp>
      <p:pic>
        <p:nvPicPr>
          <p:cNvPr id="5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marL="484632" fontAlgn="auto">
              <a:spcAft>
                <a:spcPts val="0"/>
              </a:spcAft>
              <a:defRPr/>
            </a:pPr>
            <a:r>
              <a:rPr lang="en-US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>Computer Graphics</a:t>
            </a:r>
          </a:p>
        </p:txBody>
      </p:sp>
      <p:sp>
        <p:nvSpPr>
          <p:cNvPr id="36867" name="Slide Number Placeholder 5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5E74FD14-D98C-45FF-8060-A8A4E63EF751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30724" name="AutoShape 6"/>
          <p:cNvSpPr>
            <a:spLocks noChangeArrowheads="1"/>
          </p:cNvSpPr>
          <p:nvPr/>
        </p:nvSpPr>
        <p:spPr bwMode="auto">
          <a:xfrm>
            <a:off x="6172200" y="3082925"/>
            <a:ext cx="2133600" cy="1981200"/>
          </a:xfrm>
          <a:prstGeom prst="flowChartProcess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/>
              <a:t>Image</a:t>
            </a:r>
          </a:p>
        </p:txBody>
      </p:sp>
      <p:sp>
        <p:nvSpPr>
          <p:cNvPr id="30725" name="AutoShape 7"/>
          <p:cNvSpPr>
            <a:spLocks noChangeArrowheads="1"/>
          </p:cNvSpPr>
          <p:nvPr/>
        </p:nvSpPr>
        <p:spPr bwMode="auto">
          <a:xfrm>
            <a:off x="3276600" y="4419600"/>
            <a:ext cx="2362200" cy="228600"/>
          </a:xfrm>
          <a:prstGeom prst="rightArrow">
            <a:avLst>
              <a:gd name="adj1" fmla="val 50000"/>
              <a:gd name="adj2" fmla="val 258333"/>
            </a:avLst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0726" name="AutoShape 8"/>
          <p:cNvSpPr>
            <a:spLocks noChangeArrowheads="1"/>
          </p:cNvSpPr>
          <p:nvPr/>
        </p:nvSpPr>
        <p:spPr bwMode="auto">
          <a:xfrm flipH="1">
            <a:off x="3276600" y="3505200"/>
            <a:ext cx="2362200" cy="228600"/>
          </a:xfrm>
          <a:prstGeom prst="rightArrow">
            <a:avLst>
              <a:gd name="adj1" fmla="val 50000"/>
              <a:gd name="adj2" fmla="val 258333"/>
            </a:avLst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0727" name="AutoShape 9"/>
          <p:cNvSpPr>
            <a:spLocks noChangeArrowheads="1"/>
          </p:cNvSpPr>
          <p:nvPr/>
        </p:nvSpPr>
        <p:spPr bwMode="auto">
          <a:xfrm>
            <a:off x="762000" y="3082925"/>
            <a:ext cx="2133600" cy="1981200"/>
          </a:xfrm>
          <a:prstGeom prst="flowChartProcess">
            <a:avLst/>
          </a:prstGeom>
          <a:solidFill>
            <a:srgbClr val="DDDDDD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>
              <a:spcBef>
                <a:spcPct val="0"/>
              </a:spcBef>
            </a:pPr>
            <a:r>
              <a:rPr lang="en-US"/>
              <a:t>Mathematical</a:t>
            </a:r>
          </a:p>
          <a:p>
            <a:pPr algn="ctr">
              <a:spcBef>
                <a:spcPct val="0"/>
              </a:spcBef>
            </a:pPr>
            <a:r>
              <a:rPr lang="en-US"/>
              <a:t>Model</a:t>
            </a:r>
            <a:endParaRPr lang="en-US" b="0"/>
          </a:p>
        </p:txBody>
      </p:sp>
      <p:sp>
        <p:nvSpPr>
          <p:cNvPr id="30728" name="Text Box 10"/>
          <p:cNvSpPr txBox="1">
            <a:spLocks noChangeArrowheads="1"/>
          </p:cNvSpPr>
          <p:nvPr/>
        </p:nvSpPr>
        <p:spPr bwMode="auto">
          <a:xfrm>
            <a:off x="3352800" y="2667000"/>
            <a:ext cx="2273300" cy="762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 anchor="b">
            <a:spAutoFit/>
          </a:bodyPr>
          <a:lstStyle/>
          <a:p>
            <a:pPr>
              <a:spcBef>
                <a:spcPct val="0"/>
              </a:spcBef>
            </a:pPr>
            <a:r>
              <a:rPr lang="en-US" b="0"/>
              <a:t>Image Analysis</a:t>
            </a:r>
          </a:p>
          <a:p>
            <a:pPr>
              <a:spcBef>
                <a:spcPct val="0"/>
              </a:spcBef>
            </a:pPr>
            <a:r>
              <a:rPr lang="en-US" sz="2000" b="0"/>
              <a:t>(pattern recognition)</a:t>
            </a:r>
            <a:endParaRPr lang="en-US" b="0"/>
          </a:p>
        </p:txBody>
      </p:sp>
      <p:sp>
        <p:nvSpPr>
          <p:cNvPr id="30729" name="Text Box 11"/>
          <p:cNvSpPr txBox="1">
            <a:spLocks noChangeArrowheads="1"/>
          </p:cNvSpPr>
          <p:nvPr/>
        </p:nvSpPr>
        <p:spPr bwMode="auto">
          <a:xfrm>
            <a:off x="3352800" y="4683125"/>
            <a:ext cx="2189163" cy="7620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b="0"/>
              <a:t>Image Synthesis</a:t>
            </a:r>
            <a:br>
              <a:rPr lang="en-US" b="0"/>
            </a:br>
            <a:r>
              <a:rPr lang="en-US" sz="2000" b="0"/>
              <a:t>(Rendering)</a:t>
            </a:r>
            <a:endParaRPr lang="en-US" b="0"/>
          </a:p>
        </p:txBody>
      </p:sp>
      <p:sp>
        <p:nvSpPr>
          <p:cNvPr id="30730" name="AutoShape 13"/>
          <p:cNvSpPr>
            <a:spLocks noChangeArrowheads="1"/>
          </p:cNvSpPr>
          <p:nvPr/>
        </p:nvSpPr>
        <p:spPr bwMode="auto">
          <a:xfrm>
            <a:off x="1219200" y="5334000"/>
            <a:ext cx="1295400" cy="685800"/>
          </a:xfrm>
          <a:prstGeom prst="curvedUpArrow">
            <a:avLst>
              <a:gd name="adj1" fmla="val 37778"/>
              <a:gd name="adj2" fmla="val 75556"/>
              <a:gd name="adj3" fmla="val 33333"/>
            </a:avLst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0731" name="AutoShape 14"/>
          <p:cNvSpPr>
            <a:spLocks noChangeArrowheads="1"/>
          </p:cNvSpPr>
          <p:nvPr/>
        </p:nvSpPr>
        <p:spPr bwMode="auto">
          <a:xfrm>
            <a:off x="6629400" y="5334000"/>
            <a:ext cx="1295400" cy="685800"/>
          </a:xfrm>
          <a:prstGeom prst="curvedUpArrow">
            <a:avLst>
              <a:gd name="adj1" fmla="val 37778"/>
              <a:gd name="adj2" fmla="val 75556"/>
              <a:gd name="adj3" fmla="val 33333"/>
            </a:avLst>
          </a:prstGeom>
          <a:solidFill>
            <a:schemeClr val="accent2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0732" name="Text Box 15"/>
          <p:cNvSpPr txBox="1">
            <a:spLocks noChangeArrowheads="1"/>
          </p:cNvSpPr>
          <p:nvPr/>
        </p:nvSpPr>
        <p:spPr bwMode="auto">
          <a:xfrm>
            <a:off x="1062038" y="6172200"/>
            <a:ext cx="1368425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b="0"/>
              <a:t>Modeling</a:t>
            </a:r>
          </a:p>
        </p:txBody>
      </p:sp>
      <p:sp>
        <p:nvSpPr>
          <p:cNvPr id="30733" name="Text Box 16"/>
          <p:cNvSpPr txBox="1">
            <a:spLocks noChangeArrowheads="1"/>
          </p:cNvSpPr>
          <p:nvPr/>
        </p:nvSpPr>
        <p:spPr bwMode="auto">
          <a:xfrm>
            <a:off x="6019800" y="6172200"/>
            <a:ext cx="23241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</a:pPr>
            <a:r>
              <a:rPr lang="en-US" b="0"/>
              <a:t>Image processing</a:t>
            </a:r>
          </a:p>
        </p:txBody>
      </p:sp>
      <p:pic>
        <p:nvPicPr>
          <p:cNvPr id="1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angle 1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Elements of computer graphics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sz="2400" dirty="0" smtClean="0"/>
              <a:t>The high level of conceptual framework for interactive graphics </a:t>
            </a:r>
          </a:p>
          <a:p>
            <a:pPr algn="just">
              <a:buNone/>
            </a:pPr>
            <a:r>
              <a:rPr lang="en-US" sz="2400" dirty="0" smtClean="0"/>
              <a:t>consists </a:t>
            </a:r>
            <a:r>
              <a:rPr lang="en-US" sz="2400" dirty="0"/>
              <a:t>o</a:t>
            </a:r>
            <a:r>
              <a:rPr lang="en-US" sz="2400" dirty="0" smtClean="0"/>
              <a:t>f </a:t>
            </a:r>
            <a:r>
              <a:rPr lang="en-US" sz="2400" dirty="0"/>
              <a:t>I</a:t>
            </a:r>
            <a:r>
              <a:rPr lang="en-US" sz="2400" dirty="0" smtClean="0"/>
              <a:t>nput, Output devices, graphics system, application </a:t>
            </a:r>
          </a:p>
          <a:p>
            <a:pPr algn="just">
              <a:buNone/>
            </a:pPr>
            <a:r>
              <a:rPr lang="en-US" sz="2400" dirty="0" smtClean="0"/>
              <a:t>program and application model.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 smtClean="0"/>
              <a:t>3 software </a:t>
            </a:r>
            <a:r>
              <a:rPr lang="en-US" sz="2400" dirty="0" err="1" smtClean="0"/>
              <a:t>elemments</a:t>
            </a:r>
            <a:r>
              <a:rPr lang="en-US" sz="2400" dirty="0" smtClean="0"/>
              <a:t> are:</a:t>
            </a:r>
          </a:p>
          <a:p>
            <a:pPr marL="514350" indent="-514350">
              <a:buAutoNum type="alphaLcPeriod"/>
            </a:pPr>
            <a:r>
              <a:rPr lang="en-US" sz="2400" dirty="0" smtClean="0"/>
              <a:t>Application model</a:t>
            </a:r>
          </a:p>
          <a:p>
            <a:pPr marL="514350" indent="-514350">
              <a:buAutoNum type="alphaLcPeriod"/>
            </a:pPr>
            <a:r>
              <a:rPr lang="en-US" sz="2400" dirty="0" smtClean="0"/>
              <a:t>Application programs</a:t>
            </a:r>
          </a:p>
          <a:p>
            <a:pPr marL="514350" indent="-514350">
              <a:buAutoNum type="alphaLcPeriod"/>
            </a:pPr>
            <a:r>
              <a:rPr lang="en-US" sz="2400" dirty="0" smtClean="0"/>
              <a:t>Graphics system</a:t>
            </a:r>
            <a:endParaRPr lang="en-US" sz="2400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5029200" y="641667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Workstations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Graphics workstation is the graphics kernel system’s term for graphical device that can display graphical output, accept graphical input or both.</a:t>
            </a:r>
          </a:p>
          <a:p>
            <a:endParaRPr lang="en-US" sz="2400" dirty="0"/>
          </a:p>
          <a:p>
            <a:r>
              <a:rPr lang="en-US" sz="2400" dirty="0" smtClean="0"/>
              <a:t>Its block diagram consists of:</a:t>
            </a:r>
          </a:p>
          <a:p>
            <a:pPr marL="457200" indent="-457200">
              <a:buAutoNum type="alphaLcPeriod"/>
            </a:pPr>
            <a:r>
              <a:rPr lang="en-US" sz="2400" dirty="0" smtClean="0"/>
              <a:t>CPU</a:t>
            </a:r>
          </a:p>
          <a:p>
            <a:pPr marL="457200" indent="-457200">
              <a:buAutoNum type="alphaLcPeriod"/>
            </a:pPr>
            <a:r>
              <a:rPr lang="en-US" sz="2400" dirty="0" smtClean="0"/>
              <a:t>Display processor</a:t>
            </a:r>
          </a:p>
          <a:p>
            <a:pPr marL="457200" indent="-457200">
              <a:buAutoNum type="alphaLcPeriod"/>
            </a:pPr>
            <a:r>
              <a:rPr lang="en-US" sz="2400" dirty="0" smtClean="0"/>
              <a:t>Memory</a:t>
            </a:r>
          </a:p>
          <a:p>
            <a:pPr marL="457200" indent="-457200">
              <a:buAutoNum type="alphaLcPeriod"/>
            </a:pPr>
            <a:r>
              <a:rPr lang="en-US" sz="2400" dirty="0" smtClean="0"/>
              <a:t>Display devices</a:t>
            </a:r>
          </a:p>
          <a:p>
            <a:pPr marL="457200" indent="-457200">
              <a:buAutoNum type="alphaLcPeriod"/>
            </a:pPr>
            <a:r>
              <a:rPr lang="en-US" sz="2400" dirty="0" smtClean="0"/>
              <a:t>Recorder</a:t>
            </a:r>
          </a:p>
          <a:p>
            <a:pPr marL="457200" indent="-457200">
              <a:buAutoNum type="alphaLcPeriod"/>
            </a:pPr>
            <a:r>
              <a:rPr lang="en-US" sz="2400" dirty="0" smtClean="0"/>
              <a:t>Plotter</a:t>
            </a:r>
          </a:p>
          <a:p>
            <a:pPr marL="457200" indent="-457200">
              <a:buAutoNum type="alphaLcPeriod"/>
            </a:pPr>
            <a:r>
              <a:rPr lang="en-US" sz="2400" dirty="0" smtClean="0"/>
              <a:t>Keyboard etc.</a:t>
            </a:r>
            <a:endParaRPr lang="en-US" sz="2400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4876800" y="632460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 smtClean="0">
                <a:solidFill>
                  <a:schemeClr val="tx1"/>
                </a:solidFill>
              </a:rPr>
              <a:t>Department of Computer Science &amp; Engineering</a:t>
            </a:r>
            <a:endParaRPr lang="en-US" sz="1400" b="1" dirty="0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Workstations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smtClean="0"/>
              <a:t>Its main components are CPU and display processors. Display processor makes CPU free from the graphics chores. In addition to system memory, a separate display processor memory  area is provided in graphics workstation.</a:t>
            </a:r>
          </a:p>
          <a:p>
            <a:pPr algn="just"/>
            <a:r>
              <a:rPr lang="en-US" sz="2400" dirty="0" smtClean="0"/>
              <a:t>Graphics systems have very high resolution and very high performance CPU’s.</a:t>
            </a:r>
          </a:p>
          <a:p>
            <a:pPr algn="just"/>
            <a:r>
              <a:rPr lang="en-US" sz="2400" dirty="0" smtClean="0"/>
              <a:t>The workstation is connected to local area network for sharing files, accessing shared peripherals and other high performance computers.</a:t>
            </a:r>
          </a:p>
          <a:p>
            <a:pPr algn="just"/>
            <a:r>
              <a:rPr lang="en-US" sz="2400" dirty="0" smtClean="0"/>
              <a:t>The graphics workstation is always supported with graphics software.</a:t>
            </a:r>
            <a:endParaRPr lang="en-US" sz="2400" dirty="0"/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covered next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Graphics </a:t>
            </a:r>
            <a:r>
              <a:rPr lang="en-US" dirty="0" smtClean="0"/>
              <a:t>Hardware</a:t>
            </a:r>
          </a:p>
          <a:p>
            <a:r>
              <a:rPr lang="en-US" dirty="0" smtClean="0"/>
              <a:t>Input Devices</a:t>
            </a:r>
          </a:p>
          <a:p>
            <a:r>
              <a:rPr lang="en-US" dirty="0" smtClean="0"/>
              <a:t>Output </a:t>
            </a:r>
            <a:r>
              <a:rPr lang="en-US" dirty="0"/>
              <a:t>Devices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3803" y="0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04C86E98-25B0-4342-9987-EF3973486A7D}"/>
              </a:ext>
            </a:extLst>
          </p:cNvPr>
          <p:cNvSpPr/>
          <p:nvPr/>
        </p:nvSpPr>
        <p:spPr>
          <a:xfrm>
            <a:off x="0" y="6492875"/>
            <a:ext cx="5334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 smtClean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271</Words>
  <Application>Microsoft Office PowerPoint</Application>
  <PresentationFormat>On-screen Show (4:3)</PresentationFormat>
  <Paragraphs>67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 Computer Graphics/BTCS-3504</vt:lpstr>
      <vt:lpstr>Topics covered</vt:lpstr>
      <vt:lpstr>Computer Graphics</vt:lpstr>
      <vt:lpstr>Computer Graphics</vt:lpstr>
      <vt:lpstr>Elements of computer graphics</vt:lpstr>
      <vt:lpstr>Workstations</vt:lpstr>
      <vt:lpstr>Workstations</vt:lpstr>
      <vt:lpstr>Topics covered next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Graphics BTCS-504</dc:title>
  <dc:creator>ranpreet</dc:creator>
  <cp:lastModifiedBy>Yogesh</cp:lastModifiedBy>
  <cp:revision>13</cp:revision>
  <dcterms:created xsi:type="dcterms:W3CDTF">2014-07-17T09:57:04Z</dcterms:created>
  <dcterms:modified xsi:type="dcterms:W3CDTF">2023-06-19T10:36:54Z</dcterms:modified>
</cp:coreProperties>
</file>