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AC6D1-D6B9-40FE-AD2C-2151DA85C271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3CA95-E920-4F40-BC48-914124D3D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C47F-D2C1-4142-828D-79C9AEBEBB6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5F3E-65BE-42E4-8847-046ED8FEC4ED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10F21-7B48-4041-9ABE-959FEC720CCE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5214-B5BE-4A8A-8CC9-23151008BE9B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95ED3-6B60-4E47-BAC1-026827D7E3E8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FD67D-6B79-418D-B5AD-69E5D5F93826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3F864-2E7C-4AE6-B1A7-7E0F0D9D103A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BC14-95B5-497B-B1C9-034684FB4B22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AB456-302E-463F-ABD0-604C07F9574C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4F9A-2D2D-49ED-A96D-83A466C7C870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EDAD-FE86-4167-BA29-6AD70A8ED41D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6A526-86F9-48F1-9111-660523AFAFB7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n.wikipedia.org/wiki/ZigBe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n.wikipedia.org/wiki/File:Bluetooth.sv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Bluetooth.svg" TargetMode="External"/><Relationship Id="rId2" Type="http://schemas.openxmlformats.org/officeDocument/2006/relationships/hyperlink" Target="http://en.wikipedia.org/wiki/Picone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n.wikipedia.org/wiki/File:Bluetooth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n.wikipedia.org/wiki/File:Bluetooth.sv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Personal_area_network" TargetMode="External"/><Relationship Id="rId3" Type="http://schemas.openxmlformats.org/officeDocument/2006/relationships/hyperlink" Target="http://en.wikipedia.org/wiki/Digital_radio" TargetMode="External"/><Relationship Id="rId7" Type="http://schemas.openxmlformats.org/officeDocument/2006/relationships/hyperlink" Target="http://en.wikipedia.org/wiki/ZigBee_specification" TargetMode="External"/><Relationship Id="rId2" Type="http://schemas.openxmlformats.org/officeDocument/2006/relationships/hyperlink" Target="http://en.wikipedia.org/wiki/Specification_(technical_standard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/index.php?title=Low-Rate_Wireless_Personal_Area_Network&amp;action=edit&amp;redlink=1" TargetMode="External"/><Relationship Id="rId5" Type="http://schemas.openxmlformats.org/officeDocument/2006/relationships/hyperlink" Target="http://en.wikipedia.org/wiki/Standardization" TargetMode="External"/><Relationship Id="rId10" Type="http://schemas.openxmlformats.org/officeDocument/2006/relationships/image" Target="../media/image1.jpeg"/><Relationship Id="rId4" Type="http://schemas.openxmlformats.org/officeDocument/2006/relationships/hyperlink" Target="http://en.wikipedia.org/wiki/IEEE_802.15.4-2003" TargetMode="External"/><Relationship Id="rId9" Type="http://schemas.openxmlformats.org/officeDocument/2006/relationships/hyperlink" Target="http://en.wikipedia.org/wiki/Bluetooth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ireless_mesh_network" TargetMode="External"/><Relationship Id="rId2" Type="http://schemas.openxmlformats.org/officeDocument/2006/relationships/hyperlink" Target="http://en.wikipedia.org/wiki/Radio_frequenc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://en.wikipedia.org/wiki/Mesh_network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Topics to be covered in next lecture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Introduction to wireless system design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THANX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Bluetooth and Personal Area Networks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Personal Area Networks (PAN)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r>
              <a:rPr lang="en-US" sz="2200" dirty="0" smtClean="0"/>
              <a:t>A </a:t>
            </a:r>
            <a:r>
              <a:rPr lang="en-US" sz="2200" b="1" dirty="0" smtClean="0"/>
              <a:t>personal area network</a:t>
            </a:r>
            <a:r>
              <a:rPr lang="en-US" sz="2200" dirty="0" smtClean="0"/>
              <a:t> (</a:t>
            </a:r>
            <a:r>
              <a:rPr lang="en-US" sz="2200" b="1" dirty="0" smtClean="0"/>
              <a:t>PAN</a:t>
            </a:r>
            <a:r>
              <a:rPr lang="en-US" sz="2200" dirty="0" smtClean="0"/>
              <a:t>) is a computer network used for communication among computer devices, including telephones and personal digital assistants, in proximity to an individual's body. </a:t>
            </a:r>
          </a:p>
          <a:p>
            <a:r>
              <a:rPr lang="en-US" sz="2200" dirty="0" smtClean="0"/>
              <a:t>The devices may or may not belong to the person in question. The reach of a PAN is typically a few meters. </a:t>
            </a:r>
          </a:p>
          <a:p>
            <a:r>
              <a:rPr lang="en-US" sz="2200" dirty="0" smtClean="0"/>
              <a:t>PANs can be used for communication among the personal devices themselves (intrapersonal communication), or for connecting to a higher level network and the Internet (an uplink).</a:t>
            </a:r>
          </a:p>
          <a:p>
            <a:r>
              <a:rPr lang="en-US" sz="2200" dirty="0" smtClean="0"/>
              <a:t>Personal area networks may be wired with computer buses such as USB and FireWire. </a:t>
            </a:r>
          </a:p>
          <a:p>
            <a:r>
              <a:rPr lang="en-US" sz="2200" dirty="0" smtClean="0"/>
              <a:t>A </a:t>
            </a:r>
            <a:r>
              <a:rPr lang="en-US" sz="2200" b="1" dirty="0" smtClean="0"/>
              <a:t>wireless personal area network</a:t>
            </a:r>
            <a:r>
              <a:rPr lang="en-US" sz="2200" dirty="0" smtClean="0"/>
              <a:t> (</a:t>
            </a:r>
            <a:r>
              <a:rPr lang="en-US" sz="2200" b="1" dirty="0" smtClean="0"/>
              <a:t>WPAN</a:t>
            </a:r>
            <a:r>
              <a:rPr lang="en-US" sz="2200" dirty="0" smtClean="0"/>
              <a:t>) can also be made possible with wireless network technologies such as IrDA, Bluetooth, Wireless USB, Z-Wave and </a:t>
            </a:r>
            <a:r>
              <a:rPr lang="en-US" sz="2200" dirty="0" err="1" smtClean="0">
                <a:hlinkClick r:id="rId2" action="ppaction://hlinkfile" tooltip="ZigBee"/>
              </a:rPr>
              <a:t>ZigBee</a:t>
            </a:r>
            <a:r>
              <a:rPr lang="en-US" sz="2200" dirty="0" smtClean="0"/>
              <a:t>.</a:t>
            </a:r>
          </a:p>
          <a:p>
            <a:endParaRPr lang="en-US" sz="2200" dirty="0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Bluetooth uses  frequency-hopping spread spectrum, which chops up the data being sent and transmits chunks of it on up to 79 bands (1 MHz each; centered from 2402 to 2480 MHz) in the range 2,400-2,483.5 MHz (allowing for guard bands). </a:t>
            </a:r>
          </a:p>
          <a:p>
            <a:r>
              <a:rPr lang="en-US" sz="2800" dirty="0" smtClean="0"/>
              <a:t>This range is in the globally unlicensed Industrial, Scientific and Medical (ISM) 2.4 GHz short-range radio frequency band.</a:t>
            </a:r>
          </a:p>
          <a:p>
            <a:r>
              <a:rPr lang="en-US" sz="2800" dirty="0" smtClean="0"/>
              <a:t>Bluetooth is a packet-based protocol with a master-slave structure. </a:t>
            </a:r>
          </a:p>
        </p:txBody>
      </p:sp>
      <p:pic>
        <p:nvPicPr>
          <p:cNvPr id="1026" name="Picture 2" descr="http://upload.wikimedia.org/wikipedia/en/thumb/d/da/Bluetooth.svg/300px-Bluetooth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457200"/>
            <a:ext cx="2857500" cy="695325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One master may communicate with up to 7 slaves in a </a:t>
            </a:r>
            <a:r>
              <a:rPr lang="en-US" sz="2400" dirty="0" err="1" smtClean="0">
                <a:hlinkClick r:id="rId2" tooltip="Piconet"/>
              </a:rPr>
              <a:t>piconet</a:t>
            </a:r>
            <a:r>
              <a:rPr lang="en-US" sz="2400" dirty="0" smtClean="0"/>
              <a:t>; all devices share the master's clock.</a:t>
            </a:r>
          </a:p>
          <a:p>
            <a:r>
              <a:rPr lang="en-US" sz="2400" dirty="0" smtClean="0"/>
              <a:t>The devices can switch roles, by agreement, and the slave can become the master at any time.</a:t>
            </a:r>
          </a:p>
          <a:p>
            <a:r>
              <a:rPr lang="en-US" sz="2400" b="1" dirty="0" smtClean="0"/>
              <a:t>Baseband Error Correction</a:t>
            </a:r>
          </a:p>
          <a:p>
            <a:pPr lvl="1"/>
            <a:r>
              <a:rPr lang="en-US" sz="2000" dirty="0" smtClean="0"/>
              <a:t>Three types of error correction are implemented in Bluetooth systems,</a:t>
            </a:r>
          </a:p>
          <a:p>
            <a:pPr lvl="2"/>
            <a:r>
              <a:rPr lang="en-US" sz="1600" dirty="0" smtClean="0"/>
              <a:t>1/3 rate forward error correction (FEC)</a:t>
            </a:r>
          </a:p>
          <a:p>
            <a:pPr lvl="2"/>
            <a:r>
              <a:rPr lang="en-US" sz="1600" dirty="0" smtClean="0"/>
              <a:t>2/3 rate FEC</a:t>
            </a:r>
          </a:p>
          <a:p>
            <a:pPr lvl="2"/>
            <a:r>
              <a:rPr lang="en-US" sz="1600" dirty="0" smtClean="0"/>
              <a:t>Automatic repeat-request (ARQ)</a:t>
            </a:r>
          </a:p>
          <a:p>
            <a:r>
              <a:rPr lang="en-US" sz="2400" dirty="0" smtClean="0"/>
              <a:t> </a:t>
            </a:r>
          </a:p>
          <a:p>
            <a:endParaRPr lang="en-US" sz="2400" dirty="0"/>
          </a:p>
        </p:txBody>
      </p:sp>
      <p:pic>
        <p:nvPicPr>
          <p:cNvPr id="1026" name="Picture 2" descr="http://upload.wikimedia.org/wikipedia/en/thumb/d/da/Bluetooth.svg/300px-Bluetooth.svg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457200"/>
            <a:ext cx="2857500" cy="695325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en/thumb/d/da/Bluetooth.svg/300px-Bluetooth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457200"/>
            <a:ext cx="2857500" cy="695325"/>
          </a:xfrm>
          <a:prstGeom prst="rect">
            <a:avLst/>
          </a:prstGeom>
          <a:noFill/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 cstate="print"/>
          <a:srcRect l="12884" t="61458" r="61347" b="19792"/>
          <a:stretch>
            <a:fillRect/>
          </a:stretch>
        </p:blipFill>
        <p:spPr bwMode="auto">
          <a:xfrm>
            <a:off x="2895600" y="1371600"/>
            <a:ext cx="335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5" cstate="print"/>
          <a:srcRect l="12518" t="41667" r="34188" b="38541"/>
          <a:stretch>
            <a:fillRect/>
          </a:stretch>
        </p:blipFill>
        <p:spPr bwMode="auto">
          <a:xfrm>
            <a:off x="990600" y="3352800"/>
            <a:ext cx="6934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en/thumb/d/da/Bluetooth.svg/300px-Bluetooth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457200"/>
            <a:ext cx="2857500" cy="695325"/>
          </a:xfrm>
          <a:prstGeom prst="rect">
            <a:avLst/>
          </a:prstGeom>
          <a:noFill/>
        </p:spPr>
      </p:pic>
      <p:pic>
        <p:nvPicPr>
          <p:cNvPr id="16386" name="Picture 2" descr="http://www.melbpc.org.au/pcupdate/2106/2106article6-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2057400"/>
            <a:ext cx="2571750" cy="3276600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ZigBee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err="1" smtClean="0"/>
              <a:t>ZigBee</a:t>
            </a:r>
            <a:r>
              <a:rPr lang="en-US" dirty="0" smtClean="0"/>
              <a:t> is a </a:t>
            </a:r>
            <a:r>
              <a:rPr lang="en-US" dirty="0" smtClean="0">
                <a:hlinkClick r:id="rId2" action="ppaction://hlinkfile" tooltip="Specification (technical standard)"/>
              </a:rPr>
              <a:t>specification</a:t>
            </a:r>
            <a:r>
              <a:rPr lang="en-US" dirty="0" smtClean="0"/>
              <a:t> for a suite of high level communication protocols using small, low-power </a:t>
            </a:r>
            <a:r>
              <a:rPr lang="en-US" dirty="0" smtClean="0">
                <a:hlinkClick r:id="rId3" action="ppaction://hlinkfile" tooltip="Digital radio"/>
              </a:rPr>
              <a:t>digital radios</a:t>
            </a:r>
            <a:r>
              <a:rPr lang="en-US" dirty="0" smtClean="0"/>
              <a:t> based on the </a:t>
            </a:r>
            <a:r>
              <a:rPr lang="en-US" dirty="0" smtClean="0">
                <a:hlinkClick r:id="rId4" action="ppaction://hlinkfile" tooltip="IEEE 802.15.4-2003"/>
              </a:rPr>
              <a:t>IEEE 802.15.4-2003</a:t>
            </a:r>
            <a:r>
              <a:rPr lang="en-US" dirty="0" smtClean="0"/>
              <a:t> </a:t>
            </a:r>
            <a:r>
              <a:rPr lang="en-US" dirty="0" smtClean="0">
                <a:hlinkClick r:id="rId5" action="ppaction://hlinkfile" tooltip="Standardization"/>
              </a:rPr>
              <a:t>standard</a:t>
            </a:r>
            <a:r>
              <a:rPr lang="en-US" dirty="0" smtClean="0"/>
              <a:t> for </a:t>
            </a:r>
            <a:r>
              <a:rPr lang="en-US" dirty="0" smtClean="0">
                <a:hlinkClick r:id="rId6" action="ppaction://hlinkfile" tooltip="Low-Rate Wireless Personal Area Network (page does not exist)"/>
              </a:rPr>
              <a:t>Low-Rate Wireless Personal Area Networks</a:t>
            </a:r>
            <a:r>
              <a:rPr lang="en-US" dirty="0" smtClean="0"/>
              <a:t> (LR-WPANs)</a:t>
            </a:r>
          </a:p>
          <a:p>
            <a:r>
              <a:rPr lang="en-US" dirty="0" smtClean="0"/>
              <a:t>Applications: </a:t>
            </a:r>
          </a:p>
          <a:p>
            <a:pPr lvl="1"/>
            <a:r>
              <a:rPr lang="en-US" dirty="0" smtClean="0"/>
              <a:t>Wireless light switches with lamps</a:t>
            </a:r>
          </a:p>
          <a:p>
            <a:pPr lvl="1"/>
            <a:r>
              <a:rPr lang="en-US" dirty="0" smtClean="0"/>
              <a:t>Electrical meters with in-home-displays</a:t>
            </a:r>
          </a:p>
          <a:p>
            <a:pPr lvl="1"/>
            <a:r>
              <a:rPr lang="en-US" dirty="0" smtClean="0"/>
              <a:t>Consumer electronics equipment via short-range radio needing low rates of data transfer. </a:t>
            </a:r>
          </a:p>
          <a:p>
            <a:pPr lvl="1"/>
            <a:r>
              <a:rPr lang="en-US" b="1" dirty="0" smtClean="0"/>
              <a:t>Home Entertainment and Control</a:t>
            </a:r>
            <a:r>
              <a:rPr lang="en-US" dirty="0" smtClean="0"/>
              <a:t> — Smart lighting, advanced temperature control, safety and security, movies and music</a:t>
            </a:r>
          </a:p>
          <a:p>
            <a:pPr lvl="1"/>
            <a:r>
              <a:rPr lang="en-US" b="1" i="1" dirty="0" smtClean="0"/>
              <a:t>Wireless Sensor Networks'</a:t>
            </a:r>
            <a:r>
              <a:rPr lang="en-US" dirty="0" smtClean="0"/>
              <a:t> — Starting with individual sensors like </a:t>
            </a:r>
            <a:r>
              <a:rPr lang="en-US" dirty="0" err="1" smtClean="0"/>
              <a:t>Telosb</a:t>
            </a:r>
            <a:r>
              <a:rPr lang="en-US" dirty="0" smtClean="0"/>
              <a:t>/</a:t>
            </a:r>
            <a:r>
              <a:rPr lang="en-US" dirty="0" err="1" smtClean="0"/>
              <a:t>Tmote</a:t>
            </a:r>
            <a:r>
              <a:rPr lang="en-US" dirty="0" smtClean="0"/>
              <a:t> and Iris from </a:t>
            </a:r>
            <a:r>
              <a:rPr lang="en-US" dirty="0" err="1" smtClean="0"/>
              <a:t>Memsic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technology defined by the </a:t>
            </a:r>
            <a:r>
              <a:rPr lang="en-US" dirty="0" err="1" smtClean="0">
                <a:hlinkClick r:id="rId7" action="ppaction://hlinkfile" tooltip="ZigBee specification"/>
              </a:rPr>
              <a:t>ZigBee</a:t>
            </a:r>
            <a:r>
              <a:rPr lang="en-US" dirty="0" smtClean="0">
                <a:hlinkClick r:id="rId7" action="ppaction://hlinkfile" tooltip="ZigBee specification"/>
              </a:rPr>
              <a:t> specification</a:t>
            </a:r>
            <a:r>
              <a:rPr lang="en-US" dirty="0" smtClean="0"/>
              <a:t> is intended to be simpler and less expensive than other </a:t>
            </a:r>
            <a:r>
              <a:rPr lang="en-US" dirty="0" smtClean="0">
                <a:hlinkClick r:id="rId8" action="ppaction://hlinkfile" tooltip="Personal area network"/>
              </a:rPr>
              <a:t>WPANs</a:t>
            </a:r>
            <a:r>
              <a:rPr lang="en-US" dirty="0" smtClean="0"/>
              <a:t>, such as </a:t>
            </a:r>
            <a:r>
              <a:rPr lang="en-US" dirty="0" smtClean="0">
                <a:hlinkClick r:id="rId9" action="ppaction://hlinkfile" tooltip="Bluetooth"/>
              </a:rPr>
              <a:t>Bluetooth</a:t>
            </a:r>
            <a:r>
              <a:rPr lang="en-US" dirty="0" smtClean="0"/>
              <a:t>. 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ZigBee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ZigBee</a:t>
            </a:r>
            <a:r>
              <a:rPr lang="en-US" dirty="0" smtClean="0"/>
              <a:t> is targeted at </a:t>
            </a:r>
            <a:r>
              <a:rPr lang="en-US" dirty="0" smtClean="0">
                <a:hlinkClick r:id="rId2" action="ppaction://hlinkfile" tooltip="Radio frequency"/>
              </a:rPr>
              <a:t>radio-frequency</a:t>
            </a:r>
            <a:r>
              <a:rPr lang="en-US" dirty="0" smtClean="0"/>
              <a:t> (RF) applications that require a low data rate, long battery life, and secure networking.</a:t>
            </a:r>
          </a:p>
          <a:p>
            <a:r>
              <a:rPr lang="en-US" dirty="0" err="1" smtClean="0"/>
              <a:t>ZigBee</a:t>
            </a:r>
            <a:r>
              <a:rPr lang="en-US" dirty="0" smtClean="0"/>
              <a:t> is a low-cost, low-power, </a:t>
            </a:r>
            <a:r>
              <a:rPr lang="en-US" dirty="0" smtClean="0">
                <a:hlinkClick r:id="rId3" action="ppaction://hlinkfile" tooltip="Wireless mesh network"/>
              </a:rPr>
              <a:t>wireless</a:t>
            </a:r>
            <a:r>
              <a:rPr lang="en-US" dirty="0" smtClean="0"/>
              <a:t> </a:t>
            </a:r>
            <a:r>
              <a:rPr lang="en-US" dirty="0" smtClean="0">
                <a:hlinkClick r:id="rId4" action="ppaction://hlinkfile" tooltip="Mesh networking"/>
              </a:rPr>
              <a:t>mesh networking</a:t>
            </a:r>
            <a:r>
              <a:rPr lang="en-US" dirty="0" smtClean="0"/>
              <a:t> standard. </a:t>
            </a:r>
          </a:p>
          <a:p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399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COMPUTER NETWORKS-II / BTCS-3501    </vt:lpstr>
      <vt:lpstr>Topics to be covered</vt:lpstr>
      <vt:lpstr>Personal Area Networks (PAN)</vt:lpstr>
      <vt:lpstr>Slide 4</vt:lpstr>
      <vt:lpstr>Slide 5</vt:lpstr>
      <vt:lpstr>Slide 6</vt:lpstr>
      <vt:lpstr>Slide 7</vt:lpstr>
      <vt:lpstr>ZigBee</vt:lpstr>
      <vt:lpstr>ZigBee</vt:lpstr>
      <vt:lpstr>Topics to be covered in next lecture</vt:lpstr>
      <vt:lpstr>       THANX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 Wireless Networks (cont.)</dc:title>
  <dc:creator>Windows 8</dc:creator>
  <cp:lastModifiedBy>Admin</cp:lastModifiedBy>
  <cp:revision>4</cp:revision>
  <dcterms:created xsi:type="dcterms:W3CDTF">2006-08-16T00:00:00Z</dcterms:created>
  <dcterms:modified xsi:type="dcterms:W3CDTF">2023-06-20T08:27:15Z</dcterms:modified>
</cp:coreProperties>
</file>