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57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4" r:id="rId18"/>
    <p:sldId id="277" r:id="rId19"/>
    <p:sldId id="258" r:id="rId20"/>
    <p:sldId id="276" r:id="rId21"/>
    <p:sldId id="25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C5A9-3330-4B1F-9AD3-0485B02C2DCF}" type="datetimeFigureOut">
              <a:rPr lang="en-US" smtClean="0"/>
              <a:pPr/>
              <a:t>22/06/2023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2EE3F-188C-4031-B9D8-8E7F48CCF8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762000"/>
            <a:ext cx="8458200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SOFTWARE TESTING &amp; QUALITY ASSURANCE / BTCS-4714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7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SYSTEM RELIABILITY SPECIFICATION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Hardware reliability focuses on the probability a hardware component fails.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Software reliability focuses on the probability a software component will produce an incorrect output.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The software does not wear out and it can continue to operate after a bad result.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Operator reliability focuses on the probability when a system user makes an error.</a:t>
            </a:r>
            <a:endParaRPr lang="en-US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 PROBABILITIES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If there are two independent components in a system and the operation of the system depends on them both then,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400" dirty="0" smtClean="0"/>
              <a:t>P(S) = P (A) + P (B)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If the components are replicated then the probability of failure is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400" dirty="0" smtClean="0"/>
              <a:t> P(S) = P (A)</a:t>
            </a:r>
            <a:r>
              <a:rPr lang="en-US" sz="2400" baseline="30000" dirty="0" smtClean="0"/>
              <a:t> n</a:t>
            </a:r>
            <a:r>
              <a:rPr lang="en-US" sz="2400" dirty="0" smtClean="0"/>
              <a:t> 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which means that all components fail at once.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342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FUNCTIONAL RELIABILITY REQUIREMENTS &amp; NON-FUNCTIONAL RELIABILITY SPECIFICATION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/>
              <a:t>FUNCTIONAL RELIABILITY REQUIREMENTS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system will </a:t>
            </a:r>
            <a:r>
              <a:rPr lang="en-US" sz="2000" b="1" dirty="0" smtClean="0"/>
              <a:t>check </a:t>
            </a:r>
            <a:r>
              <a:rPr lang="en-US" sz="2000" dirty="0" smtClean="0"/>
              <a:t>all operator </a:t>
            </a:r>
            <a:r>
              <a:rPr lang="en-US" sz="2000" b="1" dirty="0" smtClean="0"/>
              <a:t>inputs</a:t>
            </a:r>
            <a:r>
              <a:rPr lang="en-US" sz="2000" dirty="0" smtClean="0"/>
              <a:t> to see that they fall within their required </a:t>
            </a:r>
            <a:r>
              <a:rPr lang="en-US" sz="2000" b="1" dirty="0" smtClean="0"/>
              <a:t>ranges.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system will </a:t>
            </a:r>
            <a:r>
              <a:rPr lang="en-US" sz="2000" b="1" dirty="0" smtClean="0"/>
              <a:t>check</a:t>
            </a:r>
            <a:r>
              <a:rPr lang="en-US" sz="2000" dirty="0" smtClean="0"/>
              <a:t> all disks </a:t>
            </a:r>
            <a:r>
              <a:rPr lang="en-US" sz="2000" b="1" dirty="0" smtClean="0"/>
              <a:t>for bad blocks </a:t>
            </a:r>
            <a:r>
              <a:rPr lang="en-US" sz="2000" dirty="0" smtClean="0"/>
              <a:t>each time it is booted.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system must be implemented in using a </a:t>
            </a:r>
            <a:r>
              <a:rPr lang="en-US" sz="2000" b="1" dirty="0" smtClean="0"/>
              <a:t>standard implementation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dirty="0" smtClean="0"/>
              <a:t>NON-FUNCTIONAL RELIABILITY SPECIFICATION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The required level of reliability must be expressed quantitatively. Reliability is a </a:t>
            </a:r>
            <a:r>
              <a:rPr lang="en-US" sz="2000" b="1" dirty="0" smtClean="0"/>
              <a:t>dynamic system attribute</a:t>
            </a:r>
            <a:r>
              <a:rPr lang="en-US" sz="2000" dirty="0" smtClean="0"/>
              <a:t>. Source code reliability specifications are meaningless  (e.g. N faults/1000 LOC). 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An appropriate metric should be chosen to specify the overall system reliability</a:t>
            </a:r>
            <a:endParaRPr lang="en-US" sz="20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HARDWARE RELIABILITY METRICS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Hardware metrics are not suitable for software since its metrics are based on notion of component failure.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Software failures are often design failures.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Often the system is available after the failure has occurred.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Hardware components can wear out.</a:t>
            </a:r>
            <a:endParaRPr lang="en-US" sz="28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SOFTWARE RELIABILITY METRICS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Reliability metrics are units of measure for system reliability.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System reliability is measured by </a:t>
            </a:r>
            <a:r>
              <a:rPr lang="en-US" sz="2800" b="1" dirty="0" smtClean="0"/>
              <a:t>counting the number of operational failures</a:t>
            </a:r>
            <a:r>
              <a:rPr lang="en-US" sz="2800" dirty="0" smtClean="0"/>
              <a:t> and relating these to demands made on the system at the time of failure. 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 long-term measurement program is required to assess the reliability of critical systems.</a:t>
            </a:r>
            <a:endParaRPr lang="en-US" sz="28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PROBABILITY OF FAILURE ON DEMAND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probability system will fail when a service request is made. It is useful when requests are made on an intermittent or infrequent basis.</a:t>
            </a:r>
          </a:p>
          <a:p>
            <a:r>
              <a:rPr lang="en-US" dirty="0" smtClean="0"/>
              <a:t>It is appropriate for protection systems where service requests may be rare and consequences can be serious if service is not delivered.</a:t>
            </a:r>
          </a:p>
          <a:p>
            <a:r>
              <a:rPr lang="en-US" dirty="0" smtClean="0"/>
              <a:t> It is relevant for many safety-critical systems with exception handlers.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RATE OF FAULT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Rate of fault occurrence reflects upon the rate of failure in the system. </a:t>
            </a:r>
          </a:p>
          <a:p>
            <a:r>
              <a:rPr lang="en-US" dirty="0" smtClean="0"/>
              <a:t>It is useful when system has to process a large number of similar requests that are relatively frequent. </a:t>
            </a:r>
          </a:p>
          <a:p>
            <a:r>
              <a:rPr lang="en-US" dirty="0" smtClean="0"/>
              <a:t>It is relevant for operating systems and transaction processing systems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METRICS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Probability of Failure on Demand (</a:t>
            </a:r>
            <a:r>
              <a:rPr lang="en-US" dirty="0" err="1" smtClean="0"/>
              <a:t>PoFoD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PoFoD</a:t>
            </a:r>
            <a:r>
              <a:rPr lang="en-US" dirty="0" smtClean="0"/>
              <a:t> = 0.001.  </a:t>
            </a:r>
          </a:p>
          <a:p>
            <a:r>
              <a:rPr lang="en-US" dirty="0" smtClean="0"/>
              <a:t>For one in every 1000 requests the service fails per time unit. </a:t>
            </a:r>
          </a:p>
          <a:p>
            <a:pPr>
              <a:buNone/>
            </a:pPr>
            <a:r>
              <a:rPr lang="en-US" dirty="0" smtClean="0"/>
              <a:t>Rate of Fault Occurrence (</a:t>
            </a:r>
            <a:r>
              <a:rPr lang="en-US" dirty="0" err="1" smtClean="0"/>
              <a:t>RoCoF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RoCoF</a:t>
            </a:r>
            <a:r>
              <a:rPr lang="en-US" dirty="0" smtClean="0"/>
              <a:t> = 0.02. </a:t>
            </a:r>
          </a:p>
          <a:p>
            <a:r>
              <a:rPr lang="en-US" dirty="0" smtClean="0"/>
              <a:t>Two failures for each 100 operational time units of operation. </a:t>
            </a:r>
          </a:p>
          <a:p>
            <a:pPr>
              <a:buNone/>
            </a:pPr>
            <a:r>
              <a:rPr lang="en-US" dirty="0" smtClean="0"/>
              <a:t>Mean Time to Failure (MTTF) </a:t>
            </a:r>
          </a:p>
          <a:p>
            <a:r>
              <a:rPr lang="en-US" dirty="0" smtClean="0"/>
              <a:t>The average time between observed failures (MTBF) </a:t>
            </a:r>
          </a:p>
          <a:p>
            <a:r>
              <a:rPr lang="en-US" dirty="0" smtClean="0"/>
              <a:t>◦ It measures time between observable system failures. </a:t>
            </a:r>
          </a:p>
          <a:p>
            <a:r>
              <a:rPr lang="en-US" dirty="0" smtClean="0"/>
              <a:t>◦ For stable systems MTTF = 1/</a:t>
            </a:r>
            <a:r>
              <a:rPr lang="en-US" dirty="0" err="1" smtClean="0"/>
              <a:t>RoCoF</a:t>
            </a:r>
            <a:r>
              <a:rPr lang="en-US" dirty="0" smtClean="0"/>
              <a:t>. </a:t>
            </a:r>
          </a:p>
          <a:p>
            <a:r>
              <a:rPr lang="en-US" dirty="0" smtClean="0"/>
              <a:t>◦ It is relevant for systems when individual transactions take lots of processing time (e.g. CAD or WP systems).</a:t>
            </a:r>
          </a:p>
          <a:p>
            <a:pPr>
              <a:buNone/>
            </a:pPr>
            <a:r>
              <a:rPr lang="en-US" dirty="0" smtClean="0"/>
              <a:t>Availability = MTBF / (MTBF+MTTR) </a:t>
            </a:r>
          </a:p>
          <a:p>
            <a:r>
              <a:rPr lang="en-US" dirty="0" smtClean="0"/>
              <a:t>MTBF = Mean Time Between Failure </a:t>
            </a:r>
          </a:p>
          <a:p>
            <a:r>
              <a:rPr lang="en-US" dirty="0" smtClean="0"/>
              <a:t>MTTR = Mean Time to Repair </a:t>
            </a:r>
          </a:p>
          <a:p>
            <a:pPr>
              <a:buNone/>
            </a:pPr>
            <a:r>
              <a:rPr lang="en-US" dirty="0" smtClean="0"/>
              <a:t>Reliability = MTBF / (1+MTBF)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0772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Is a quality assurance activity that focuses on the identification and assessment of potential hazards that may affect software negatively and cause an entire system to fail.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If hazards identified early in software process, software design features can either eliminate or control potential hazards.</a:t>
            </a:r>
            <a:endParaRPr lang="en-US" sz="28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Focuses </a:t>
            </a:r>
            <a:r>
              <a:rPr lang="en-US" dirty="0"/>
              <a:t>on identification and assessment of potential hazards to software operation</a:t>
            </a:r>
            <a:endParaRPr lang="en-US" sz="1800" dirty="0"/>
          </a:p>
          <a:p>
            <a:r>
              <a:rPr lang="en-US" dirty="0"/>
              <a:t>It differs from software reliability</a:t>
            </a:r>
            <a:endParaRPr lang="en-US" sz="1800" dirty="0"/>
          </a:p>
          <a:p>
            <a:pPr lvl="1"/>
            <a:r>
              <a:rPr lang="en-US" dirty="0"/>
              <a:t>Software reliability uses statistical analysis to determine the likelihood that a software failure will occur; </a:t>
            </a:r>
            <a:endParaRPr lang="en-US" dirty="0" smtClean="0"/>
          </a:p>
          <a:p>
            <a:pPr lvl="1"/>
            <a:r>
              <a:rPr lang="en-US" dirty="0" smtClean="0"/>
              <a:t>however</a:t>
            </a:r>
            <a:r>
              <a:rPr lang="en-US" dirty="0"/>
              <a:t>, the failure may not necessarily result in a hazard or mishap</a:t>
            </a:r>
            <a:endParaRPr lang="en-US" sz="1600" dirty="0"/>
          </a:p>
          <a:p>
            <a:pPr lvl="1"/>
            <a:r>
              <a:rPr lang="en-US" dirty="0"/>
              <a:t>Software safety examines the ways in which failures result in conditions that can lead to a </a:t>
            </a:r>
            <a:r>
              <a:rPr lang="en-US" dirty="0" smtClean="0"/>
              <a:t>hazard; </a:t>
            </a:r>
          </a:p>
          <a:p>
            <a:pPr lvl="1"/>
            <a:r>
              <a:rPr lang="en-US" dirty="0" smtClean="0"/>
              <a:t>it </a:t>
            </a:r>
            <a:r>
              <a:rPr lang="en-US" dirty="0"/>
              <a:t>identifies faults that may lead to failures</a:t>
            </a:r>
            <a:endParaRPr lang="en-US" sz="1600" dirty="0"/>
          </a:p>
          <a:p>
            <a:r>
              <a:rPr lang="en-US" dirty="0"/>
              <a:t>Software failures are evaluated in the context of an entire computer-based system and its environment through the process of fault tree analysis or hazard analysis</a:t>
            </a:r>
            <a:endParaRPr lang="en-US" sz="1800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Software Reliability, Availability, and Safety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SQA Plan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648200"/>
          </a:xfrm>
        </p:spPr>
        <p:txBody>
          <a:bodyPr/>
          <a:lstStyle/>
          <a:p>
            <a:r>
              <a:rPr lang="en-US" dirty="0" smtClean="0"/>
              <a:t>Availability measures the fraction of time system is really available for use. </a:t>
            </a:r>
          </a:p>
          <a:p>
            <a:r>
              <a:rPr lang="en-US" dirty="0" smtClean="0"/>
              <a:t>It takes repair and restart times into account. It is relevant for non-stop continuously running systems (e.g. traffic signal).</a:t>
            </a:r>
          </a:p>
          <a:p>
            <a:r>
              <a:rPr lang="en-US" b="1" dirty="0" smtClean="0"/>
              <a:t> A = MTTF / (MTTF+MTTR)*100%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SQA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Purpose and Layout</a:t>
            </a:r>
          </a:p>
          <a:p>
            <a:r>
              <a:rPr lang="en-US" dirty="0"/>
              <a:t>Provides a </a:t>
            </a:r>
            <a:r>
              <a:rPr lang="en-US" u="sng" dirty="0"/>
              <a:t>road map</a:t>
            </a:r>
            <a:r>
              <a:rPr lang="en-US" dirty="0"/>
              <a:t> for instituting software quality assurance in an organization</a:t>
            </a:r>
            <a:endParaRPr lang="en-US" sz="1800" dirty="0"/>
          </a:p>
          <a:p>
            <a:r>
              <a:rPr lang="en-US" dirty="0"/>
              <a:t>Developed by the SQA group to serve as a </a:t>
            </a:r>
            <a:r>
              <a:rPr lang="en-US" u="sng" dirty="0"/>
              <a:t>template</a:t>
            </a:r>
            <a:r>
              <a:rPr lang="en-US" dirty="0"/>
              <a:t> for SQA activities that are instituted for each software project in an organization</a:t>
            </a:r>
            <a:endParaRPr lang="en-US" sz="1800" dirty="0"/>
          </a:p>
          <a:p>
            <a:r>
              <a:rPr lang="en-US" dirty="0"/>
              <a:t>Structured as follows:</a:t>
            </a:r>
            <a:endParaRPr lang="en-US" sz="1800" dirty="0"/>
          </a:p>
          <a:p>
            <a:pPr lvl="1"/>
            <a:r>
              <a:rPr lang="en-US" dirty="0"/>
              <a:t>The </a:t>
            </a:r>
            <a:r>
              <a:rPr lang="en-US" u="sng" dirty="0"/>
              <a:t>purpose and scope</a:t>
            </a:r>
            <a:r>
              <a:rPr lang="en-US" dirty="0"/>
              <a:t> of the plan</a:t>
            </a:r>
            <a:endParaRPr lang="en-US" sz="1600" dirty="0"/>
          </a:p>
          <a:p>
            <a:pPr lvl="1"/>
            <a:r>
              <a:rPr lang="en-US" dirty="0"/>
              <a:t>A </a:t>
            </a:r>
            <a:r>
              <a:rPr lang="en-US" u="sng" dirty="0"/>
              <a:t>description</a:t>
            </a:r>
            <a:r>
              <a:rPr lang="en-US" dirty="0"/>
              <a:t> of all software engineering work products that fall within the purview of SQA</a:t>
            </a:r>
            <a:endParaRPr lang="en-US" sz="1600" dirty="0"/>
          </a:p>
          <a:p>
            <a:pPr lvl="1"/>
            <a:r>
              <a:rPr lang="en-US" dirty="0"/>
              <a:t>All applicable </a:t>
            </a:r>
            <a:r>
              <a:rPr lang="en-US" u="sng" dirty="0"/>
              <a:t>standards</a:t>
            </a:r>
            <a:r>
              <a:rPr lang="en-US" dirty="0"/>
              <a:t> and practices that are applied during the software process</a:t>
            </a:r>
            <a:endParaRPr lang="en-US" sz="1600" dirty="0"/>
          </a:p>
          <a:p>
            <a:pPr lvl="1"/>
            <a:r>
              <a:rPr lang="en-US" dirty="0"/>
              <a:t>SQA </a:t>
            </a:r>
            <a:r>
              <a:rPr lang="en-US" u="sng" dirty="0"/>
              <a:t>actions and tasks</a:t>
            </a:r>
            <a:r>
              <a:rPr lang="en-US" dirty="0"/>
              <a:t> (including reviews and audits) and their placement throughout the </a:t>
            </a:r>
            <a:r>
              <a:rPr lang="en-US" u="sng" dirty="0"/>
              <a:t>software process</a:t>
            </a:r>
            <a:endParaRPr lang="en-US" sz="1600" dirty="0"/>
          </a:p>
          <a:p>
            <a:pPr lvl="1"/>
            <a:r>
              <a:rPr lang="en-US" dirty="0"/>
              <a:t>The </a:t>
            </a:r>
            <a:r>
              <a:rPr lang="en-US" u="sng" dirty="0"/>
              <a:t>tools and methods</a:t>
            </a:r>
            <a:r>
              <a:rPr lang="en-US" dirty="0"/>
              <a:t> that support SQA actions and tasks</a:t>
            </a:r>
            <a:endParaRPr lang="en-US" sz="1600" dirty="0"/>
          </a:p>
          <a:p>
            <a:pPr lvl="1"/>
            <a:r>
              <a:rPr lang="en-US" dirty="0"/>
              <a:t>Methods for assembling, safeguarding, and maintaining all SQA-related records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Reliability and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Software </a:t>
            </a:r>
            <a:r>
              <a:rPr lang="en-US" dirty="0"/>
              <a:t>failure</a:t>
            </a:r>
            <a:endParaRPr lang="en-US" sz="1800" dirty="0"/>
          </a:p>
          <a:p>
            <a:pPr lvl="1"/>
            <a:r>
              <a:rPr lang="en-US" dirty="0"/>
              <a:t>Defined: </a:t>
            </a:r>
            <a:r>
              <a:rPr lang="en-US" u="sng" dirty="0"/>
              <a:t>Nonconformance</a:t>
            </a:r>
            <a:r>
              <a:rPr lang="en-US" dirty="0"/>
              <a:t> to software requirements</a:t>
            </a:r>
            <a:endParaRPr lang="en-US" sz="1600" dirty="0"/>
          </a:p>
          <a:p>
            <a:pPr lvl="1"/>
            <a:r>
              <a:rPr lang="en-US" dirty="0"/>
              <a:t>Given a set of </a:t>
            </a:r>
            <a:r>
              <a:rPr lang="en-US" u="sng" dirty="0"/>
              <a:t>valid</a:t>
            </a:r>
            <a:r>
              <a:rPr lang="en-US" dirty="0"/>
              <a:t> requirements, all software </a:t>
            </a:r>
            <a:r>
              <a:rPr lang="en-US" u="sng" dirty="0"/>
              <a:t>failures</a:t>
            </a:r>
            <a:r>
              <a:rPr lang="en-US" dirty="0"/>
              <a:t> can be traced to design or implementation problems (i.e., nothing wears out like it does in hardware)</a:t>
            </a:r>
            <a:endParaRPr lang="en-US" sz="1600" dirty="0"/>
          </a:p>
          <a:p>
            <a:r>
              <a:rPr lang="en-US" dirty="0"/>
              <a:t>Software </a:t>
            </a:r>
            <a:r>
              <a:rPr lang="en-US" u="sng" dirty="0"/>
              <a:t>reliability</a:t>
            </a:r>
            <a:endParaRPr lang="en-US" sz="1800" dirty="0"/>
          </a:p>
          <a:p>
            <a:pPr lvl="1"/>
            <a:r>
              <a:rPr lang="en-US" dirty="0"/>
              <a:t>Defined: The </a:t>
            </a:r>
            <a:r>
              <a:rPr lang="en-US" u="sng" dirty="0"/>
              <a:t>probability</a:t>
            </a:r>
            <a:r>
              <a:rPr lang="en-US" dirty="0"/>
              <a:t> of </a:t>
            </a:r>
            <a:r>
              <a:rPr lang="en-US" u="sng" dirty="0"/>
              <a:t>failure-free</a:t>
            </a:r>
            <a:r>
              <a:rPr lang="en-US" dirty="0"/>
              <a:t> operation of a software application in a specified environment for a specified time</a:t>
            </a:r>
            <a:endParaRPr lang="en-US" sz="1600" dirty="0"/>
          </a:p>
          <a:p>
            <a:pPr lvl="1"/>
            <a:r>
              <a:rPr lang="en-US" dirty="0"/>
              <a:t>Estimated using historical and development data</a:t>
            </a:r>
            <a:endParaRPr lang="en-US" sz="1600" dirty="0"/>
          </a:p>
          <a:p>
            <a:pPr lvl="1"/>
            <a:r>
              <a:rPr lang="en-US" b="1" dirty="0"/>
              <a:t>A simple measure is MTBF = MTTF + MTTR </a:t>
            </a:r>
            <a:r>
              <a:rPr lang="en-US" dirty="0"/>
              <a:t>= Uptime + Downtime</a:t>
            </a:r>
            <a:endParaRPr lang="en-US" sz="1600" dirty="0"/>
          </a:p>
          <a:p>
            <a:pPr lvl="1"/>
            <a:r>
              <a:rPr lang="en-US" dirty="0"/>
              <a:t>Example:</a:t>
            </a:r>
            <a:endParaRPr lang="en-US" sz="1600" dirty="0"/>
          </a:p>
          <a:p>
            <a:pPr lvl="2"/>
            <a:r>
              <a:rPr lang="en-US" dirty="0"/>
              <a:t>MTBF = 68 days + 3 days = 71 days</a:t>
            </a:r>
            <a:endParaRPr lang="en-US" sz="1200" dirty="0"/>
          </a:p>
          <a:p>
            <a:pPr lvl="2"/>
            <a:r>
              <a:rPr lang="en-US" dirty="0"/>
              <a:t>Failures per 100 days = (1/71) * 100 = 1.4</a:t>
            </a:r>
            <a:endParaRPr lang="en-US" sz="1200" dirty="0"/>
          </a:p>
          <a:p>
            <a:r>
              <a:rPr lang="en-US" dirty="0"/>
              <a:t>Software </a:t>
            </a:r>
            <a:r>
              <a:rPr lang="en-US" u="sng" dirty="0"/>
              <a:t>availability</a:t>
            </a:r>
            <a:endParaRPr lang="en-US" sz="1800" dirty="0"/>
          </a:p>
          <a:p>
            <a:pPr lvl="1"/>
            <a:r>
              <a:rPr lang="en-US" dirty="0"/>
              <a:t>Defined: The </a:t>
            </a:r>
            <a:r>
              <a:rPr lang="en-US" u="sng" dirty="0"/>
              <a:t>probability</a:t>
            </a:r>
            <a:r>
              <a:rPr lang="en-US" dirty="0"/>
              <a:t> that a software application is </a:t>
            </a:r>
            <a:r>
              <a:rPr lang="en-US" u="sng" dirty="0"/>
              <a:t>operating</a:t>
            </a:r>
            <a:r>
              <a:rPr lang="en-US" dirty="0"/>
              <a:t> according to </a:t>
            </a:r>
            <a:r>
              <a:rPr lang="en-US" u="sng" dirty="0"/>
              <a:t>requirements</a:t>
            </a:r>
            <a:r>
              <a:rPr lang="en-US" dirty="0"/>
              <a:t> at a given point in time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 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Software Reliability means </a:t>
            </a:r>
            <a:r>
              <a:rPr lang="en-US" sz="2400" b="1" dirty="0" smtClean="0"/>
              <a:t>Operational reliability</a:t>
            </a:r>
            <a:r>
              <a:rPr lang="en-US" sz="2400" dirty="0" smtClean="0"/>
              <a:t>. It is described as the ability of a system or component to perform its required functions under static conditions for a specific period.</a:t>
            </a:r>
          </a:p>
          <a:p>
            <a:r>
              <a:rPr lang="en-US" sz="2400" dirty="0" smtClean="0"/>
              <a:t>Software reliability is also defined as the probability that a software system fulfills its assigned task in a given environment for a predefined number of input cases, assuming that the hardware and the input are free of error.</a:t>
            </a:r>
          </a:p>
          <a:p>
            <a:r>
              <a:rPr lang="en-US" sz="2400" dirty="0" smtClean="0"/>
              <a:t>Software Reliability is an essential connect of software quality, composed with functionality, usability, performance, serviceability, capability, installability, maintainability, and documentation.</a:t>
            </a:r>
          </a:p>
          <a:p>
            <a:endParaRPr lang="en-US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 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Software Reliability is hard to achieve because the complexity of software turn to be high.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While </a:t>
            </a:r>
            <a:r>
              <a:rPr lang="en-US" sz="2400" b="1" dirty="0" smtClean="0"/>
              <a:t>any system with a high degree of complexity, containing software, will be hard to reach a certain level of reliability,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System developers tend to push complexity into the software layer, with the speedy growth of system size and ease of doing so by upgrading the software.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 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Software reliability is defined as the probability of failure-free operation of a software system for a specified time in a specified environment. </a:t>
            </a:r>
          </a:p>
          <a:p>
            <a:r>
              <a:rPr lang="en-US" dirty="0" smtClean="0"/>
              <a:t>The key elements of the definition include probability of failure-free operation, length of time of failure-free operation and the given execution environment. </a:t>
            </a:r>
          </a:p>
          <a:p>
            <a:r>
              <a:rPr lang="en-US" dirty="0" smtClean="0"/>
              <a:t>Failure intensity is a measure of the reliability of a software system operating in a given environment. </a:t>
            </a:r>
          </a:p>
          <a:p>
            <a:r>
              <a:rPr lang="en-US" dirty="0" smtClean="0"/>
              <a:t>Example: An air traffic control system fails once in two years.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Factors Influencing Software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 user’s perception of the reliability of a software depends upon two categories of information. </a:t>
            </a:r>
          </a:p>
          <a:p>
            <a:r>
              <a:rPr lang="en-US" dirty="0" smtClean="0"/>
              <a:t>The number of faults present in the software. </a:t>
            </a:r>
          </a:p>
          <a:p>
            <a:r>
              <a:rPr lang="en-US" dirty="0" smtClean="0"/>
              <a:t>The way users operate the system. This is known as the operational profile.</a:t>
            </a:r>
          </a:p>
          <a:p>
            <a:r>
              <a:rPr lang="en-US" dirty="0" smtClean="0"/>
              <a:t>The fault count in a system is influenced by the following. </a:t>
            </a:r>
          </a:p>
          <a:p>
            <a:r>
              <a:rPr lang="en-US" dirty="0" smtClean="0"/>
              <a:t>Size and complexity of code. </a:t>
            </a:r>
          </a:p>
          <a:p>
            <a:r>
              <a:rPr lang="en-US" dirty="0" smtClean="0"/>
              <a:t>Characteristics of the development process used.</a:t>
            </a:r>
          </a:p>
          <a:p>
            <a:r>
              <a:rPr lang="en-US" dirty="0" smtClean="0"/>
              <a:t>Education, experience, and training of development personnel. </a:t>
            </a:r>
          </a:p>
          <a:p>
            <a:r>
              <a:rPr lang="en-US" dirty="0" smtClean="0"/>
              <a:t>Operational environment.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Software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applications of software reliability includes </a:t>
            </a:r>
          </a:p>
          <a:p>
            <a:pPr>
              <a:buNone/>
            </a:pPr>
            <a:r>
              <a:rPr lang="en-US" b="1" dirty="0" smtClean="0"/>
              <a:t>Comparison of software engineering technologies. </a:t>
            </a:r>
          </a:p>
          <a:p>
            <a:r>
              <a:rPr lang="en-US" dirty="0" smtClean="0"/>
              <a:t>What is the cost of adopting a technology? </a:t>
            </a:r>
          </a:p>
          <a:p>
            <a:r>
              <a:rPr lang="en-US" dirty="0" smtClean="0"/>
              <a:t>What is the return from the technology -- in terms of cost and quality? </a:t>
            </a:r>
          </a:p>
          <a:p>
            <a:pPr>
              <a:buNone/>
            </a:pPr>
            <a:r>
              <a:rPr lang="en-US" b="1" dirty="0" smtClean="0"/>
              <a:t>Measuring the progress of system testing </a:t>
            </a:r>
            <a:r>
              <a:rPr lang="en-US" dirty="0" smtClean="0"/>
              <a:t>-The failure intensity measure tells us about the present quality of the system: high intensity means more tests are to be performed.</a:t>
            </a:r>
          </a:p>
          <a:p>
            <a:pPr>
              <a:buNone/>
            </a:pPr>
            <a:r>
              <a:rPr lang="en-US" b="1" dirty="0" smtClean="0"/>
              <a:t>Controlling the system in operation </a:t>
            </a:r>
            <a:r>
              <a:rPr lang="en-US" dirty="0" smtClean="0"/>
              <a:t>-The amount of change to a software for maintenance affects its reliability. </a:t>
            </a:r>
          </a:p>
          <a:p>
            <a:pPr>
              <a:buNone/>
            </a:pPr>
            <a:r>
              <a:rPr lang="en-US" b="1" dirty="0" smtClean="0"/>
              <a:t>Better insight into software development processes </a:t>
            </a:r>
            <a:r>
              <a:rPr lang="en-US" dirty="0" smtClean="0"/>
              <a:t>- Quantification of quality gives us a better insight into the development processes.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dirty="0" smtClean="0"/>
              <a:t>FUNCTIONAL AND NON-FUNCTIONAL REQUIREMENTS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functional requirements may specify error checking, recovery features, and system failure protection. </a:t>
            </a:r>
          </a:p>
          <a:p>
            <a:r>
              <a:rPr lang="en-US" dirty="0" smtClean="0"/>
              <a:t>System reliability and availability are specified as part of the non-functional requirements for the system.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1150</Words>
  <Application>Microsoft Office PowerPoint</Application>
  <PresentationFormat>On-screen Show (4:3)</PresentationFormat>
  <Paragraphs>151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 SOFTWARE TESTING &amp; QUALITY ASSURANCE / BTCS-4714    </vt:lpstr>
      <vt:lpstr>Software Reliability, Availability, and Safety</vt:lpstr>
      <vt:lpstr>Reliability and Availability</vt:lpstr>
      <vt:lpstr>SOFTWARE RELIABILITY</vt:lpstr>
      <vt:lpstr>SOFTWARE RELIABILITY</vt:lpstr>
      <vt:lpstr>SOFTWARE RELIABILITY</vt:lpstr>
      <vt:lpstr>Factors Influencing Software Reliability</vt:lpstr>
      <vt:lpstr>Applications of Software Reliability</vt:lpstr>
      <vt:lpstr>FUNCTIONAL AND NON-FUNCTIONAL REQUIREMENTS</vt:lpstr>
      <vt:lpstr>SYSTEM RELIABILITY SPECIFICATION</vt:lpstr>
      <vt:lpstr>FAILURE PROBABILITIES</vt:lpstr>
      <vt:lpstr>FUNCTIONAL RELIABILITY REQUIREMENTS &amp; NON-FUNCTIONAL RELIABILITY SPECIFICATION </vt:lpstr>
      <vt:lpstr>HARDWARE RELIABILITY METRICS</vt:lpstr>
      <vt:lpstr>SOFTWARE RELIABILITY METRICS</vt:lpstr>
      <vt:lpstr>PROBABILITY OF FAILURE ON DEMAND</vt:lpstr>
      <vt:lpstr>RATE OF FAULT OCCURRENCE</vt:lpstr>
      <vt:lpstr>RELIABILITY METRICS </vt:lpstr>
      <vt:lpstr>SOFTWARE SAFETY</vt:lpstr>
      <vt:lpstr>Software Safety</vt:lpstr>
      <vt:lpstr>AVAILABILITY</vt:lpstr>
      <vt:lpstr>SQA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Reliability, Availability, and Safety</dc:title>
  <dc:creator>Admin</dc:creator>
  <cp:lastModifiedBy>Admin</cp:lastModifiedBy>
  <cp:revision>25</cp:revision>
  <dcterms:created xsi:type="dcterms:W3CDTF">2021-07-29T08:10:24Z</dcterms:created>
  <dcterms:modified xsi:type="dcterms:W3CDTF">2023-06-22T09:49:56Z</dcterms:modified>
</cp:coreProperties>
</file>